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4F93-2816-42E0-8E5C-486A9B22928D}" type="datetimeFigureOut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86C7-A00C-48B2-8D92-622C916D2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49C1-C78C-4710-BA5F-6A9638C136CA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nbu-logo.jpg"/>
          <p:cNvPicPr>
            <a:picLocks noChangeAspect="1"/>
          </p:cNvPicPr>
          <p:nvPr userDrawn="1"/>
        </p:nvPicPr>
        <p:blipFill>
          <a:blip r:embed="rId2"/>
          <a:srcRect b="11097"/>
          <a:stretch>
            <a:fillRect/>
          </a:stretch>
        </p:blipFill>
        <p:spPr>
          <a:xfrm>
            <a:off x="5934078" y="214290"/>
            <a:ext cx="3209922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2EA4-8756-4A91-B5E4-C302B875FE8C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CBD6-D1A0-4492-8A5A-11C65C88944E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BF5-C36C-4751-891D-486C0599CEEA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nbu-logo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8" y="50594"/>
            <a:ext cx="1500188" cy="1500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9C73-8199-45BF-859E-77F7C8C9399E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C8F7-13D3-4FF9-97DF-9C17F0028368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626-62DF-4385-9E52-D2CF2F70B426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1E71-1B79-4AA6-8882-5C81468FF929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FCE6-EEF1-444D-B6F9-84EC11AF282E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FC8-740A-4FA0-89EB-364FE87D2AB1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596B-9364-44E0-B073-89F5C948CD5A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DB9D-1D91-4F63-BDE5-0ECBBA29E4AF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314" name="AutoShape 2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6" name="AutoShape 4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8" name="AutoShape 6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0" y="1285860"/>
            <a:ext cx="7500958" cy="2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0" y="6143644"/>
            <a:ext cx="9144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4714" y="1928802"/>
            <a:ext cx="5386398" cy="1470025"/>
          </a:xfrm>
        </p:spPr>
        <p:txBody>
          <a:bodyPr/>
          <a:lstStyle/>
          <a:p>
            <a:pPr algn="l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Discrete Math (2)</a:t>
            </a:r>
            <a:endParaRPr lang="zh-CN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14714" y="3714752"/>
            <a:ext cx="5014938" cy="21431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Haiming Chen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Associate Professor, PhD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Department of Computer Science,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Ningbo University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http://www.chenhaiming.cn</a:t>
            </a:r>
            <a:endParaRPr lang="zh-CN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</a:t>
            </a:fld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3018336" cy="367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Boolean Function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Complement of the Boolean function F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Boolean sum F + G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Boolean product FG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285992"/>
            <a:ext cx="3710692" cy="38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00438"/>
            <a:ext cx="5630797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714885"/>
            <a:ext cx="7477156" cy="35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Identities of Boolean Algebra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b="40495"/>
          <a:stretch>
            <a:fillRect/>
          </a:stretch>
        </p:blipFill>
        <p:spPr bwMode="auto">
          <a:xfrm>
            <a:off x="-32" y="1785926"/>
            <a:ext cx="387667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 t="60345"/>
          <a:stretch>
            <a:fillRect/>
          </a:stretch>
        </p:blipFill>
        <p:spPr bwMode="auto">
          <a:xfrm>
            <a:off x="4015677" y="1928802"/>
            <a:ext cx="500554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等腰三角形 8"/>
          <p:cNvSpPr/>
          <p:nvPr/>
        </p:nvSpPr>
        <p:spPr>
          <a:xfrm>
            <a:off x="5857884" y="2285992"/>
            <a:ext cx="285752" cy="285752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>
            <a:off x="5857884" y="3429000"/>
            <a:ext cx="285752" cy="285752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Duality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dual of a Boolean expression is obtained by </a:t>
            </a:r>
            <a:r>
              <a:rPr lang="en-US" altLang="zh-CN" b="1" dirty="0" smtClean="0"/>
              <a:t>interchanging Boolean </a:t>
            </a:r>
            <a:r>
              <a:rPr lang="en-US" altLang="zh-CN" dirty="0" smtClean="0"/>
              <a:t>sums and Boolean products and interchanging 0s and 1s.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143380"/>
            <a:ext cx="820108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786322"/>
            <a:ext cx="4259601" cy="61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Duality principle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 identity between functions represented by Boolean expressions remains valid when the duals of both sides of the identity are taken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4143380"/>
            <a:ext cx="912241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57364"/>
            <a:ext cx="5798595" cy="1404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Page 818, Exercise 5, 25, 28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15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Part I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Logic and </a:t>
            </a:r>
            <a:r>
              <a:rPr lang="en-US" altLang="zh-CN" dirty="0" smtClean="0">
                <a:solidFill>
                  <a:srgbClr val="FF0000"/>
                </a:solidFill>
              </a:rPr>
              <a:t>Proofs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Boolean Algebra</a:t>
            </a:r>
          </a:p>
          <a:p>
            <a:r>
              <a:rPr lang="en-US" altLang="zh-CN" dirty="0" smtClean="0"/>
              <a:t>Part II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Sets, Functions, Sequences, and Matrices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Relations</a:t>
            </a:r>
          </a:p>
          <a:p>
            <a:pPr lvl="1"/>
            <a:r>
              <a:rPr lang="en-US" altLang="zh-CN" dirty="0" smtClean="0"/>
              <a:t>Trees</a:t>
            </a:r>
          </a:p>
          <a:p>
            <a:pPr lvl="1"/>
            <a:r>
              <a:rPr lang="en-US" altLang="zh-CN" dirty="0" smtClean="0"/>
              <a:t>Graphs</a:t>
            </a:r>
          </a:p>
          <a:p>
            <a:pPr lvl="1"/>
            <a:r>
              <a:rPr lang="en-US" altLang="zh-CN" dirty="0" smtClean="0"/>
              <a:t>Algorithms</a:t>
            </a:r>
          </a:p>
          <a:p>
            <a:pPr lvl="1"/>
            <a:r>
              <a:rPr lang="en-US" altLang="zh-CN" dirty="0" smtClean="0"/>
              <a:t>Induction and Recursion</a:t>
            </a:r>
          </a:p>
          <a:p>
            <a:pPr lvl="1"/>
            <a:r>
              <a:rPr lang="en-US" altLang="zh-CN" dirty="0" smtClean="0"/>
              <a:t>Modeling Computation</a:t>
            </a:r>
          </a:p>
          <a:p>
            <a:r>
              <a:rPr lang="en-US" altLang="zh-CN" dirty="0" smtClean="0"/>
              <a:t>Part III</a:t>
            </a:r>
          </a:p>
          <a:p>
            <a:pPr lvl="1"/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Number Theory</a:t>
            </a:r>
          </a:p>
          <a:p>
            <a:pPr lvl="1"/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Discrete Probability</a:t>
            </a:r>
          </a:p>
          <a:p>
            <a:pPr lvl="1"/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Counting</a:t>
            </a:r>
          </a:p>
          <a:p>
            <a:pPr lvl="1"/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Advanced Counting Techniques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5" name="右大括号 4"/>
          <p:cNvSpPr/>
          <p:nvPr/>
        </p:nvSpPr>
        <p:spPr>
          <a:xfrm>
            <a:off x="4643438" y="3286124"/>
            <a:ext cx="357190" cy="128588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143504" y="3643314"/>
            <a:ext cx="3286148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Data Structure &amp; Algorithm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Logic and Proofs</a:t>
            </a:r>
          </a:p>
          <a:p>
            <a:pPr lvl="1"/>
            <a:r>
              <a:rPr lang="en-US" altLang="zh-CN" dirty="0" smtClean="0"/>
              <a:t>Propositional Logic</a:t>
            </a:r>
          </a:p>
          <a:p>
            <a:pPr lvl="1"/>
            <a:r>
              <a:rPr lang="en-US" altLang="zh-CN" dirty="0" smtClean="0"/>
              <a:t>Predicates and Quantifiers</a:t>
            </a:r>
          </a:p>
          <a:p>
            <a:pPr lvl="1"/>
            <a:r>
              <a:rPr lang="en-US" altLang="zh-CN" dirty="0" smtClean="0"/>
              <a:t>Proofs and Proof Methods</a:t>
            </a:r>
          </a:p>
          <a:p>
            <a:r>
              <a:rPr lang="en-US" altLang="zh-CN" dirty="0" smtClean="0"/>
              <a:t>Sets, Functions, Sequences, Sums, and Matrices</a:t>
            </a:r>
          </a:p>
          <a:p>
            <a:r>
              <a:rPr lang="en-US" altLang="zh-CN" dirty="0" smtClean="0"/>
              <a:t>Number Theory and Cryptography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643570" y="1643050"/>
            <a:ext cx="321471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Translating from English into Logical Expressions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Logic Expression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42910" y="4000504"/>
            <a:ext cx="7786742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400" dirty="0" smtClean="0"/>
              <a:t>Express the statements “Some student in this class has visited Mexico” and “Every student in this class has visited either Canada or Mexico” using predicates and quantifiers.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642910" y="2071678"/>
            <a:ext cx="778674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400" dirty="0" smtClean="0"/>
              <a:t>You can access the Internet from campus only if you are a computer science major or you are not a freshman</a:t>
            </a:r>
            <a:endParaRPr lang="zh-CN" alt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000372"/>
            <a:ext cx="291247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5286388"/>
            <a:ext cx="393802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Logic Equivalences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848" y="1500174"/>
            <a:ext cx="35814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5630" y="1571611"/>
            <a:ext cx="2819403" cy="244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7068" y="4429132"/>
            <a:ext cx="278820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pitchFamily="34" charset="0"/>
                <a:cs typeface="Arial" pitchFamily="34" charset="0"/>
              </a:rPr>
              <a:t>Logic and Bit Operations</a:t>
            </a:r>
            <a:r>
              <a:rPr lang="en-US" altLang="zh-CN" sz="1800" baseline="-25000" dirty="0" smtClean="0"/>
              <a:t>P11</a:t>
            </a:r>
            <a:endParaRPr lang="zh-CN" altLang="en-US" sz="1800" baseline="-25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bit can be used to represent a truth value, because there are two truth values, namely, </a:t>
            </a:r>
            <a:r>
              <a:rPr lang="en-US" altLang="zh-CN" i="1" dirty="0" smtClean="0"/>
              <a:t>true and false.</a:t>
            </a:r>
          </a:p>
          <a:p>
            <a:r>
              <a:rPr lang="en-US" altLang="zh-CN" dirty="0" smtClean="0"/>
              <a:t>1 represents T (true), 0 represents F (false).</a:t>
            </a:r>
          </a:p>
          <a:p>
            <a:r>
              <a:rPr lang="en-US" altLang="zh-CN" dirty="0" smtClean="0"/>
              <a:t>A variable is called a </a:t>
            </a:r>
            <a:r>
              <a:rPr lang="en-US" altLang="zh-CN" b="1" dirty="0" smtClean="0"/>
              <a:t>Boolean variable if its value is either true or false.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Boolean Algebra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Boolean Operators</a:t>
            </a:r>
          </a:p>
          <a:p>
            <a:pPr lvl="1"/>
            <a:r>
              <a:rPr lang="en-US" altLang="zh-CN" dirty="0" smtClean="0"/>
              <a:t>Complement</a:t>
            </a:r>
          </a:p>
          <a:p>
            <a:pPr lvl="1"/>
            <a:r>
              <a:rPr lang="en-US" altLang="zh-CN" dirty="0" smtClean="0"/>
              <a:t>Boolean sum</a:t>
            </a:r>
          </a:p>
          <a:p>
            <a:pPr lvl="1"/>
            <a:r>
              <a:rPr lang="en-US" altLang="zh-CN" dirty="0" smtClean="0"/>
              <a:t>Boolean product</a:t>
            </a:r>
          </a:p>
          <a:p>
            <a:r>
              <a:rPr lang="en-US" altLang="zh-CN" dirty="0" smtClean="0"/>
              <a:t>Precedence for </a:t>
            </a:r>
            <a:r>
              <a:rPr lang="en-US" altLang="zh-CN" dirty="0" err="1" smtClean="0"/>
              <a:t>boolean</a:t>
            </a:r>
            <a:r>
              <a:rPr lang="en-US" altLang="zh-CN" dirty="0" smtClean="0"/>
              <a:t> operators</a:t>
            </a:r>
          </a:p>
          <a:p>
            <a:pPr lvl="1"/>
            <a:r>
              <a:rPr lang="en-US" altLang="zh-CN" dirty="0" smtClean="0"/>
              <a:t>Complement &gt; Boolean product &gt; sum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5072066" y="571480"/>
            <a:ext cx="164307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Chapter 12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8" y="2227007"/>
            <a:ext cx="8643966" cy="34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03371"/>
            <a:ext cx="8362987" cy="354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Boolean Function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Represented using </a:t>
            </a:r>
            <a:r>
              <a:rPr lang="en-US" altLang="zh-CN" dirty="0" smtClean="0">
                <a:solidFill>
                  <a:srgbClr val="FF0000"/>
                </a:solidFill>
              </a:rPr>
              <a:t>expressions </a:t>
            </a:r>
            <a:r>
              <a:rPr lang="en-US" altLang="zh-CN" dirty="0" smtClean="0"/>
              <a:t>made up from variables and Boolean operations.</a:t>
            </a:r>
          </a:p>
          <a:p>
            <a:r>
              <a:rPr lang="en-US" altLang="zh-CN" dirty="0" smtClean="0"/>
              <a:t>Every Boolean function can be represented by a Boolean expression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786322"/>
            <a:ext cx="9213293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344</Words>
  <Application>Microsoft Office PowerPoint</Application>
  <PresentationFormat>全屏显示(4:3)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Discrete Math (2)</vt:lpstr>
      <vt:lpstr>Content</vt:lpstr>
      <vt:lpstr>Review</vt:lpstr>
      <vt:lpstr>Logic Expression</vt:lpstr>
      <vt:lpstr>Logic Equivalences</vt:lpstr>
      <vt:lpstr>Logic and Bit OperationsP11</vt:lpstr>
      <vt:lpstr>Boolean Algebra</vt:lpstr>
      <vt:lpstr>Example</vt:lpstr>
      <vt:lpstr>Boolean Function</vt:lpstr>
      <vt:lpstr>Boolean Function</vt:lpstr>
      <vt:lpstr>Identities of Boolean Algebra</vt:lpstr>
      <vt:lpstr>Duality</vt:lpstr>
      <vt:lpstr>Duality principle</vt:lpstr>
      <vt:lpstr>Example</vt:lpstr>
      <vt:lpstr>Homework</vt:lpstr>
    </vt:vector>
  </TitlesOfParts>
  <Company>Ningbo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Hamming Chen</dc:creator>
  <cp:lastModifiedBy>Haiming Chen</cp:lastModifiedBy>
  <cp:revision>133</cp:revision>
  <dcterms:created xsi:type="dcterms:W3CDTF">2017-07-01T03:07:16Z</dcterms:created>
  <dcterms:modified xsi:type="dcterms:W3CDTF">2017-12-19T10:03:41Z</dcterms:modified>
</cp:coreProperties>
</file>