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28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en-US" altLang="zh-CN" dirty="0" smtClean="0">
                <a:latin typeface="Arial" pitchFamily="34" charset="0"/>
                <a:cs typeface="Arial" pitchFamily="34" charset="0"/>
              </a:rPr>
              <a:t>Discrete Math (2)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21431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Haiming Chen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Associate Professor, PhD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Department of Computer Science,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Ningbo University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http://www.chenhaiming.cn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3018336" cy="367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785927"/>
            <a:ext cx="9144000" cy="88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500306"/>
            <a:ext cx="3443294" cy="35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6286520"/>
            <a:ext cx="649446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Lexicographic Order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lexicographic ordering can be defined on the Cartesian product of </a:t>
            </a:r>
            <a:r>
              <a:rPr lang="en-US" altLang="zh-CN" i="1" dirty="0" smtClean="0"/>
              <a:t>n </a:t>
            </a:r>
            <a:r>
              <a:rPr lang="en-US" altLang="zh-CN" i="1" dirty="0" err="1" smtClean="0"/>
              <a:t>posets</a:t>
            </a:r>
            <a:r>
              <a:rPr lang="en-US" altLang="zh-CN" i="1" dirty="0" smtClean="0"/>
              <a:t>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714620"/>
            <a:ext cx="11525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696332"/>
            <a:ext cx="2590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3143248"/>
            <a:ext cx="592559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4214818"/>
            <a:ext cx="43027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Lexicographic Order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definition of lexicographic ordering is that the string </a:t>
            </a:r>
            <a:r>
              <a:rPr lang="en-US" altLang="zh-CN" i="1" dirty="0" smtClean="0"/>
              <a:t>a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a</a:t>
            </a:r>
            <a:r>
              <a:rPr lang="en-US" altLang="zh-CN" i="1" baseline="-25000" dirty="0" smtClean="0"/>
              <a:t>2</a:t>
            </a:r>
            <a:r>
              <a:rPr lang="en-US" altLang="zh-CN" i="1" dirty="0" smtClean="0"/>
              <a:t> . . . a</a:t>
            </a:r>
            <a:r>
              <a:rPr lang="en-US" altLang="zh-CN" i="1" baseline="-25000" dirty="0" smtClean="0"/>
              <a:t>m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is less than</a:t>
            </a:r>
            <a:r>
              <a:rPr lang="en-US" altLang="zh-CN" i="1" dirty="0" smtClean="0"/>
              <a:t> b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b</a:t>
            </a:r>
            <a:r>
              <a:rPr lang="en-US" altLang="zh-CN" i="1" baseline="-25000" dirty="0" smtClean="0"/>
              <a:t>2</a:t>
            </a:r>
            <a:r>
              <a:rPr lang="en-US" altLang="zh-CN" i="1" dirty="0" smtClean="0"/>
              <a:t> . . . </a:t>
            </a:r>
            <a:r>
              <a:rPr lang="en-US" altLang="zh-CN" i="1" dirty="0" err="1" smtClean="0"/>
              <a:t>b</a:t>
            </a:r>
            <a:r>
              <a:rPr lang="en-US" altLang="zh-CN" i="1" baseline="-25000" dirty="0" err="1" smtClean="0"/>
              <a:t>n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if and only if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214686"/>
            <a:ext cx="701374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1000100" y="4429132"/>
            <a:ext cx="200026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400" i="1" dirty="0" smtClean="0"/>
              <a:t>t = min(m, n)</a:t>
            </a:r>
            <a:endParaRPr lang="zh-CN" altLang="en-US" sz="2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429132"/>
            <a:ext cx="20955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857760"/>
            <a:ext cx="25527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5429264"/>
            <a:ext cx="21621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err="1" smtClean="0"/>
              <a:t>Hasse</a:t>
            </a:r>
            <a:r>
              <a:rPr lang="en-US" altLang="zh-CN" b="1" dirty="0" smtClean="0"/>
              <a:t> Diagrams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1857388" cy="365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2071678"/>
            <a:ext cx="142876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1214414" y="5643578"/>
            <a:ext cx="346877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 smtClean="0"/>
              <a:t>a partial ordering must be reflexive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929190" y="5643578"/>
            <a:ext cx="354789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 smtClean="0"/>
              <a:t>a partial ordering must be transitive</a:t>
            </a:r>
            <a:endParaRPr lang="zh-CN" altLang="en-US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2214554"/>
            <a:ext cx="98107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矩形 10"/>
          <p:cNvSpPr/>
          <p:nvPr/>
        </p:nvSpPr>
        <p:spPr>
          <a:xfrm>
            <a:off x="6043856" y="4429132"/>
            <a:ext cx="3100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all edges are pointed “upward”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Draw the </a:t>
            </a:r>
            <a:r>
              <a:rPr lang="en-US" altLang="zh-CN" sz="2000" dirty="0" err="1" smtClean="0"/>
              <a:t>Hasse</a:t>
            </a:r>
            <a:r>
              <a:rPr lang="en-US" altLang="zh-CN" sz="2000" dirty="0" smtClean="0"/>
              <a:t> diagram representing the partial ordering {(a, b) |a divides b} on</a:t>
            </a:r>
            <a:r>
              <a:rPr lang="en-US" altLang="zh-CN" sz="2000" i="1" dirty="0" smtClean="0"/>
              <a:t> </a:t>
            </a:r>
            <a:r>
              <a:rPr lang="en-US" altLang="zh-CN" sz="2000" dirty="0" smtClean="0"/>
              <a:t>{1, 2, 3, 4, 6, 8, 12}.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14</a:t>
            </a:fld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357430"/>
            <a:ext cx="2309818" cy="363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571744"/>
            <a:ext cx="2257432" cy="33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2357430"/>
            <a:ext cx="1811170" cy="37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Draw the </a:t>
            </a:r>
            <a:r>
              <a:rPr lang="en-US" altLang="zh-CN" sz="2000" dirty="0" err="1" smtClean="0"/>
              <a:t>Hasse</a:t>
            </a:r>
            <a:r>
              <a:rPr lang="en-US" altLang="zh-CN" sz="2000" dirty="0" smtClean="0"/>
              <a:t> diagram for the partial ordering {(A,B) | A ⊆ B} on the power set P(S) where S = {a, b, c}.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15</a:t>
            </a:fld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1785918" y="557214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142976" y="492919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857496"/>
            <a:ext cx="2571768" cy="273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椭圆 7"/>
          <p:cNvSpPr/>
          <p:nvPr/>
        </p:nvSpPr>
        <p:spPr>
          <a:xfrm>
            <a:off x="1785918" y="471488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357422" y="485776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1071538" y="414338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1785918" y="392906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1785918" y="342900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2357422" y="407194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357290" y="3000372"/>
            <a:ext cx="107157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{</a:t>
            </a:r>
            <a:r>
              <a:rPr lang="en-US" altLang="zh-CN" dirty="0" err="1" smtClean="0">
                <a:solidFill>
                  <a:srgbClr val="FF0000"/>
                </a:solidFill>
              </a:rPr>
              <a:t>a,b,c</a:t>
            </a:r>
            <a:r>
              <a:rPr lang="en-US" altLang="zh-CN" dirty="0" smtClean="0">
                <a:solidFill>
                  <a:srgbClr val="FF0000"/>
                </a:solidFill>
              </a:rPr>
              <a:t>}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8596" y="3786190"/>
            <a:ext cx="107157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{</a:t>
            </a:r>
            <a:r>
              <a:rPr lang="en-US" altLang="zh-CN" dirty="0" err="1" smtClean="0">
                <a:solidFill>
                  <a:srgbClr val="FF0000"/>
                </a:solidFill>
              </a:rPr>
              <a:t>a,c</a:t>
            </a:r>
            <a:r>
              <a:rPr lang="en-US" altLang="zh-CN" dirty="0" smtClean="0">
                <a:solidFill>
                  <a:srgbClr val="FF0000"/>
                </a:solidFill>
              </a:rPr>
              <a:t>}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285852" y="3929066"/>
            <a:ext cx="107157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{</a:t>
            </a:r>
            <a:r>
              <a:rPr lang="en-US" altLang="zh-CN" dirty="0" err="1" smtClean="0">
                <a:solidFill>
                  <a:srgbClr val="FF0000"/>
                </a:solidFill>
              </a:rPr>
              <a:t>a,b</a:t>
            </a:r>
            <a:r>
              <a:rPr lang="en-US" altLang="zh-CN" dirty="0" smtClean="0">
                <a:solidFill>
                  <a:srgbClr val="FF0000"/>
                </a:solidFill>
              </a:rPr>
              <a:t>}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214546" y="3786190"/>
            <a:ext cx="107157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{</a:t>
            </a:r>
            <a:r>
              <a:rPr lang="en-US" altLang="zh-CN" dirty="0" err="1" smtClean="0">
                <a:solidFill>
                  <a:srgbClr val="FF0000"/>
                </a:solidFill>
              </a:rPr>
              <a:t>b,c</a:t>
            </a:r>
            <a:r>
              <a:rPr lang="en-US" altLang="zh-CN" dirty="0" smtClean="0">
                <a:solidFill>
                  <a:srgbClr val="FF0000"/>
                </a:solidFill>
              </a:rPr>
              <a:t>}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357290" y="4714884"/>
            <a:ext cx="107157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{c}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28596" y="4714884"/>
            <a:ext cx="107157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{a}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285984" y="4714884"/>
            <a:ext cx="107157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{b}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357290" y="5643578"/>
            <a:ext cx="107157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rgbClr val="FF0000"/>
                </a:solidFill>
              </a:rPr>
              <a:t>∅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/>
              <a:t>Maximal and Minimal Elements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1" dirty="0" smtClean="0"/>
              <a:t>a </a:t>
            </a:r>
            <a:r>
              <a:rPr lang="en-US" altLang="zh-CN" dirty="0" smtClean="0"/>
              <a:t>is </a:t>
            </a:r>
            <a:r>
              <a:rPr lang="en-US" altLang="zh-CN" dirty="0" smtClean="0">
                <a:solidFill>
                  <a:srgbClr val="FF0000"/>
                </a:solidFill>
              </a:rPr>
              <a:t>maximal</a:t>
            </a:r>
            <a:r>
              <a:rPr lang="en-US" altLang="zh-CN" dirty="0" smtClean="0"/>
              <a:t> in the </a:t>
            </a:r>
            <a:r>
              <a:rPr lang="en-US" altLang="zh-CN" dirty="0" err="1" smtClean="0"/>
              <a:t>poset</a:t>
            </a:r>
            <a:r>
              <a:rPr lang="en-US" altLang="zh-CN" dirty="0" smtClean="0"/>
              <a:t> (S,   ) if there is no b ∈ S such that a ≺ b.</a:t>
            </a:r>
          </a:p>
          <a:p>
            <a:r>
              <a:rPr lang="en-US" altLang="zh-CN" dirty="0" smtClean="0"/>
              <a:t>a is </a:t>
            </a:r>
            <a:r>
              <a:rPr lang="en-US" altLang="zh-CN" dirty="0" smtClean="0">
                <a:solidFill>
                  <a:srgbClr val="FF0000"/>
                </a:solidFill>
              </a:rPr>
              <a:t>minimal </a:t>
            </a:r>
            <a:r>
              <a:rPr lang="en-US" altLang="zh-CN" dirty="0" smtClean="0"/>
              <a:t>if there is no element </a:t>
            </a:r>
            <a:r>
              <a:rPr lang="en-US" altLang="zh-CN" i="1" dirty="0" smtClean="0"/>
              <a:t>b ∈ S such that b ≺ a.</a:t>
            </a:r>
          </a:p>
          <a:p>
            <a:r>
              <a:rPr lang="en-US" altLang="zh-CN" dirty="0" smtClean="0"/>
              <a:t>They are the “top” and “bottom” elements in the diagram.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16</a:t>
            </a:fld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643050"/>
            <a:ext cx="428628" cy="442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Maximal and Minimal Elements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Which elements of the </a:t>
            </a:r>
            <a:r>
              <a:rPr lang="en-US" altLang="zh-CN" dirty="0" err="1" smtClean="0"/>
              <a:t>poset</a:t>
            </a:r>
            <a:r>
              <a:rPr lang="en-US" altLang="zh-CN" dirty="0" smtClean="0"/>
              <a:t> ({2, 4, 5, 10, 12, 20, 25}, |) are maximal, and which are minimal?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17</a:t>
            </a:fld>
            <a:endParaRPr lang="zh-CN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143248"/>
            <a:ext cx="3037839" cy="2433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14686"/>
            <a:ext cx="7466013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4643438" y="2857496"/>
            <a:ext cx="1805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greatest element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857224" y="4929198"/>
            <a:ext cx="1483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least element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643702" y="4929198"/>
            <a:ext cx="1483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least element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715140" y="2857496"/>
            <a:ext cx="1805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greatest element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Upper bound and lower bound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 element that is greater than or equal to all the elements in a subset </a:t>
            </a:r>
            <a:r>
              <a:rPr lang="en-US" altLang="zh-CN" i="1" dirty="0" smtClean="0"/>
              <a:t>A of a </a:t>
            </a:r>
            <a:r>
              <a:rPr lang="en-US" altLang="zh-CN" i="1" dirty="0" err="1" smtClean="0"/>
              <a:t>poset</a:t>
            </a:r>
            <a:r>
              <a:rPr lang="en-US" altLang="zh-CN" i="1" dirty="0" smtClean="0"/>
              <a:t> (S,    ).</a:t>
            </a:r>
          </a:p>
          <a:p>
            <a:r>
              <a:rPr lang="en-US" altLang="zh-CN" i="1" dirty="0" smtClean="0"/>
              <a:t>u is an element of S such that a    u for all elements a ∈ A</a:t>
            </a:r>
          </a:p>
          <a:p>
            <a:r>
              <a:rPr lang="en-US" altLang="zh-CN" i="1" dirty="0" smtClean="0"/>
              <a:t>l is an element of S such that l    a for all elements a ∈ 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18</a:t>
            </a:fld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643182"/>
            <a:ext cx="428628" cy="442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3214686"/>
            <a:ext cx="428628" cy="442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4286256"/>
            <a:ext cx="428628" cy="442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8" cy="4525963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Find the lower and upper bounds of the subsets {a, b, c}, {j, h}, and {a, c, d, f }</a:t>
            </a:r>
          </a:p>
          <a:p>
            <a:endParaRPr lang="en-US" altLang="zh-CN" sz="2400" dirty="0" smtClean="0"/>
          </a:p>
          <a:p>
            <a:r>
              <a:rPr lang="pt-BR" altLang="zh-CN" sz="2400" dirty="0" smtClean="0"/>
              <a:t>e, f, j, and h   ; a</a:t>
            </a:r>
          </a:p>
          <a:p>
            <a:r>
              <a:rPr lang="pt-BR" altLang="zh-CN" sz="2400" dirty="0" smtClean="0"/>
              <a:t> ; </a:t>
            </a:r>
            <a:r>
              <a:rPr lang="en-US" altLang="zh-CN" sz="2400" dirty="0" smtClean="0"/>
              <a:t>a, b, c, d, e, and f</a:t>
            </a:r>
          </a:p>
          <a:p>
            <a:r>
              <a:rPr lang="en-US" altLang="zh-CN" sz="2400" dirty="0" smtClean="0"/>
              <a:t>f , h, and j; a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19</a:t>
            </a:fld>
            <a:endParaRPr lang="zh-CN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714488"/>
            <a:ext cx="238125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857224" y="4857760"/>
            <a:ext cx="1929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least upper bound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57224" y="5429264"/>
            <a:ext cx="2230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greatest lower bound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5572132" y="2214554"/>
            <a:ext cx="857256" cy="207170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Partial Orderings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relation R on a set S is called a partial ordering or partial order if it is </a:t>
            </a:r>
            <a:r>
              <a:rPr lang="en-US" altLang="zh-CN" dirty="0" smtClean="0">
                <a:solidFill>
                  <a:srgbClr val="FF0000"/>
                </a:solidFill>
              </a:rPr>
              <a:t>reflexive</a:t>
            </a:r>
            <a:r>
              <a:rPr lang="en-US" altLang="zh-CN" dirty="0" smtClean="0"/>
              <a:t>, </a:t>
            </a:r>
            <a:r>
              <a:rPr lang="en-US" altLang="zh-CN" dirty="0" err="1" smtClean="0">
                <a:solidFill>
                  <a:srgbClr val="FF0000"/>
                </a:solidFill>
              </a:rPr>
              <a:t>antisymmetric</a:t>
            </a:r>
            <a:r>
              <a:rPr lang="en-US" altLang="zh-CN" dirty="0" smtClean="0"/>
              <a:t>, and </a:t>
            </a:r>
            <a:r>
              <a:rPr lang="en-US" altLang="zh-CN" dirty="0" smtClean="0">
                <a:solidFill>
                  <a:srgbClr val="FF0000"/>
                </a:solidFill>
              </a:rPr>
              <a:t>transitive</a:t>
            </a:r>
            <a:r>
              <a:rPr lang="en-US" altLang="zh-CN" dirty="0" smtClean="0"/>
              <a:t>.</a:t>
            </a:r>
          </a:p>
          <a:p>
            <a:r>
              <a:rPr lang="en-US" altLang="zh-CN" dirty="0" smtClean="0"/>
              <a:t>A set S together with a partial ordering R is called a partially ordered set, or </a:t>
            </a:r>
            <a:r>
              <a:rPr lang="en-US" altLang="zh-CN" i="1" dirty="0" err="1" smtClean="0">
                <a:solidFill>
                  <a:srgbClr val="FF0000"/>
                </a:solidFill>
              </a:rPr>
              <a:t>poset</a:t>
            </a:r>
            <a:r>
              <a:rPr lang="en-US" altLang="zh-CN" dirty="0" smtClean="0"/>
              <a:t>, and is denoted by (S,R).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Lattices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partially ordered set in which </a:t>
            </a:r>
            <a:r>
              <a:rPr lang="en-US" altLang="zh-CN" dirty="0" smtClean="0">
                <a:solidFill>
                  <a:srgbClr val="FF0000"/>
                </a:solidFill>
              </a:rPr>
              <a:t>every pair of elements</a:t>
            </a:r>
            <a:r>
              <a:rPr lang="en-US" altLang="zh-CN" dirty="0" smtClean="0"/>
              <a:t> has both </a:t>
            </a:r>
            <a:r>
              <a:rPr lang="en-US" altLang="zh-CN" dirty="0" smtClean="0">
                <a:solidFill>
                  <a:srgbClr val="FF0000"/>
                </a:solidFill>
              </a:rPr>
              <a:t>a</a:t>
            </a:r>
            <a:r>
              <a:rPr lang="en-US" altLang="zh-CN" dirty="0" smtClean="0"/>
              <a:t> least upper bound and </a:t>
            </a:r>
            <a:r>
              <a:rPr lang="en-US" altLang="zh-CN" dirty="0" smtClean="0">
                <a:solidFill>
                  <a:srgbClr val="FF0000"/>
                </a:solidFill>
              </a:rPr>
              <a:t>a</a:t>
            </a:r>
            <a:r>
              <a:rPr lang="en-US" altLang="zh-CN" dirty="0" smtClean="0"/>
              <a:t> greatest lower bound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20</a:t>
            </a:fld>
            <a:endParaRPr lang="zh-CN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214686"/>
            <a:ext cx="56007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Page 630</a:t>
            </a:r>
            <a:r>
              <a:rPr lang="en-US" altLang="zh-CN" smtClean="0"/>
              <a:t>, </a:t>
            </a:r>
            <a:r>
              <a:rPr lang="en-US" altLang="zh-CN" smtClean="0"/>
              <a:t>Ex.8</a:t>
            </a:r>
            <a:r>
              <a:rPr lang="en-US" altLang="zh-CN" smtClean="0"/>
              <a:t>(c)</a:t>
            </a:r>
            <a:r>
              <a:rPr lang="en-US" altLang="zh-CN" smtClean="0"/>
              <a:t>, </a:t>
            </a:r>
            <a:r>
              <a:rPr lang="en-US" altLang="zh-CN" smtClean="0"/>
              <a:t>21, </a:t>
            </a:r>
            <a:r>
              <a:rPr lang="en-US" altLang="zh-CN" smtClean="0"/>
              <a:t>32, </a:t>
            </a:r>
            <a:r>
              <a:rPr lang="en-US" altLang="zh-CN" smtClean="0"/>
              <a:t>43(a)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21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“greater than or equal” relation (≥) on the set of integers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reflexive?</a:t>
            </a:r>
            <a:endParaRPr lang="en-US" altLang="zh-CN" dirty="0" smtClean="0"/>
          </a:p>
          <a:p>
            <a:pPr lvl="1"/>
            <a:r>
              <a:rPr lang="en-US" altLang="zh-CN" dirty="0" err="1" smtClean="0">
                <a:solidFill>
                  <a:srgbClr val="FF0000"/>
                </a:solidFill>
              </a:rPr>
              <a:t>antisymmetric</a:t>
            </a:r>
            <a:r>
              <a:rPr lang="en-US" altLang="zh-CN" dirty="0" smtClean="0">
                <a:solidFill>
                  <a:srgbClr val="FF0000"/>
                </a:solidFill>
              </a:rPr>
              <a:t>?</a:t>
            </a:r>
            <a:endParaRPr lang="en-US" altLang="zh-CN" dirty="0" smtClean="0"/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transitive?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divisibility relation | on the set of positive integers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reflexive?</a:t>
            </a:r>
            <a:endParaRPr lang="en-US" altLang="zh-CN" dirty="0" smtClean="0"/>
          </a:p>
          <a:p>
            <a:pPr lvl="1"/>
            <a:r>
              <a:rPr lang="en-US" altLang="zh-CN" dirty="0" err="1" smtClean="0">
                <a:solidFill>
                  <a:srgbClr val="FF0000"/>
                </a:solidFill>
              </a:rPr>
              <a:t>antisymmetric</a:t>
            </a:r>
            <a:r>
              <a:rPr lang="en-US" altLang="zh-CN" dirty="0" smtClean="0">
                <a:solidFill>
                  <a:srgbClr val="FF0000"/>
                </a:solidFill>
              </a:rPr>
              <a:t>?</a:t>
            </a:r>
            <a:endParaRPr lang="en-US" altLang="zh-CN" dirty="0" smtClean="0"/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transitive?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inclusion relation ⊆ on the power set of a set </a:t>
            </a:r>
            <a:r>
              <a:rPr lang="en-US" altLang="zh-CN" i="1" dirty="0" smtClean="0"/>
              <a:t>S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reflexive?</a:t>
            </a:r>
            <a:endParaRPr lang="en-US" altLang="zh-CN" dirty="0" smtClean="0"/>
          </a:p>
          <a:p>
            <a:pPr lvl="1"/>
            <a:r>
              <a:rPr lang="en-US" altLang="zh-CN" dirty="0" err="1" smtClean="0">
                <a:solidFill>
                  <a:srgbClr val="FF0000"/>
                </a:solidFill>
              </a:rPr>
              <a:t>antisymmetric</a:t>
            </a:r>
            <a:r>
              <a:rPr lang="en-US" altLang="zh-CN" dirty="0" smtClean="0">
                <a:solidFill>
                  <a:srgbClr val="FF0000"/>
                </a:solidFill>
              </a:rPr>
              <a:t>?</a:t>
            </a:r>
            <a:endParaRPr lang="en-US" altLang="zh-CN" dirty="0" smtClean="0"/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transitive?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Let R be the relation on the set of people such that </a:t>
            </a:r>
            <a:r>
              <a:rPr lang="en-US" altLang="zh-CN" dirty="0" err="1" smtClean="0"/>
              <a:t>xRy</a:t>
            </a:r>
            <a:r>
              <a:rPr lang="en-US" altLang="zh-CN" dirty="0" smtClean="0"/>
              <a:t> if x and y are people and x is older than y.</a:t>
            </a:r>
          </a:p>
          <a:p>
            <a:pPr lvl="1"/>
            <a:r>
              <a:rPr lang="en-US" altLang="zh-CN" dirty="0" err="1" smtClean="0">
                <a:solidFill>
                  <a:srgbClr val="FF0000"/>
                </a:solidFill>
              </a:rPr>
              <a:t>antisymmetric</a:t>
            </a:r>
            <a:r>
              <a:rPr lang="en-US" altLang="zh-CN" dirty="0" smtClean="0">
                <a:solidFill>
                  <a:srgbClr val="FF0000"/>
                </a:solidFill>
              </a:rPr>
              <a:t>?</a:t>
            </a:r>
            <a:endParaRPr lang="en-US" altLang="zh-CN" dirty="0" smtClean="0"/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transitive?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reflexive?</a:t>
            </a:r>
            <a:endParaRPr lang="en-US" altLang="zh-CN" dirty="0" smtClean="0"/>
          </a:p>
          <a:p>
            <a:pPr lvl="1"/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Partial Orderings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In different </a:t>
            </a:r>
            <a:r>
              <a:rPr lang="en-US" altLang="zh-CN" dirty="0" err="1" smtClean="0"/>
              <a:t>posets</a:t>
            </a:r>
            <a:r>
              <a:rPr lang="en-US" altLang="zh-CN" dirty="0" smtClean="0"/>
              <a:t> different symbols such as </a:t>
            </a:r>
            <a:r>
              <a:rPr lang="en-US" altLang="zh-CN" dirty="0" smtClean="0">
                <a:solidFill>
                  <a:srgbClr val="FF0000"/>
                </a:solidFill>
              </a:rPr>
              <a:t>≤</a:t>
            </a:r>
            <a:r>
              <a:rPr lang="en-US" altLang="zh-CN" dirty="0" smtClean="0"/>
              <a:t>, </a:t>
            </a:r>
            <a:r>
              <a:rPr lang="en-US" altLang="zh-CN" dirty="0" smtClean="0">
                <a:solidFill>
                  <a:srgbClr val="FF0000"/>
                </a:solidFill>
              </a:rPr>
              <a:t>⊆</a:t>
            </a:r>
            <a:r>
              <a:rPr lang="en-US" altLang="zh-CN" dirty="0" smtClean="0"/>
              <a:t>, and </a:t>
            </a:r>
            <a:r>
              <a:rPr lang="en-US" altLang="zh-CN" dirty="0" smtClean="0">
                <a:solidFill>
                  <a:srgbClr val="FF0000"/>
                </a:solidFill>
              </a:rPr>
              <a:t>|</a:t>
            </a:r>
            <a:r>
              <a:rPr lang="en-US" altLang="zh-CN" dirty="0" smtClean="0"/>
              <a:t>, are used for a partial ordering.</a:t>
            </a:r>
          </a:p>
          <a:p>
            <a:r>
              <a:rPr lang="en-US" altLang="zh-CN" dirty="0" smtClean="0"/>
              <a:t>a symbol that we can use when we discuss the ordering relation in an arbitrary </a:t>
            </a:r>
            <a:r>
              <a:rPr lang="en-US" altLang="zh-CN" dirty="0" err="1" smtClean="0"/>
              <a:t>poset</a:t>
            </a:r>
            <a:endParaRPr lang="en-US" altLang="zh-CN" dirty="0" smtClean="0"/>
          </a:p>
          <a:p>
            <a:r>
              <a:rPr lang="en-US" altLang="zh-CN" dirty="0" smtClean="0"/>
              <a:t>the symbol    is used to denote the relation in </a:t>
            </a:r>
            <a:r>
              <a:rPr lang="en-US" altLang="zh-CN" i="1" dirty="0" smtClean="0"/>
              <a:t>any </a:t>
            </a:r>
            <a:r>
              <a:rPr lang="en-US" altLang="zh-CN" i="1" dirty="0" err="1" smtClean="0"/>
              <a:t>poset</a:t>
            </a:r>
            <a:r>
              <a:rPr lang="en-US" altLang="zh-CN" i="1" dirty="0" smtClean="0"/>
              <a:t>, not just the “less </a:t>
            </a:r>
            <a:r>
              <a:rPr lang="en-US" altLang="zh-CN" dirty="0" smtClean="0"/>
              <a:t>than or </a:t>
            </a:r>
            <a:r>
              <a:rPr lang="en-US" altLang="zh-CN" dirty="0" err="1" smtClean="0"/>
              <a:t>equals”relation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429132"/>
            <a:ext cx="428628" cy="442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Partial Orderings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9144000" cy="978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4857752" y="2143116"/>
            <a:ext cx="1214446" cy="357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444002"/>
            <a:ext cx="9144001" cy="34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0" y="4143380"/>
            <a:ext cx="914400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When every two elements in the set are comparable, the relation is called a </a:t>
            </a:r>
            <a:r>
              <a:rPr lang="en-US" altLang="zh-CN" b="1" dirty="0" smtClean="0"/>
              <a:t>total ordering.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428596" y="5000636"/>
            <a:ext cx="828680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 smtClean="0"/>
              <a:t>A totally ordered set is also called a </a:t>
            </a:r>
            <a:r>
              <a:rPr lang="en-US" altLang="zh-CN" i="1" dirty="0" smtClean="0"/>
              <a:t>chain.</a:t>
            </a:r>
            <a:endParaRPr lang="zh-CN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5572140"/>
            <a:ext cx="12763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5572140"/>
            <a:ext cx="1343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Lexicographic Order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two </a:t>
            </a:r>
            <a:r>
              <a:rPr lang="en-US" altLang="zh-CN" dirty="0" err="1" smtClean="0"/>
              <a:t>posets</a:t>
            </a:r>
            <a:r>
              <a:rPr lang="en-US" altLang="zh-CN" dirty="0" smtClean="0"/>
              <a:t>,</a:t>
            </a:r>
          </a:p>
          <a:p>
            <a:r>
              <a:rPr lang="en-US" altLang="zh-CN" dirty="0" smtClean="0"/>
              <a:t>lexicographic ordering    on </a:t>
            </a:r>
            <a:r>
              <a:rPr lang="en-US" altLang="zh-CN" i="1" dirty="0" smtClean="0"/>
              <a:t>A</a:t>
            </a:r>
            <a:r>
              <a:rPr lang="en-US" altLang="zh-CN" i="1" baseline="-25000" dirty="0" smtClean="0"/>
              <a:t>1</a:t>
            </a:r>
            <a:r>
              <a:rPr lang="en-US" altLang="zh-CN" i="1" dirty="0" smtClean="0"/>
              <a:t> × A</a:t>
            </a:r>
            <a:r>
              <a:rPr lang="en-US" altLang="zh-CN" i="1" baseline="-25000" dirty="0" smtClean="0"/>
              <a:t>2</a:t>
            </a:r>
            <a:endParaRPr lang="en-US" altLang="zh-CN" baseline="-250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714488"/>
            <a:ext cx="3147354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285992"/>
            <a:ext cx="428628" cy="442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3143248"/>
            <a:ext cx="7039391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718</Words>
  <Application>Microsoft Office PowerPoint</Application>
  <PresentationFormat>全屏显示(4:3)</PresentationFormat>
  <Paragraphs>108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Discrete Math (2)</vt:lpstr>
      <vt:lpstr>Partial Orderings</vt:lpstr>
      <vt:lpstr>Example 1</vt:lpstr>
      <vt:lpstr>Example 2</vt:lpstr>
      <vt:lpstr>Example 3</vt:lpstr>
      <vt:lpstr>Example 4</vt:lpstr>
      <vt:lpstr>Partial Orderings</vt:lpstr>
      <vt:lpstr>Partial Orderings</vt:lpstr>
      <vt:lpstr>Lexicographic Order</vt:lpstr>
      <vt:lpstr>Example 1</vt:lpstr>
      <vt:lpstr>Lexicographic Order</vt:lpstr>
      <vt:lpstr>Lexicographic Order</vt:lpstr>
      <vt:lpstr>Hasse Diagrams</vt:lpstr>
      <vt:lpstr>Example 1</vt:lpstr>
      <vt:lpstr>Example 2</vt:lpstr>
      <vt:lpstr>Maximal and Minimal Elements</vt:lpstr>
      <vt:lpstr>Maximal and Minimal Elements</vt:lpstr>
      <vt:lpstr>Upper bound and lower bound</vt:lpstr>
      <vt:lpstr>Example 1</vt:lpstr>
      <vt:lpstr>Lattices</vt:lpstr>
      <vt:lpstr>Homework</vt:lpstr>
    </vt:vector>
  </TitlesOfParts>
  <Company>Ningbo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Hamming Chen</dc:creator>
  <cp:lastModifiedBy>Haiming Chen</cp:lastModifiedBy>
  <cp:revision>244</cp:revision>
  <dcterms:created xsi:type="dcterms:W3CDTF">2017-07-01T03:07:16Z</dcterms:created>
  <dcterms:modified xsi:type="dcterms:W3CDTF">2017-11-29T12:46:39Z</dcterms:modified>
</cp:coreProperties>
</file>