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6" r:id="rId12"/>
    <p:sldId id="268" r:id="rId13"/>
    <p:sldId id="269" r:id="rId14"/>
    <p:sldId id="270" r:id="rId15"/>
    <p:sldId id="259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34F93-2816-42E0-8E5C-486A9B22928D}" type="datetimeFigureOut">
              <a:rPr lang="zh-CN" altLang="en-US" smtClean="0"/>
              <a:pPr/>
              <a:t>2017/12/19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186C7-A00C-48B2-8D92-622C916D29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黑体" pitchFamily="2" charset="-122"/>
                <a:ea typeface="黑体" pitchFamily="2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849C1-C78C-4710-BA5F-6A9638C136CA}" type="datetime1">
              <a:rPr lang="zh-CN" altLang="en-US" smtClean="0"/>
              <a:pPr/>
              <a:t>2017/12/19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 descr="nbu-logo.jpg"/>
          <p:cNvPicPr>
            <a:picLocks noChangeAspect="1"/>
          </p:cNvPicPr>
          <p:nvPr userDrawn="1"/>
        </p:nvPicPr>
        <p:blipFill>
          <a:blip r:embed="rId2"/>
          <a:srcRect b="11097"/>
          <a:stretch>
            <a:fillRect/>
          </a:stretch>
        </p:blipFill>
        <p:spPr>
          <a:xfrm>
            <a:off x="5934078" y="214290"/>
            <a:ext cx="3209922" cy="1143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2EA4-8756-4A91-B5E4-C302B875FE8C}" type="datetime1">
              <a:rPr lang="zh-CN" altLang="en-US" smtClean="0"/>
              <a:pPr/>
              <a:t>2017/12/19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CBD6-D1A0-4492-8A5A-11C65C88944E}" type="datetime1">
              <a:rPr lang="zh-CN" altLang="en-US" smtClean="0"/>
              <a:pPr/>
              <a:t>2017/12/19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itchFamily="34" charset="-122"/>
                <a:ea typeface="微软雅黑" pitchFamily="34" charset="-122"/>
              </a:defRPr>
            </a:lvl1pPr>
            <a:lvl2pPr>
              <a:defRPr>
                <a:latin typeface="微软雅黑" pitchFamily="34" charset="-122"/>
                <a:ea typeface="微软雅黑" pitchFamily="34" charset="-122"/>
              </a:defRPr>
            </a:lvl2pPr>
            <a:lvl3pPr>
              <a:defRPr>
                <a:latin typeface="微软雅黑" pitchFamily="34" charset="-122"/>
                <a:ea typeface="微软雅黑" pitchFamily="34" charset="-122"/>
              </a:defRPr>
            </a:lvl3pPr>
            <a:lvl4pPr>
              <a:defRPr>
                <a:latin typeface="微软雅黑" pitchFamily="34" charset="-122"/>
                <a:ea typeface="微软雅黑" pitchFamily="34" charset="-122"/>
              </a:defRPr>
            </a:lvl4pPr>
            <a:lvl5pPr>
              <a:defRPr>
                <a:latin typeface="微软雅黑" pitchFamily="34" charset="-122"/>
                <a:ea typeface="微软雅黑" pitchFamily="34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BF5-C36C-4751-891D-486C0599CEEA}" type="datetime1">
              <a:rPr lang="zh-CN" altLang="en-US" smtClean="0"/>
              <a:pPr/>
              <a:t>2017/12/19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pic>
        <p:nvPicPr>
          <p:cNvPr id="7" name="图片 6" descr="nbu-logo-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00958" y="50594"/>
            <a:ext cx="1500188" cy="15001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B9C73-8199-45BF-859E-77F7C8C9399E}" type="datetime1">
              <a:rPr lang="zh-CN" altLang="en-US" smtClean="0"/>
              <a:pPr/>
              <a:t>2017/12/19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C8F7-13D3-4FF9-97DF-9C17F0028368}" type="datetime1">
              <a:rPr lang="zh-CN" altLang="en-US" smtClean="0"/>
              <a:pPr/>
              <a:t>2017/12/19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D626-62DF-4385-9E52-D2CF2F70B426}" type="datetime1">
              <a:rPr lang="zh-CN" altLang="en-US" smtClean="0"/>
              <a:pPr/>
              <a:t>2017/12/19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1E71-1B79-4AA6-8882-5C81468FF929}" type="datetime1">
              <a:rPr lang="zh-CN" altLang="en-US" smtClean="0"/>
              <a:pPr/>
              <a:t>2017/12/19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FCE6-EEF1-444D-B6F9-84EC11AF282E}" type="datetime1">
              <a:rPr lang="zh-CN" altLang="en-US" smtClean="0"/>
              <a:pPr/>
              <a:t>2017/12/19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EFC8-740A-4FA0-89EB-364FE87D2AB1}" type="datetime1">
              <a:rPr lang="zh-CN" altLang="en-US" smtClean="0"/>
              <a:pPr/>
              <a:t>2017/12/19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2596B-9364-44E0-B073-89F5C948CD5A}" type="datetime1">
              <a:rPr lang="zh-CN" altLang="en-US" smtClean="0"/>
              <a:pPr/>
              <a:t>2017/12/19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7DB9D-1D91-4F63-BDE5-0ECBBA29E4AF}" type="datetime1">
              <a:rPr lang="zh-CN" altLang="en-US" smtClean="0"/>
              <a:pPr/>
              <a:t>2017/12/19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3314" name="AutoShape 2" descr="http://img1.imgtn.bdimg.com/it/u=2800068669,3888819830&amp;fm=26&amp;gp=0.jp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316" name="AutoShape 4" descr="http://img1.imgtn.bdimg.com/it/u=2800068669,3888819830&amp;fm=26&amp;gp=0.jp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318" name="AutoShape 6" descr="http://img1.imgtn.bdimg.com/it/u=2800068669,3888819830&amp;fm=26&amp;gp=0.jp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0" y="1285860"/>
            <a:ext cx="7500958" cy="200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 userDrawn="1"/>
        </p:nvCxnSpPr>
        <p:spPr>
          <a:xfrm>
            <a:off x="0" y="6143644"/>
            <a:ext cx="9144000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414714" y="1928802"/>
            <a:ext cx="5386398" cy="1470025"/>
          </a:xfrm>
        </p:spPr>
        <p:txBody>
          <a:bodyPr/>
          <a:lstStyle/>
          <a:p>
            <a:pPr algn="l"/>
            <a:r>
              <a:rPr lang="en-US" altLang="zh-CN" dirty="0" smtClean="0">
                <a:latin typeface="Arial" pitchFamily="34" charset="0"/>
                <a:cs typeface="Arial" pitchFamily="34" charset="0"/>
              </a:rPr>
              <a:t>Discrete Math (2)</a:t>
            </a:r>
            <a:endParaRPr lang="zh-CN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414714" y="3714752"/>
            <a:ext cx="5014938" cy="214314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altLang="zh-CN" sz="3600" dirty="0" smtClean="0">
                <a:latin typeface="Arial" pitchFamily="34" charset="0"/>
                <a:cs typeface="Arial" pitchFamily="34" charset="0"/>
              </a:rPr>
              <a:t>Haiming Chen</a:t>
            </a:r>
          </a:p>
          <a:p>
            <a:pPr algn="l"/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Associate Professor, PhD</a:t>
            </a:r>
          </a:p>
          <a:p>
            <a:pPr algn="l"/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Department of Computer Science,</a:t>
            </a:r>
          </a:p>
          <a:p>
            <a:pPr algn="l"/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Ningbo University</a:t>
            </a:r>
          </a:p>
          <a:p>
            <a:pPr algn="l"/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http://www.chenhaiming.cn</a:t>
            </a:r>
            <a:endParaRPr lang="zh-CN" alt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</a:t>
            </a:fld>
            <a:endParaRPr lang="zh-CN" alt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3116"/>
            <a:ext cx="3018336" cy="3676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Recurrence Relations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/>
              <a:t>Compound Interest </a:t>
            </a:r>
            <a:r>
              <a:rPr lang="en-US" altLang="zh-CN" sz="2400" dirty="0" smtClean="0"/>
              <a:t>Suppose that a person deposits $10,000 in a savings account at a </a:t>
            </a:r>
            <a:r>
              <a:rPr lang="en-US" altLang="zh-CN" sz="2400" dirty="0" smtClean="0"/>
              <a:t>bank yielding </a:t>
            </a:r>
            <a:r>
              <a:rPr lang="en-US" altLang="zh-CN" sz="2400" dirty="0" smtClean="0"/>
              <a:t>11% per year with interest compounded annually. How much will be in the </a:t>
            </a:r>
            <a:r>
              <a:rPr lang="en-US" altLang="zh-CN" sz="2400" dirty="0" smtClean="0"/>
              <a:t>account after </a:t>
            </a:r>
            <a:r>
              <a:rPr lang="en-US" altLang="zh-CN" sz="2400" dirty="0" smtClean="0"/>
              <a:t>30 years</a:t>
            </a:r>
            <a:r>
              <a:rPr lang="en-US" altLang="zh-CN" sz="2400" dirty="0" smtClean="0"/>
              <a:t>?</a:t>
            </a:r>
          </a:p>
          <a:p>
            <a:r>
              <a:rPr lang="en-US" altLang="zh-CN" sz="2400" dirty="0" smtClean="0"/>
              <a:t>let </a:t>
            </a:r>
            <a:r>
              <a:rPr lang="en-US" altLang="zh-CN" sz="2400" dirty="0" err="1" smtClean="0"/>
              <a:t>P</a:t>
            </a:r>
            <a:r>
              <a:rPr lang="en-US" altLang="zh-CN" sz="2400" baseline="-25000" dirty="0" err="1" smtClean="0"/>
              <a:t>n</a:t>
            </a:r>
            <a:r>
              <a:rPr lang="en-US" altLang="zh-CN" sz="2400" dirty="0" smtClean="0"/>
              <a:t> denote the amount in the account after n </a:t>
            </a:r>
            <a:r>
              <a:rPr lang="en-US" altLang="zh-CN" sz="2400" dirty="0" smtClean="0"/>
              <a:t>years</a:t>
            </a:r>
          </a:p>
          <a:p>
            <a:r>
              <a:rPr lang="en-US" altLang="zh-CN" sz="2400" i="1" dirty="0" err="1" smtClean="0"/>
              <a:t>P</a:t>
            </a:r>
            <a:r>
              <a:rPr lang="en-US" altLang="zh-CN" sz="2400" i="1" baseline="-25000" dirty="0" err="1" smtClean="0"/>
              <a:t>n</a:t>
            </a:r>
            <a:r>
              <a:rPr lang="en-US" altLang="zh-CN" sz="2400" i="1" dirty="0" smtClean="0"/>
              <a:t> = P</a:t>
            </a:r>
            <a:r>
              <a:rPr lang="en-US" altLang="zh-CN" sz="2400" i="1" baseline="-25000" dirty="0" smtClean="0"/>
              <a:t>n−1 </a:t>
            </a:r>
            <a:r>
              <a:rPr lang="en-US" altLang="zh-CN" sz="2400" i="1" dirty="0" smtClean="0"/>
              <a:t>+ 0.11P</a:t>
            </a:r>
            <a:r>
              <a:rPr lang="en-US" altLang="zh-CN" sz="2400" i="1" baseline="-25000" dirty="0" smtClean="0"/>
              <a:t>n−1 </a:t>
            </a:r>
            <a:r>
              <a:rPr lang="en-US" altLang="zh-CN" sz="2400" i="1" dirty="0" smtClean="0"/>
              <a:t>= (1.11)P</a:t>
            </a:r>
            <a:r>
              <a:rPr lang="en-US" altLang="zh-CN" sz="2400" i="1" baseline="-25000" dirty="0" smtClean="0"/>
              <a:t>n−</a:t>
            </a:r>
            <a:r>
              <a:rPr lang="en-US" altLang="zh-CN" sz="2400" i="1" baseline="-25000" dirty="0" smtClean="0"/>
              <a:t>1</a:t>
            </a:r>
            <a:endParaRPr lang="en-US" altLang="zh-CN" sz="2400" i="1" baseline="-25000" dirty="0" smtClean="0"/>
          </a:p>
          <a:p>
            <a:r>
              <a:rPr lang="en-US" altLang="zh-CN" sz="2400" i="1" dirty="0" err="1" smtClean="0">
                <a:solidFill>
                  <a:srgbClr val="C00000"/>
                </a:solidFill>
              </a:rPr>
              <a:t>P</a:t>
            </a:r>
            <a:r>
              <a:rPr lang="en-US" altLang="zh-CN" sz="2400" i="1" baseline="-25000" dirty="0" err="1" smtClean="0">
                <a:solidFill>
                  <a:srgbClr val="C00000"/>
                </a:solidFill>
              </a:rPr>
              <a:t>n</a:t>
            </a:r>
            <a:r>
              <a:rPr lang="en-US" altLang="zh-CN" sz="2400" i="1" dirty="0" smtClean="0"/>
              <a:t> = (1.11)P</a:t>
            </a:r>
            <a:r>
              <a:rPr lang="en-US" altLang="zh-CN" sz="2400" i="1" baseline="-25000" dirty="0" smtClean="0"/>
              <a:t>n−1 </a:t>
            </a:r>
            <a:r>
              <a:rPr lang="en-US" altLang="zh-CN" sz="2400" i="1" dirty="0" smtClean="0"/>
              <a:t>= </a:t>
            </a:r>
            <a:r>
              <a:rPr lang="en-US" altLang="zh-CN" sz="2400" i="1" dirty="0" smtClean="0">
                <a:solidFill>
                  <a:srgbClr val="C00000"/>
                </a:solidFill>
              </a:rPr>
              <a:t>(1.11)</a:t>
            </a:r>
            <a:r>
              <a:rPr lang="en-US" altLang="zh-CN" sz="2400" i="1" baseline="30000" dirty="0" smtClean="0">
                <a:solidFill>
                  <a:srgbClr val="C00000"/>
                </a:solidFill>
              </a:rPr>
              <a:t>n</a:t>
            </a:r>
            <a:r>
              <a:rPr lang="en-US" altLang="zh-CN" sz="2400" i="1" dirty="0" smtClean="0">
                <a:solidFill>
                  <a:srgbClr val="C00000"/>
                </a:solidFill>
              </a:rPr>
              <a:t>P</a:t>
            </a:r>
            <a:r>
              <a:rPr lang="en-US" altLang="zh-CN" sz="2400" i="1" baseline="-25000" dirty="0" smtClean="0">
                <a:solidFill>
                  <a:srgbClr val="C00000"/>
                </a:solidFill>
              </a:rPr>
              <a:t>0</a:t>
            </a:r>
            <a:endParaRPr lang="zh-CN" altLang="en-US" sz="2400" baseline="-25000" dirty="0">
              <a:solidFill>
                <a:srgbClr val="C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10</a:t>
            </a:fld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4929190" y="5072074"/>
            <a:ext cx="1599862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altLang="zh-CN" b="1" dirty="0" smtClean="0"/>
              <a:t>closed formula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Special Integer Sequences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Find formulae for the sequences with the following first five terms: </a:t>
            </a:r>
            <a:endParaRPr lang="en-US" altLang="zh-CN" dirty="0" smtClean="0"/>
          </a:p>
          <a:p>
            <a:pPr lvl="1">
              <a:buNone/>
            </a:pPr>
            <a:r>
              <a:rPr lang="en-US" altLang="zh-CN" dirty="0" smtClean="0"/>
              <a:t>(</a:t>
            </a:r>
            <a:r>
              <a:rPr lang="en-US" altLang="zh-CN" dirty="0" smtClean="0"/>
              <a:t>a) 1, 1/2, 1/4, 1/8, </a:t>
            </a:r>
            <a:r>
              <a:rPr lang="en-US" altLang="zh-CN" dirty="0" smtClean="0"/>
              <a:t>1/16 </a:t>
            </a:r>
          </a:p>
          <a:p>
            <a:pPr lvl="1">
              <a:buNone/>
            </a:pPr>
            <a:r>
              <a:rPr lang="pl-PL" altLang="zh-CN" dirty="0" smtClean="0"/>
              <a:t>(b</a:t>
            </a:r>
            <a:r>
              <a:rPr lang="pl-PL" altLang="zh-CN" dirty="0" smtClean="0"/>
              <a:t>) 1, 3, 5, 7, 9 </a:t>
            </a:r>
            <a:endParaRPr lang="en-US" altLang="zh-CN" dirty="0" smtClean="0"/>
          </a:p>
          <a:p>
            <a:pPr lvl="1">
              <a:buNone/>
            </a:pPr>
            <a:r>
              <a:rPr lang="pl-PL" altLang="zh-CN" dirty="0" smtClean="0"/>
              <a:t>(</a:t>
            </a:r>
            <a:r>
              <a:rPr lang="pl-PL" altLang="zh-CN" dirty="0" smtClean="0"/>
              <a:t>c) 1, −1, 1, −1, 1</a:t>
            </a:r>
            <a:r>
              <a:rPr lang="pl-PL" altLang="zh-CN" dirty="0" smtClean="0"/>
              <a:t>.</a:t>
            </a:r>
            <a:endParaRPr lang="en-US" altLang="zh-CN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altLang="zh-CN" sz="3200" dirty="0" smtClean="0"/>
              <a:t>How </a:t>
            </a:r>
            <a:r>
              <a:rPr lang="en-US" altLang="zh-CN" sz="3200" dirty="0" smtClean="0"/>
              <a:t>can we produce the terms of a sequence if the first 10 terms are 1, 2, 2, 3, 3, 3, 4, 4, 4, 4</a:t>
            </a:r>
            <a:r>
              <a:rPr lang="en-US" altLang="zh-CN" sz="3200" dirty="0" smtClean="0"/>
              <a:t>?</a:t>
            </a:r>
          </a:p>
          <a:p>
            <a:r>
              <a:rPr lang="en-US" altLang="zh-CN" dirty="0" smtClean="0"/>
              <a:t>Conjecture a simple formula for </a:t>
            </a:r>
            <a:r>
              <a:rPr lang="en-US" altLang="zh-CN" i="1" dirty="0" smtClean="0"/>
              <a:t>a</a:t>
            </a:r>
            <a:r>
              <a:rPr lang="en-US" altLang="zh-CN" sz="2400" i="1" dirty="0" smtClean="0"/>
              <a:t>n </a:t>
            </a:r>
            <a:r>
              <a:rPr lang="en-US" altLang="zh-CN" dirty="0" smtClean="0"/>
              <a:t>if the first 10 terms of the sequence {a</a:t>
            </a:r>
            <a:r>
              <a:rPr lang="en-US" altLang="zh-CN" sz="2400" dirty="0" smtClean="0"/>
              <a:t>n</a:t>
            </a:r>
            <a:r>
              <a:rPr lang="en-US" altLang="zh-CN" dirty="0" smtClean="0"/>
              <a:t>} are 1, 7, 25, </a:t>
            </a:r>
            <a:r>
              <a:rPr lang="en-US" altLang="zh-CN" dirty="0" smtClean="0"/>
              <a:t>79, 241</a:t>
            </a:r>
            <a:r>
              <a:rPr lang="en-US" altLang="zh-CN" dirty="0" smtClean="0"/>
              <a:t>, 727, 2185, 6559, 19681, 59047</a:t>
            </a:r>
            <a:endParaRPr lang="zh-CN" altLang="en-US" sz="88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11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Summation notation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12</a:t>
            </a:fld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285992"/>
            <a:ext cx="509587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3500438"/>
            <a:ext cx="470535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13</a:t>
            </a:fld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14290"/>
            <a:ext cx="5086350" cy="569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14</a:t>
            </a:fld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714488"/>
            <a:ext cx="17907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2428868"/>
            <a:ext cx="7637463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Final Exam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On Jan.2, 2018 (Tuesday)</a:t>
            </a:r>
          </a:p>
          <a:p>
            <a:r>
              <a:rPr lang="en-US" altLang="zh-CN" dirty="0" smtClean="0"/>
              <a:t>From 15:00-17:00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15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zh-CN" dirty="0" smtClean="0"/>
              <a:t>Part I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Logic and proofs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Boolean Algebra</a:t>
            </a:r>
          </a:p>
          <a:p>
            <a:r>
              <a:rPr lang="en-US" altLang="zh-CN" dirty="0" smtClean="0"/>
              <a:t>Part II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Sets, Functions, </a:t>
            </a:r>
            <a:r>
              <a:rPr lang="en-US" altLang="zh-CN" dirty="0" smtClean="0">
                <a:solidFill>
                  <a:srgbClr val="0070C0"/>
                </a:solidFill>
              </a:rPr>
              <a:t>Sequences, and Matrices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Relations</a:t>
            </a:r>
          </a:p>
          <a:p>
            <a:pPr lvl="1"/>
            <a:r>
              <a:rPr lang="en-US" altLang="zh-CN" dirty="0" smtClean="0"/>
              <a:t>Trees</a:t>
            </a:r>
          </a:p>
          <a:p>
            <a:pPr lvl="1"/>
            <a:r>
              <a:rPr lang="en-US" altLang="zh-CN" dirty="0" smtClean="0"/>
              <a:t>Graphs</a:t>
            </a:r>
          </a:p>
          <a:p>
            <a:pPr lvl="1"/>
            <a:r>
              <a:rPr lang="en-US" altLang="zh-CN" dirty="0" smtClean="0"/>
              <a:t>Algorithms</a:t>
            </a:r>
          </a:p>
          <a:p>
            <a:pPr lvl="1"/>
            <a:r>
              <a:rPr lang="en-US" altLang="zh-CN" dirty="0" smtClean="0"/>
              <a:t>Induction and Recursion</a:t>
            </a:r>
          </a:p>
          <a:p>
            <a:pPr lvl="1"/>
            <a:r>
              <a:rPr lang="en-US" altLang="zh-CN" dirty="0" smtClean="0"/>
              <a:t>Modeling Computation</a:t>
            </a:r>
          </a:p>
          <a:p>
            <a:r>
              <a:rPr lang="en-US" altLang="zh-CN" dirty="0" smtClean="0"/>
              <a:t>Part III</a:t>
            </a:r>
          </a:p>
          <a:p>
            <a:pPr lvl="1"/>
            <a:r>
              <a:rPr lang="en-US" altLang="zh-CN" dirty="0" smtClean="0">
                <a:solidFill>
                  <a:srgbClr val="00B0F0"/>
                </a:solidFill>
              </a:rPr>
              <a:t>Number Theory</a:t>
            </a:r>
          </a:p>
          <a:p>
            <a:pPr lvl="1"/>
            <a:r>
              <a:rPr lang="en-US" altLang="zh-CN" dirty="0" smtClean="0">
                <a:solidFill>
                  <a:srgbClr val="00B0F0"/>
                </a:solidFill>
              </a:rPr>
              <a:t>Discrete Probability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Counting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Advanced Counting Techniques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2</a:t>
            </a:fld>
            <a:endParaRPr lang="zh-CN" altLang="en-US" dirty="0"/>
          </a:p>
        </p:txBody>
      </p:sp>
      <p:sp>
        <p:nvSpPr>
          <p:cNvPr id="5" name="右大括号 4"/>
          <p:cNvSpPr/>
          <p:nvPr/>
        </p:nvSpPr>
        <p:spPr>
          <a:xfrm>
            <a:off x="4643438" y="3286124"/>
            <a:ext cx="357190" cy="1285884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5143504" y="3643314"/>
            <a:ext cx="3286148" cy="64294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/>
              <a:t>Data Structure &amp; Algorithm</a:t>
            </a:r>
            <a:endParaRPr lang="zh-CN" alt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Sequences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 sequence is a function from a subset of the set of integers (usually either the set {0, 1, 2, . . .} or the set {1, 2, 3, . . .}) to a set </a:t>
            </a:r>
            <a:r>
              <a:rPr lang="en-US" altLang="zh-CN" i="1" dirty="0" smtClean="0"/>
              <a:t>S</a:t>
            </a:r>
            <a:r>
              <a:rPr lang="en-US" altLang="zh-CN" dirty="0" smtClean="0"/>
              <a:t>. We use the notation </a:t>
            </a:r>
            <a:r>
              <a:rPr lang="en-US" altLang="zh-CN" i="1" dirty="0" smtClean="0">
                <a:solidFill>
                  <a:srgbClr val="FF0000"/>
                </a:solidFill>
              </a:rPr>
              <a:t>a</a:t>
            </a:r>
            <a:r>
              <a:rPr lang="en-US" altLang="zh-CN" i="1" baseline="-25000" dirty="0" smtClean="0">
                <a:solidFill>
                  <a:srgbClr val="FF0000"/>
                </a:solidFill>
              </a:rPr>
              <a:t>n</a:t>
            </a:r>
            <a:r>
              <a:rPr lang="en-US" altLang="zh-CN" dirty="0" smtClean="0"/>
              <a:t> to denote the image of the integer n. We call </a:t>
            </a:r>
            <a:r>
              <a:rPr lang="en-US" altLang="zh-CN" i="1" dirty="0" smtClean="0">
                <a:solidFill>
                  <a:srgbClr val="FF0000"/>
                </a:solidFill>
              </a:rPr>
              <a:t>a</a:t>
            </a:r>
            <a:r>
              <a:rPr lang="en-US" altLang="zh-CN" i="1" baseline="-25000" dirty="0" smtClean="0">
                <a:solidFill>
                  <a:srgbClr val="FF0000"/>
                </a:solidFill>
              </a:rPr>
              <a:t>n</a:t>
            </a:r>
            <a:r>
              <a:rPr lang="en-US" altLang="zh-CN" dirty="0" smtClean="0"/>
              <a:t> a term of the sequence.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3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Geometric </a:t>
            </a:r>
            <a:r>
              <a:rPr lang="en-US" altLang="zh-CN" dirty="0" smtClean="0"/>
              <a:t>progression</a:t>
            </a:r>
            <a:endParaRPr lang="zh-CN" altLang="en-US" dirty="0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 </a:t>
            </a:r>
            <a:r>
              <a:rPr lang="en-US" altLang="zh-CN" i="1" dirty="0" smtClean="0"/>
              <a:t>geometric progression </a:t>
            </a:r>
            <a:r>
              <a:rPr lang="en-US" altLang="zh-CN" dirty="0" smtClean="0"/>
              <a:t>is a sequence of the </a:t>
            </a:r>
            <a:r>
              <a:rPr lang="en-US" altLang="zh-CN" dirty="0" smtClean="0"/>
              <a:t>form a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ar</a:t>
            </a:r>
            <a:r>
              <a:rPr lang="en-US" altLang="zh-CN" dirty="0" smtClean="0"/>
              <a:t>, ar</a:t>
            </a:r>
            <a:r>
              <a:rPr lang="en-US" altLang="zh-CN" baseline="30000" dirty="0" smtClean="0"/>
              <a:t>2</a:t>
            </a:r>
            <a:r>
              <a:rPr lang="en-US" altLang="zh-CN" dirty="0" smtClean="0"/>
              <a:t>, . . . , </a:t>
            </a:r>
            <a:r>
              <a:rPr lang="en-US" altLang="zh-CN" dirty="0" err="1" smtClean="0"/>
              <a:t>ar</a:t>
            </a:r>
            <a:r>
              <a:rPr lang="en-US" altLang="zh-CN" baseline="30000" dirty="0" err="1" smtClean="0"/>
              <a:t>n</a:t>
            </a:r>
            <a:r>
              <a:rPr lang="en-US" altLang="zh-CN" dirty="0" smtClean="0"/>
              <a:t>, . . </a:t>
            </a:r>
            <a:r>
              <a:rPr lang="en-US" altLang="zh-CN" dirty="0" smtClean="0"/>
              <a:t>., where </a:t>
            </a:r>
            <a:r>
              <a:rPr lang="en-US" altLang="zh-CN" dirty="0" smtClean="0"/>
              <a:t>the </a:t>
            </a:r>
            <a:r>
              <a:rPr lang="en-US" altLang="zh-CN" dirty="0" smtClean="0">
                <a:solidFill>
                  <a:srgbClr val="C00000"/>
                </a:solidFill>
              </a:rPr>
              <a:t>initial term </a:t>
            </a:r>
            <a:r>
              <a:rPr lang="en-US" altLang="zh-CN" i="1" dirty="0" smtClean="0"/>
              <a:t>a</a:t>
            </a:r>
            <a:r>
              <a:rPr lang="en-US" altLang="zh-CN" dirty="0" smtClean="0"/>
              <a:t> and the </a:t>
            </a:r>
            <a:r>
              <a:rPr lang="en-US" altLang="zh-CN" dirty="0" smtClean="0">
                <a:solidFill>
                  <a:srgbClr val="C00000"/>
                </a:solidFill>
              </a:rPr>
              <a:t>common ratio </a:t>
            </a:r>
            <a:r>
              <a:rPr lang="en-US" altLang="zh-CN" i="1" dirty="0" smtClean="0"/>
              <a:t>r</a:t>
            </a:r>
            <a:r>
              <a:rPr lang="en-US" altLang="zh-CN" dirty="0" smtClean="0"/>
              <a:t> are real numbers.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4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{</a:t>
            </a:r>
            <a:r>
              <a:rPr lang="en-US" altLang="zh-CN" dirty="0" err="1" smtClean="0"/>
              <a:t>b</a:t>
            </a:r>
            <a:r>
              <a:rPr lang="en-US" altLang="zh-CN" baseline="-25000" dirty="0" err="1" smtClean="0"/>
              <a:t>n</a:t>
            </a:r>
            <a:r>
              <a:rPr lang="en-US" altLang="zh-CN" dirty="0" smtClean="0"/>
              <a:t>}</a:t>
            </a:r>
            <a:r>
              <a:rPr lang="en-US" altLang="zh-CN" i="1" dirty="0" smtClean="0"/>
              <a:t> </a:t>
            </a:r>
            <a:r>
              <a:rPr lang="en-US" altLang="zh-CN" dirty="0" smtClean="0"/>
              <a:t>with </a:t>
            </a:r>
            <a:r>
              <a:rPr lang="en-US" altLang="zh-CN" dirty="0" err="1" smtClean="0"/>
              <a:t>b</a:t>
            </a:r>
            <a:r>
              <a:rPr lang="en-US" altLang="zh-CN" baseline="-25000" dirty="0" err="1" smtClean="0"/>
              <a:t>n</a:t>
            </a:r>
            <a:r>
              <a:rPr lang="en-US" altLang="zh-CN" dirty="0" smtClean="0"/>
              <a:t> = (−</a:t>
            </a:r>
            <a:r>
              <a:rPr lang="en-US" altLang="zh-CN" dirty="0" smtClean="0"/>
              <a:t>1)</a:t>
            </a:r>
            <a:r>
              <a:rPr lang="en-US" altLang="zh-CN" baseline="30000" dirty="0" smtClean="0"/>
              <a:t>n</a:t>
            </a:r>
            <a:r>
              <a:rPr lang="en-US" altLang="zh-CN" baseline="-25000" dirty="0" smtClean="0"/>
              <a:t>,</a:t>
            </a:r>
          </a:p>
          <a:p>
            <a:r>
              <a:rPr lang="en-US" altLang="zh-CN" dirty="0" smtClean="0"/>
              <a:t>{</a:t>
            </a:r>
            <a:r>
              <a:rPr lang="en-US" altLang="zh-CN" dirty="0" err="1" smtClean="0"/>
              <a:t>c</a:t>
            </a:r>
            <a:r>
              <a:rPr lang="en-US" altLang="zh-CN" baseline="-25000" dirty="0" err="1" smtClean="0"/>
              <a:t>n</a:t>
            </a:r>
            <a:r>
              <a:rPr lang="en-US" altLang="zh-CN" dirty="0" smtClean="0"/>
              <a:t>} with </a:t>
            </a:r>
            <a:r>
              <a:rPr lang="en-US" altLang="zh-CN" dirty="0" err="1" smtClean="0"/>
              <a:t>c</a:t>
            </a:r>
            <a:r>
              <a:rPr lang="en-US" altLang="zh-CN" baseline="-25000" dirty="0" err="1" smtClean="0"/>
              <a:t>n</a:t>
            </a:r>
            <a:r>
              <a:rPr lang="en-US" altLang="zh-CN" dirty="0" smtClean="0"/>
              <a:t> = 2 </a:t>
            </a:r>
            <a:r>
              <a:rPr lang="zh-CN" altLang="en-US" dirty="0" smtClean="0"/>
              <a:t>・ </a:t>
            </a:r>
            <a:r>
              <a:rPr lang="en-US" altLang="zh-CN" dirty="0" smtClean="0"/>
              <a:t>5</a:t>
            </a:r>
            <a:r>
              <a:rPr lang="en-US" altLang="zh-CN" baseline="30000" dirty="0" smtClean="0"/>
              <a:t>n</a:t>
            </a:r>
            <a:r>
              <a:rPr lang="en-US" altLang="zh-CN" i="1" dirty="0" smtClean="0"/>
              <a:t>,</a:t>
            </a:r>
          </a:p>
          <a:p>
            <a:r>
              <a:rPr lang="en-US" altLang="zh-CN" dirty="0" smtClean="0"/>
              <a:t>{</a:t>
            </a:r>
            <a:r>
              <a:rPr lang="en-US" altLang="zh-CN" dirty="0" err="1" smtClean="0"/>
              <a:t>d</a:t>
            </a:r>
            <a:r>
              <a:rPr lang="en-US" altLang="zh-CN" baseline="-25000" dirty="0" err="1" smtClean="0"/>
              <a:t>n</a:t>
            </a:r>
            <a:r>
              <a:rPr lang="en-US" altLang="zh-CN" dirty="0" smtClean="0"/>
              <a:t>} with </a:t>
            </a:r>
            <a:r>
              <a:rPr lang="en-US" altLang="zh-CN" dirty="0" err="1" smtClean="0"/>
              <a:t>d</a:t>
            </a:r>
            <a:r>
              <a:rPr lang="en-US" altLang="zh-CN" baseline="-25000" dirty="0" err="1" smtClean="0"/>
              <a:t>n</a:t>
            </a:r>
            <a:r>
              <a:rPr lang="en-US" altLang="zh-CN" dirty="0" smtClean="0"/>
              <a:t> = 6 </a:t>
            </a:r>
            <a:r>
              <a:rPr lang="zh-CN" altLang="en-US" dirty="0" smtClean="0"/>
              <a:t>・ </a:t>
            </a:r>
            <a:r>
              <a:rPr lang="en-US" altLang="zh-CN" dirty="0" smtClean="0"/>
              <a:t>(1/3)</a:t>
            </a:r>
            <a:r>
              <a:rPr lang="en-US" altLang="zh-CN" baseline="30000" dirty="0" smtClean="0"/>
              <a:t>n</a:t>
            </a:r>
            <a:endParaRPr lang="en-US" altLang="zh-CN" baseline="3000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5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Arithmetic </a:t>
            </a:r>
            <a:r>
              <a:rPr lang="en-US" altLang="zh-CN" dirty="0" smtClean="0"/>
              <a:t>progression</a:t>
            </a:r>
            <a:endParaRPr lang="zh-CN" altLang="en-US" dirty="0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An </a:t>
            </a:r>
            <a:r>
              <a:rPr lang="en-US" altLang="zh-CN" i="1" dirty="0" smtClean="0"/>
              <a:t>arithmetic progression </a:t>
            </a:r>
            <a:r>
              <a:rPr lang="en-US" altLang="zh-CN" dirty="0" smtClean="0"/>
              <a:t>is a sequence of the </a:t>
            </a:r>
            <a:r>
              <a:rPr lang="en-US" altLang="zh-CN" dirty="0" smtClean="0"/>
              <a:t>form </a:t>
            </a:r>
            <a:r>
              <a:rPr lang="pt-BR" altLang="zh-CN" dirty="0" smtClean="0"/>
              <a:t>a</a:t>
            </a:r>
            <a:r>
              <a:rPr lang="pt-BR" altLang="zh-CN" dirty="0" smtClean="0"/>
              <a:t>, a + d, a + 2d, . . . , a + nd, . . </a:t>
            </a:r>
            <a:r>
              <a:rPr lang="pt-BR" altLang="zh-CN" dirty="0" smtClean="0"/>
              <a:t>.</a:t>
            </a:r>
            <a:r>
              <a:rPr lang="zh-CN" altLang="en-US" dirty="0" smtClean="0"/>
              <a:t>，</a:t>
            </a:r>
            <a:r>
              <a:rPr lang="en-US" altLang="zh-CN" dirty="0" smtClean="0"/>
              <a:t>where </a:t>
            </a:r>
            <a:r>
              <a:rPr lang="en-US" altLang="zh-CN" dirty="0" smtClean="0"/>
              <a:t>the </a:t>
            </a:r>
            <a:r>
              <a:rPr lang="en-US" altLang="zh-CN" dirty="0" smtClean="0">
                <a:solidFill>
                  <a:srgbClr val="C00000"/>
                </a:solidFill>
              </a:rPr>
              <a:t>initial term</a:t>
            </a:r>
            <a:r>
              <a:rPr lang="en-US" altLang="zh-CN" dirty="0" smtClean="0"/>
              <a:t> a and the </a:t>
            </a:r>
            <a:r>
              <a:rPr lang="en-US" altLang="zh-CN" dirty="0" smtClean="0">
                <a:solidFill>
                  <a:srgbClr val="C00000"/>
                </a:solidFill>
              </a:rPr>
              <a:t>common difference </a:t>
            </a:r>
            <a:r>
              <a:rPr lang="en-US" altLang="zh-CN" dirty="0" smtClean="0"/>
              <a:t>d are real numbers.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6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{</a:t>
            </a:r>
            <a:r>
              <a:rPr lang="en-US" altLang="zh-CN" dirty="0" err="1" smtClean="0"/>
              <a:t>s</a:t>
            </a:r>
            <a:r>
              <a:rPr lang="en-US" altLang="zh-CN" baseline="-25000" dirty="0" err="1" smtClean="0"/>
              <a:t>n</a:t>
            </a:r>
            <a:r>
              <a:rPr lang="en-US" altLang="zh-CN" dirty="0" smtClean="0"/>
              <a:t>} with </a:t>
            </a:r>
            <a:r>
              <a:rPr lang="en-US" altLang="zh-CN" dirty="0" err="1" smtClean="0"/>
              <a:t>s</a:t>
            </a:r>
            <a:r>
              <a:rPr lang="en-US" altLang="zh-CN" baseline="-25000" dirty="0" err="1" smtClean="0"/>
              <a:t>n</a:t>
            </a:r>
            <a:r>
              <a:rPr lang="en-US" altLang="zh-CN" dirty="0" smtClean="0"/>
              <a:t> = −1 + </a:t>
            </a:r>
            <a:r>
              <a:rPr lang="en-US" altLang="zh-CN" dirty="0" smtClean="0"/>
              <a:t>4n</a:t>
            </a:r>
          </a:p>
          <a:p>
            <a:r>
              <a:rPr lang="en-US" altLang="zh-CN" dirty="0" smtClean="0"/>
              <a:t>{</a:t>
            </a:r>
            <a:r>
              <a:rPr lang="en-US" altLang="zh-CN" dirty="0" err="1" smtClean="0"/>
              <a:t>t</a:t>
            </a:r>
            <a:r>
              <a:rPr lang="en-US" altLang="zh-CN" baseline="-25000" dirty="0" err="1" smtClean="0"/>
              <a:t>n</a:t>
            </a:r>
            <a:r>
              <a:rPr lang="en-US" altLang="zh-CN" dirty="0" smtClean="0"/>
              <a:t>} with </a:t>
            </a:r>
            <a:r>
              <a:rPr lang="en-US" altLang="zh-CN" dirty="0" err="1" smtClean="0"/>
              <a:t>t</a:t>
            </a:r>
            <a:r>
              <a:rPr lang="en-US" altLang="zh-CN" baseline="-25000" dirty="0" err="1" smtClean="0"/>
              <a:t>n</a:t>
            </a:r>
            <a:r>
              <a:rPr lang="en-US" altLang="zh-CN" dirty="0" smtClean="0"/>
              <a:t> = 7 − </a:t>
            </a:r>
            <a:r>
              <a:rPr lang="en-US" altLang="zh-CN" dirty="0" smtClean="0"/>
              <a:t>3n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7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Recurrence Relations</a:t>
            </a:r>
            <a:endParaRPr lang="zh-CN" altLang="en-US" dirty="0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one or more initial </a:t>
            </a:r>
            <a:r>
              <a:rPr lang="en-US" altLang="zh-CN" dirty="0" smtClean="0"/>
              <a:t>terms</a:t>
            </a:r>
          </a:p>
          <a:p>
            <a:r>
              <a:rPr lang="en-US" altLang="zh-CN" dirty="0" smtClean="0"/>
              <a:t>a rule for determining subsequent terms </a:t>
            </a:r>
            <a:r>
              <a:rPr lang="en-US" altLang="zh-CN" dirty="0" smtClean="0"/>
              <a:t>from those </a:t>
            </a:r>
            <a:r>
              <a:rPr lang="en-US" altLang="zh-CN" dirty="0" smtClean="0"/>
              <a:t>that precede them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8</a:t>
            </a:fld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714348" y="3429000"/>
            <a:ext cx="7215238" cy="120032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Let {</a:t>
            </a:r>
            <a:r>
              <a:rPr lang="en-US" altLang="zh-CN" sz="2400" i="1" dirty="0" smtClean="0"/>
              <a:t>a</a:t>
            </a:r>
            <a:r>
              <a:rPr lang="en-US" altLang="zh-CN" sz="2400" i="1" baseline="-25000" dirty="0" smtClean="0"/>
              <a:t>n</a:t>
            </a:r>
            <a:r>
              <a:rPr lang="en-US" altLang="zh-CN" sz="2400" dirty="0" smtClean="0"/>
              <a:t>}</a:t>
            </a:r>
            <a:r>
              <a:rPr lang="en-US" altLang="zh-CN" sz="2400" i="1" dirty="0" smtClean="0"/>
              <a:t> be a sequence that satisfies the recurrence relation a</a:t>
            </a:r>
            <a:r>
              <a:rPr lang="en-US" altLang="zh-CN" sz="2400" i="1" baseline="-25000" dirty="0" smtClean="0"/>
              <a:t>n</a:t>
            </a:r>
            <a:r>
              <a:rPr lang="en-US" altLang="zh-CN" sz="2400" i="1" dirty="0" smtClean="0"/>
              <a:t> = a</a:t>
            </a:r>
            <a:r>
              <a:rPr lang="en-US" altLang="zh-CN" sz="2400" i="1" baseline="-25000" dirty="0" smtClean="0"/>
              <a:t>n−1 </a:t>
            </a:r>
            <a:r>
              <a:rPr lang="en-US" altLang="zh-CN" sz="2400" i="1" dirty="0" smtClean="0"/>
              <a:t>− a</a:t>
            </a:r>
            <a:r>
              <a:rPr lang="en-US" altLang="zh-CN" sz="2400" i="1" baseline="-25000" dirty="0" smtClean="0"/>
              <a:t>n−2 </a:t>
            </a:r>
            <a:r>
              <a:rPr lang="en-US" altLang="zh-CN" sz="2400" i="1" baseline="-25000" dirty="0" smtClean="0"/>
              <a:t> </a:t>
            </a:r>
            <a:r>
              <a:rPr lang="en-US" altLang="zh-CN" sz="2400" i="1" dirty="0" smtClean="0"/>
              <a:t>for </a:t>
            </a:r>
            <a:r>
              <a:rPr lang="en-US" altLang="zh-CN" sz="2400" i="1" dirty="0" smtClean="0"/>
              <a:t>n </a:t>
            </a:r>
            <a:r>
              <a:rPr lang="en-US" altLang="zh-CN" sz="2400" i="1" dirty="0" smtClean="0"/>
              <a:t>= </a:t>
            </a:r>
            <a:r>
              <a:rPr lang="en-US" altLang="zh-CN" sz="2400" dirty="0" smtClean="0"/>
              <a:t>2</a:t>
            </a:r>
            <a:r>
              <a:rPr lang="en-US" altLang="zh-CN" sz="2400" i="1" dirty="0" smtClean="0"/>
              <a:t>, 3, 4, . . . , and suppose that a</a:t>
            </a:r>
            <a:r>
              <a:rPr lang="en-US" altLang="zh-CN" sz="2400" i="1" baseline="-25000" dirty="0" smtClean="0"/>
              <a:t>0</a:t>
            </a:r>
            <a:r>
              <a:rPr lang="en-US" altLang="zh-CN" sz="2400" i="1" dirty="0" smtClean="0"/>
              <a:t> = 3 and a</a:t>
            </a:r>
            <a:r>
              <a:rPr lang="en-US" altLang="zh-CN" sz="2400" i="1" baseline="-25000" dirty="0" smtClean="0"/>
              <a:t>1</a:t>
            </a:r>
            <a:r>
              <a:rPr lang="en-US" altLang="zh-CN" sz="2400" i="1" dirty="0" smtClean="0"/>
              <a:t> = 5.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Fibonacci sequence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</a:t>
            </a:r>
            <a:r>
              <a:rPr lang="en-US" altLang="zh-CN" i="1" dirty="0" smtClean="0"/>
              <a:t>Fibonacci sequence, </a:t>
            </a:r>
            <a:r>
              <a:rPr lang="en-US" altLang="zh-CN" dirty="0" smtClean="0"/>
              <a:t>f</a:t>
            </a:r>
            <a:r>
              <a:rPr lang="en-US" altLang="zh-CN" baseline="-25000" dirty="0" smtClean="0"/>
              <a:t>0</a:t>
            </a:r>
            <a:r>
              <a:rPr lang="en-US" altLang="zh-CN" dirty="0" smtClean="0"/>
              <a:t>, f</a:t>
            </a:r>
            <a:r>
              <a:rPr lang="en-US" altLang="zh-CN" baseline="-25000" dirty="0" smtClean="0"/>
              <a:t>1</a:t>
            </a:r>
            <a:r>
              <a:rPr lang="en-US" altLang="zh-CN" dirty="0" smtClean="0"/>
              <a:t>, f</a:t>
            </a:r>
            <a:r>
              <a:rPr lang="en-US" altLang="zh-CN" baseline="-25000" dirty="0" smtClean="0"/>
              <a:t>2</a:t>
            </a:r>
            <a:r>
              <a:rPr lang="en-US" altLang="zh-CN" dirty="0" smtClean="0"/>
              <a:t>, . . . , is defined by the initial conditions f</a:t>
            </a:r>
            <a:r>
              <a:rPr lang="en-US" altLang="zh-CN" baseline="-25000" dirty="0" smtClean="0"/>
              <a:t>0</a:t>
            </a:r>
            <a:r>
              <a:rPr lang="en-US" altLang="zh-CN" dirty="0" smtClean="0"/>
              <a:t> = 0, f</a:t>
            </a:r>
            <a:r>
              <a:rPr lang="en-US" altLang="zh-CN" baseline="-25000" dirty="0" smtClean="0"/>
              <a:t>1</a:t>
            </a:r>
            <a:r>
              <a:rPr lang="en-US" altLang="zh-CN" dirty="0" smtClean="0"/>
              <a:t> = </a:t>
            </a:r>
            <a:r>
              <a:rPr lang="en-US" altLang="zh-CN" dirty="0" smtClean="0"/>
              <a:t>1, and </a:t>
            </a:r>
            <a:r>
              <a:rPr lang="en-US" altLang="zh-CN" dirty="0" smtClean="0"/>
              <a:t>the recurrence relation</a:t>
            </a:r>
          </a:p>
          <a:p>
            <a:pPr>
              <a:buNone/>
            </a:pPr>
            <a:r>
              <a:rPr lang="en-US" altLang="zh-CN" i="1" dirty="0" smtClean="0"/>
              <a:t>   </a:t>
            </a:r>
            <a:r>
              <a:rPr lang="en-US" altLang="zh-CN" i="1" dirty="0" smtClean="0">
                <a:solidFill>
                  <a:srgbClr val="C00000"/>
                </a:solidFill>
              </a:rPr>
              <a:t>f</a:t>
            </a:r>
            <a:r>
              <a:rPr lang="en-US" altLang="zh-CN" i="1" baseline="-25000" dirty="0" smtClean="0">
                <a:solidFill>
                  <a:srgbClr val="C00000"/>
                </a:solidFill>
              </a:rPr>
              <a:t>n</a:t>
            </a:r>
            <a:r>
              <a:rPr lang="en-US" altLang="zh-CN" i="1" dirty="0" smtClean="0">
                <a:solidFill>
                  <a:srgbClr val="C00000"/>
                </a:solidFill>
              </a:rPr>
              <a:t> </a:t>
            </a:r>
            <a:r>
              <a:rPr lang="en-US" altLang="zh-CN" i="1" dirty="0" smtClean="0">
                <a:solidFill>
                  <a:srgbClr val="C00000"/>
                </a:solidFill>
              </a:rPr>
              <a:t>= f</a:t>
            </a:r>
            <a:r>
              <a:rPr lang="en-US" altLang="zh-CN" i="1" baseline="-25000" dirty="0" smtClean="0">
                <a:solidFill>
                  <a:srgbClr val="C00000"/>
                </a:solidFill>
              </a:rPr>
              <a:t>n−1 </a:t>
            </a:r>
            <a:r>
              <a:rPr lang="en-US" altLang="zh-CN" i="1" dirty="0" smtClean="0">
                <a:solidFill>
                  <a:srgbClr val="C00000"/>
                </a:solidFill>
              </a:rPr>
              <a:t>+ f</a:t>
            </a:r>
            <a:r>
              <a:rPr lang="en-US" altLang="zh-CN" i="1" baseline="-25000" dirty="0" smtClean="0">
                <a:solidFill>
                  <a:srgbClr val="C00000"/>
                </a:solidFill>
              </a:rPr>
              <a:t>n−</a:t>
            </a:r>
            <a:r>
              <a:rPr lang="en-US" altLang="zh-CN" i="1" baseline="-25000" dirty="0" smtClean="0">
                <a:solidFill>
                  <a:srgbClr val="C00000"/>
                </a:solidFill>
              </a:rPr>
              <a:t>2, </a:t>
            </a:r>
            <a:r>
              <a:rPr lang="en-US" altLang="zh-CN" dirty="0" smtClean="0"/>
              <a:t>for </a:t>
            </a:r>
            <a:r>
              <a:rPr lang="en-US" altLang="zh-CN" i="1" dirty="0" smtClean="0"/>
              <a:t>n = 2, 3, 4, . . . 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9</a:t>
            </a:fld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642910" y="4643446"/>
            <a:ext cx="7215238" cy="107721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zh-CN" sz="3200" i="1" dirty="0" smtClean="0"/>
              <a:t>a</a:t>
            </a:r>
            <a:r>
              <a:rPr lang="en-US" altLang="zh-CN" sz="3200" i="1" baseline="-25000" dirty="0" smtClean="0"/>
              <a:t>n</a:t>
            </a:r>
            <a:r>
              <a:rPr lang="en-US" altLang="zh-CN" sz="3200" i="1" dirty="0" smtClean="0"/>
              <a:t> </a:t>
            </a:r>
            <a:r>
              <a:rPr lang="en-US" altLang="zh-CN" sz="3200" i="1" dirty="0" smtClean="0"/>
              <a:t>= na</a:t>
            </a:r>
            <a:r>
              <a:rPr lang="en-US" altLang="zh-CN" sz="3200" i="1" baseline="-25000" dirty="0" smtClean="0"/>
              <a:t>n−</a:t>
            </a:r>
            <a:r>
              <a:rPr lang="en-US" altLang="zh-CN" sz="3200" i="1" baseline="-25000" dirty="0" smtClean="0"/>
              <a:t>1 </a:t>
            </a:r>
            <a:r>
              <a:rPr lang="en-US" altLang="zh-CN" sz="3200" i="1" dirty="0" smtClean="0"/>
              <a:t>is </a:t>
            </a:r>
            <a:r>
              <a:rPr lang="en-US" altLang="zh-CN" sz="3200" i="1" dirty="0" smtClean="0"/>
              <a:t>the sequence of integers defined by a</a:t>
            </a:r>
            <a:r>
              <a:rPr lang="en-US" altLang="zh-CN" sz="3200" i="1" baseline="-25000" dirty="0" smtClean="0"/>
              <a:t>n</a:t>
            </a:r>
            <a:r>
              <a:rPr lang="en-US" altLang="zh-CN" sz="3200" i="1" dirty="0" smtClean="0"/>
              <a:t> = n</a:t>
            </a:r>
            <a:r>
              <a:rPr lang="en-US" altLang="zh-CN" sz="3200" i="1" dirty="0" smtClean="0"/>
              <a:t>!, </a:t>
            </a:r>
            <a:endParaRPr lang="zh-CN" altLang="en-US" sz="3200" baseline="-25000" dirty="0"/>
          </a:p>
        </p:txBody>
      </p:sp>
      <p:sp>
        <p:nvSpPr>
          <p:cNvPr id="6" name="矩形 5"/>
          <p:cNvSpPr/>
          <p:nvPr/>
        </p:nvSpPr>
        <p:spPr>
          <a:xfrm>
            <a:off x="3071802" y="3857628"/>
            <a:ext cx="4786346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altLang="zh-CN" dirty="0" smtClean="0"/>
              <a:t>we find an explicit formula, called a </a:t>
            </a:r>
            <a:r>
              <a:rPr lang="en-US" altLang="zh-CN" b="1" dirty="0" smtClean="0"/>
              <a:t>closed formula, for the terms of the sequence.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</TotalTime>
  <Words>656</Words>
  <Application>Microsoft Office PowerPoint</Application>
  <PresentationFormat>全屏显示(4:3)</PresentationFormat>
  <Paragraphs>82</Paragraphs>
  <Slides>15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Office 主题</vt:lpstr>
      <vt:lpstr>Discrete Math (2)</vt:lpstr>
      <vt:lpstr>Content</vt:lpstr>
      <vt:lpstr>Sequences</vt:lpstr>
      <vt:lpstr>Geometric progression</vt:lpstr>
      <vt:lpstr>Examples</vt:lpstr>
      <vt:lpstr>Arithmetic progression</vt:lpstr>
      <vt:lpstr>Examples</vt:lpstr>
      <vt:lpstr>Recurrence Relations</vt:lpstr>
      <vt:lpstr>Fibonacci sequence</vt:lpstr>
      <vt:lpstr>Recurrence Relations</vt:lpstr>
      <vt:lpstr>Special Integer Sequences</vt:lpstr>
      <vt:lpstr>Summations</vt:lpstr>
      <vt:lpstr>幻灯片 13</vt:lpstr>
      <vt:lpstr>Example</vt:lpstr>
      <vt:lpstr>Final Exam</vt:lpstr>
    </vt:vector>
  </TitlesOfParts>
  <Company>Ningbo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Hamming Chen</dc:creator>
  <cp:lastModifiedBy>Haiming Chen</cp:lastModifiedBy>
  <cp:revision>204</cp:revision>
  <dcterms:created xsi:type="dcterms:W3CDTF">2017-07-01T03:07:16Z</dcterms:created>
  <dcterms:modified xsi:type="dcterms:W3CDTF">2017-12-19T06:53:47Z</dcterms:modified>
</cp:coreProperties>
</file>