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7"/>
  </p:notesMasterIdLst>
  <p:sldIdLst>
    <p:sldId id="256" r:id="rId2"/>
    <p:sldId id="257" r:id="rId3"/>
    <p:sldId id="258" r:id="rId4"/>
    <p:sldId id="260" r:id="rId5"/>
    <p:sldId id="261" r:id="rId6"/>
    <p:sldId id="262" r:id="rId7"/>
    <p:sldId id="263" r:id="rId8"/>
    <p:sldId id="264" r:id="rId9"/>
    <p:sldId id="265" r:id="rId10"/>
    <p:sldId id="267" r:id="rId11"/>
    <p:sldId id="266" r:id="rId12"/>
    <p:sldId id="268" r:id="rId13"/>
    <p:sldId id="269" r:id="rId14"/>
    <p:sldId id="270" r:id="rId15"/>
    <p:sldId id="259" r:id="rId1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15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C34F93-2816-42E0-8E5C-486A9B22928D}" type="datetimeFigureOut">
              <a:rPr lang="zh-CN" altLang="en-US" smtClean="0"/>
              <a:pPr/>
              <a:t>2017/12/19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6186C7-A00C-48B2-8D92-622C916D297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latin typeface="黑体" pitchFamily="2" charset="-122"/>
                <a:ea typeface="黑体" pitchFamily="2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  <a:latin typeface="黑体" pitchFamily="2" charset="-122"/>
                <a:ea typeface="黑体" pitchFamily="2" charset="-122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dirty="0" smtClean="0"/>
              <a:t>单击此处编辑母版副标题样式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7849C1-C78C-4710-BA5F-6A9638C136CA}" type="datetime1">
              <a:rPr lang="zh-CN" altLang="en-US" smtClean="0"/>
              <a:pPr/>
              <a:t>2017/12/19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800"/>
            </a:lvl1pPr>
          </a:lstStyle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  <p:pic>
        <p:nvPicPr>
          <p:cNvPr id="7" name="图片 6" descr="nbu-logo.jpg"/>
          <p:cNvPicPr>
            <a:picLocks noChangeAspect="1"/>
          </p:cNvPicPr>
          <p:nvPr userDrawn="1"/>
        </p:nvPicPr>
        <p:blipFill>
          <a:blip r:embed="rId2"/>
          <a:srcRect b="11097"/>
          <a:stretch>
            <a:fillRect/>
          </a:stretch>
        </p:blipFill>
        <p:spPr>
          <a:xfrm>
            <a:off x="5934078" y="214290"/>
            <a:ext cx="3209922" cy="114300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2F2EA4-8756-4A91-B5E4-C302B875FE8C}" type="datetime1">
              <a:rPr lang="zh-CN" altLang="en-US" smtClean="0"/>
              <a:pPr/>
              <a:t>2017/12/19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98CBD6-D1A0-4492-8A5A-11C65C88944E}" type="datetime1">
              <a:rPr lang="zh-CN" altLang="en-US" smtClean="0"/>
              <a:pPr/>
              <a:t>2017/12/19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 algn="l">
              <a:defRPr sz="3600">
                <a:latin typeface="微软雅黑" pitchFamily="34" charset="-122"/>
                <a:ea typeface="微软雅黑" pitchFamily="34" charset="-122"/>
              </a:defRPr>
            </a:lvl1pPr>
          </a:lstStyle>
          <a:p>
            <a:r>
              <a:rPr lang="zh-CN" altLang="en-US" dirty="0" smtClean="0"/>
              <a:t>单击此处编辑母版标题样式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微软雅黑" pitchFamily="34" charset="-122"/>
                <a:ea typeface="微软雅黑" pitchFamily="34" charset="-122"/>
              </a:defRPr>
            </a:lvl1pPr>
            <a:lvl2pPr>
              <a:defRPr>
                <a:latin typeface="微软雅黑" pitchFamily="34" charset="-122"/>
                <a:ea typeface="微软雅黑" pitchFamily="34" charset="-122"/>
              </a:defRPr>
            </a:lvl2pPr>
            <a:lvl3pPr>
              <a:defRPr>
                <a:latin typeface="微软雅黑" pitchFamily="34" charset="-122"/>
                <a:ea typeface="微软雅黑" pitchFamily="34" charset="-122"/>
              </a:defRPr>
            </a:lvl3pPr>
            <a:lvl4pPr>
              <a:defRPr>
                <a:latin typeface="微软雅黑" pitchFamily="34" charset="-122"/>
                <a:ea typeface="微软雅黑" pitchFamily="34" charset="-122"/>
              </a:defRPr>
            </a:lvl4pPr>
            <a:lvl5pPr>
              <a:defRPr>
                <a:latin typeface="微软雅黑" pitchFamily="34" charset="-122"/>
                <a:ea typeface="微软雅黑" pitchFamily="34" charset="-122"/>
              </a:defRPr>
            </a:lvl5pPr>
          </a:lstStyle>
          <a:p>
            <a:pPr lvl="0"/>
            <a:r>
              <a:rPr lang="zh-CN" altLang="en-US" dirty="0" smtClean="0"/>
              <a:t>单击此处编辑母版文本样式</a:t>
            </a:r>
          </a:p>
          <a:p>
            <a:pPr lvl="1"/>
            <a:r>
              <a:rPr lang="zh-CN" altLang="en-US" dirty="0" smtClean="0"/>
              <a:t>第二级</a:t>
            </a:r>
          </a:p>
          <a:p>
            <a:pPr lvl="2"/>
            <a:r>
              <a:rPr lang="zh-CN" altLang="en-US" dirty="0" smtClean="0"/>
              <a:t>第三级</a:t>
            </a:r>
          </a:p>
          <a:p>
            <a:pPr lvl="3"/>
            <a:r>
              <a:rPr lang="zh-CN" altLang="en-US" dirty="0" smtClean="0"/>
              <a:t>第四级</a:t>
            </a:r>
          </a:p>
          <a:p>
            <a:pPr lvl="4"/>
            <a:r>
              <a:rPr lang="zh-CN" altLang="en-US" dirty="0" smtClean="0"/>
              <a:t>第五级</a:t>
            </a:r>
            <a:endParaRPr lang="zh-CN" altLang="en-US" dirty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A3DBF5-C36C-4751-891D-486C0599CEEA}" type="datetime1">
              <a:rPr lang="zh-CN" altLang="en-US" smtClean="0"/>
              <a:pPr/>
              <a:t>2017/12/19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600"/>
            </a:lvl1pPr>
          </a:lstStyle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 dirty="0"/>
          </a:p>
        </p:txBody>
      </p:sp>
      <p:pic>
        <p:nvPicPr>
          <p:cNvPr id="7" name="图片 6" descr="nbu-logo-1.jp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00958" y="50594"/>
            <a:ext cx="1500188" cy="1500188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FB9C73-8199-45BF-859E-77F7C8C9399E}" type="datetime1">
              <a:rPr lang="zh-CN" altLang="en-US" smtClean="0"/>
              <a:pPr/>
              <a:t>2017/12/19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34C8F7-13D3-4FF9-97DF-9C17F0028368}" type="datetime1">
              <a:rPr lang="zh-CN" altLang="en-US" smtClean="0"/>
              <a:pPr/>
              <a:t>2017/12/19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AD626-62DF-4385-9E52-D2CF2F70B426}" type="datetime1">
              <a:rPr lang="zh-CN" altLang="en-US" smtClean="0"/>
              <a:pPr/>
              <a:t>2017/12/19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5D1E71-1B79-4AA6-8882-5C81468FF929}" type="datetime1">
              <a:rPr lang="zh-CN" altLang="en-US" smtClean="0"/>
              <a:pPr/>
              <a:t>2017/12/19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78FCE6-EEF1-444D-B6F9-84EC11AF282E}" type="datetime1">
              <a:rPr lang="zh-CN" altLang="en-US" smtClean="0"/>
              <a:pPr/>
              <a:t>2017/12/19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5FEFC8-740A-4FA0-89EB-364FE87D2AB1}" type="datetime1">
              <a:rPr lang="zh-CN" altLang="en-US" smtClean="0"/>
              <a:pPr/>
              <a:t>2017/12/19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D2596B-9364-44E0-B073-89F5C948CD5A}" type="datetime1">
              <a:rPr lang="zh-CN" altLang="en-US" smtClean="0"/>
              <a:pPr/>
              <a:t>2017/12/19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37DB9D-1D91-4F63-BDE5-0ECBBA29E4AF}" type="datetime1">
              <a:rPr lang="zh-CN" altLang="en-US" smtClean="0"/>
              <a:pPr/>
              <a:t>2017/12/19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E3A2DB7-315D-4834-9C72-2DD9442B4884}" type="slidenum">
              <a:rPr lang="zh-CN" altLang="en-US" smtClean="0"/>
              <a:pPr/>
              <a:t>‹#›</a:t>
            </a:fld>
            <a:endParaRPr lang="zh-CN" altLang="en-US"/>
          </a:p>
        </p:txBody>
      </p:sp>
      <p:sp>
        <p:nvSpPr>
          <p:cNvPr id="13314" name="AutoShape 2" descr="http://img1.imgtn.bdimg.com/it/u=2800068669,3888819830&amp;fm=26&amp;gp=0.jpg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3316" name="AutoShape 4" descr="http://img1.imgtn.bdimg.com/it/u=2800068669,3888819830&amp;fm=26&amp;gp=0.jpg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sp>
        <p:nvSpPr>
          <p:cNvPr id="13318" name="AutoShape 6" descr="http://img1.imgtn.bdimg.com/it/u=2800068669,3888819830&amp;fm=26&amp;gp=0.jpg"/>
          <p:cNvSpPr>
            <a:spLocks noChangeAspect="1" noChangeArrowheads="1"/>
          </p:cNvSpPr>
          <p:nvPr userDrawn="1"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zh-CN" altLang="en-US"/>
          </a:p>
        </p:txBody>
      </p:sp>
      <p:cxnSp>
        <p:nvCxnSpPr>
          <p:cNvPr id="12" name="直接连接符 11"/>
          <p:cNvCxnSpPr/>
          <p:nvPr userDrawn="1"/>
        </p:nvCxnSpPr>
        <p:spPr>
          <a:xfrm>
            <a:off x="0" y="1285860"/>
            <a:ext cx="7500958" cy="2009"/>
          </a:xfrm>
          <a:prstGeom prst="line">
            <a:avLst/>
          </a:prstGeom>
          <a:ln w="3810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直接连接符 12"/>
          <p:cNvCxnSpPr/>
          <p:nvPr userDrawn="1"/>
        </p:nvCxnSpPr>
        <p:spPr>
          <a:xfrm>
            <a:off x="0" y="6143644"/>
            <a:ext cx="9144000" cy="1588"/>
          </a:xfrm>
          <a:prstGeom prst="line">
            <a:avLst/>
          </a:prstGeom>
          <a:ln w="57150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3414714" y="1928802"/>
            <a:ext cx="5386398" cy="1470025"/>
          </a:xfrm>
        </p:spPr>
        <p:txBody>
          <a:bodyPr/>
          <a:lstStyle/>
          <a:p>
            <a:pPr algn="l"/>
            <a:r>
              <a:rPr lang="en-US" altLang="zh-CN" dirty="0" smtClean="0">
                <a:latin typeface="Arial" pitchFamily="34" charset="0"/>
                <a:cs typeface="Arial" pitchFamily="34" charset="0"/>
              </a:rPr>
              <a:t>Discrete Math (2)</a:t>
            </a:r>
            <a:endParaRPr lang="zh-CN" altLang="en-US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3414714" y="3714752"/>
            <a:ext cx="5014938" cy="2143140"/>
          </a:xfrm>
        </p:spPr>
        <p:txBody>
          <a:bodyPr>
            <a:normAutofit fontScale="92500" lnSpcReduction="10000"/>
          </a:bodyPr>
          <a:lstStyle/>
          <a:p>
            <a:pPr algn="l"/>
            <a:r>
              <a:rPr lang="en-US" altLang="zh-CN" sz="3600" dirty="0" smtClean="0">
                <a:latin typeface="Arial" pitchFamily="34" charset="0"/>
                <a:cs typeface="Arial" pitchFamily="34" charset="0"/>
              </a:rPr>
              <a:t>Haiming Chen</a:t>
            </a:r>
          </a:p>
          <a:p>
            <a:pPr algn="l"/>
            <a:r>
              <a:rPr lang="en-US" altLang="zh-CN" sz="2400" dirty="0" smtClean="0">
                <a:latin typeface="Arial" pitchFamily="34" charset="0"/>
                <a:cs typeface="Arial" pitchFamily="34" charset="0"/>
              </a:rPr>
              <a:t>Associate Professor, PhD</a:t>
            </a:r>
          </a:p>
          <a:p>
            <a:pPr algn="l"/>
            <a:r>
              <a:rPr lang="en-US" altLang="zh-CN" sz="2400" dirty="0" smtClean="0">
                <a:latin typeface="Arial" pitchFamily="34" charset="0"/>
                <a:cs typeface="Arial" pitchFamily="34" charset="0"/>
              </a:rPr>
              <a:t>Department of Computer Science,</a:t>
            </a:r>
          </a:p>
          <a:p>
            <a:pPr algn="l"/>
            <a:r>
              <a:rPr lang="en-US" altLang="zh-CN" sz="2400" dirty="0" smtClean="0">
                <a:latin typeface="Arial" pitchFamily="34" charset="0"/>
                <a:cs typeface="Arial" pitchFamily="34" charset="0"/>
              </a:rPr>
              <a:t>Ningbo University</a:t>
            </a:r>
          </a:p>
          <a:p>
            <a:pPr algn="l"/>
            <a:r>
              <a:rPr lang="en-US" altLang="zh-CN" sz="2400" dirty="0" smtClean="0">
                <a:latin typeface="Arial" pitchFamily="34" charset="0"/>
                <a:cs typeface="Arial" pitchFamily="34" charset="0"/>
              </a:rPr>
              <a:t>http://www.chenhaiming.cn</a:t>
            </a:r>
            <a:endParaRPr lang="zh-CN" alt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1</a:t>
            </a:fld>
            <a:endParaRPr lang="zh-CN" altLang="en-US"/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85720" y="2143116"/>
            <a:ext cx="3018336" cy="36766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Recurrence Relations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b="1" dirty="0" smtClean="0"/>
              <a:t>Compound Interest </a:t>
            </a:r>
            <a:r>
              <a:rPr lang="en-US" altLang="zh-CN" sz="2400" dirty="0" smtClean="0"/>
              <a:t>Suppose that a person deposits $10,000 in a savings account at a </a:t>
            </a:r>
            <a:r>
              <a:rPr lang="en-US" altLang="zh-CN" sz="2400" dirty="0" smtClean="0"/>
              <a:t>bank yielding </a:t>
            </a:r>
            <a:r>
              <a:rPr lang="en-US" altLang="zh-CN" sz="2400" dirty="0" smtClean="0"/>
              <a:t>11% per year with interest compounded annually. How much will be in the </a:t>
            </a:r>
            <a:r>
              <a:rPr lang="en-US" altLang="zh-CN" sz="2400" dirty="0" smtClean="0"/>
              <a:t>account after </a:t>
            </a:r>
            <a:r>
              <a:rPr lang="en-US" altLang="zh-CN" sz="2400" dirty="0" smtClean="0"/>
              <a:t>30 years</a:t>
            </a:r>
            <a:r>
              <a:rPr lang="en-US" altLang="zh-CN" sz="2400" dirty="0" smtClean="0"/>
              <a:t>?</a:t>
            </a:r>
          </a:p>
          <a:p>
            <a:r>
              <a:rPr lang="en-US" altLang="zh-CN" sz="2400" dirty="0" smtClean="0"/>
              <a:t>let </a:t>
            </a:r>
            <a:r>
              <a:rPr lang="en-US" altLang="zh-CN" sz="2400" dirty="0" err="1" smtClean="0"/>
              <a:t>P</a:t>
            </a:r>
            <a:r>
              <a:rPr lang="en-US" altLang="zh-CN" sz="2400" baseline="-25000" dirty="0" err="1" smtClean="0"/>
              <a:t>n</a:t>
            </a:r>
            <a:r>
              <a:rPr lang="en-US" altLang="zh-CN" sz="2400" dirty="0" smtClean="0"/>
              <a:t> denote the amount in the account after n </a:t>
            </a:r>
            <a:r>
              <a:rPr lang="en-US" altLang="zh-CN" sz="2400" dirty="0" smtClean="0"/>
              <a:t>years</a:t>
            </a:r>
          </a:p>
          <a:p>
            <a:r>
              <a:rPr lang="en-US" altLang="zh-CN" sz="2400" i="1" dirty="0" err="1" smtClean="0"/>
              <a:t>P</a:t>
            </a:r>
            <a:r>
              <a:rPr lang="en-US" altLang="zh-CN" sz="2400" i="1" baseline="-25000" dirty="0" err="1" smtClean="0"/>
              <a:t>n</a:t>
            </a:r>
            <a:r>
              <a:rPr lang="en-US" altLang="zh-CN" sz="2400" i="1" dirty="0" smtClean="0"/>
              <a:t> = P</a:t>
            </a:r>
            <a:r>
              <a:rPr lang="en-US" altLang="zh-CN" sz="2400" i="1" baseline="-25000" dirty="0" smtClean="0"/>
              <a:t>n−1 </a:t>
            </a:r>
            <a:r>
              <a:rPr lang="en-US" altLang="zh-CN" sz="2400" i="1" dirty="0" smtClean="0"/>
              <a:t>+ 0.11P</a:t>
            </a:r>
            <a:r>
              <a:rPr lang="en-US" altLang="zh-CN" sz="2400" i="1" baseline="-25000" dirty="0" smtClean="0"/>
              <a:t>n−1 </a:t>
            </a:r>
            <a:r>
              <a:rPr lang="en-US" altLang="zh-CN" sz="2400" i="1" dirty="0" smtClean="0"/>
              <a:t>= (1.11)P</a:t>
            </a:r>
            <a:r>
              <a:rPr lang="en-US" altLang="zh-CN" sz="2400" i="1" baseline="-25000" dirty="0" smtClean="0"/>
              <a:t>n−</a:t>
            </a:r>
            <a:r>
              <a:rPr lang="en-US" altLang="zh-CN" sz="2400" i="1" baseline="-25000" dirty="0" smtClean="0"/>
              <a:t>1</a:t>
            </a:r>
            <a:endParaRPr lang="en-US" altLang="zh-CN" sz="2400" i="1" baseline="-25000" dirty="0" smtClean="0"/>
          </a:p>
          <a:p>
            <a:r>
              <a:rPr lang="en-US" altLang="zh-CN" sz="2400" i="1" dirty="0" err="1" smtClean="0">
                <a:solidFill>
                  <a:srgbClr val="C00000"/>
                </a:solidFill>
              </a:rPr>
              <a:t>P</a:t>
            </a:r>
            <a:r>
              <a:rPr lang="en-US" altLang="zh-CN" sz="2400" i="1" baseline="-25000" dirty="0" err="1" smtClean="0">
                <a:solidFill>
                  <a:srgbClr val="C00000"/>
                </a:solidFill>
              </a:rPr>
              <a:t>n</a:t>
            </a:r>
            <a:r>
              <a:rPr lang="en-US" altLang="zh-CN" sz="2400" i="1" dirty="0" smtClean="0"/>
              <a:t> = (1.11)P</a:t>
            </a:r>
            <a:r>
              <a:rPr lang="en-US" altLang="zh-CN" sz="2400" i="1" baseline="-25000" dirty="0" smtClean="0"/>
              <a:t>n−1 </a:t>
            </a:r>
            <a:r>
              <a:rPr lang="en-US" altLang="zh-CN" sz="2400" i="1" dirty="0" smtClean="0"/>
              <a:t>= </a:t>
            </a:r>
            <a:r>
              <a:rPr lang="en-US" altLang="zh-CN" sz="2400" i="1" dirty="0" smtClean="0">
                <a:solidFill>
                  <a:srgbClr val="C00000"/>
                </a:solidFill>
              </a:rPr>
              <a:t>(1.11)</a:t>
            </a:r>
            <a:r>
              <a:rPr lang="en-US" altLang="zh-CN" sz="2400" i="1" baseline="30000" dirty="0" smtClean="0">
                <a:solidFill>
                  <a:srgbClr val="C00000"/>
                </a:solidFill>
              </a:rPr>
              <a:t>n</a:t>
            </a:r>
            <a:r>
              <a:rPr lang="en-US" altLang="zh-CN" sz="2400" i="1" dirty="0" smtClean="0">
                <a:solidFill>
                  <a:srgbClr val="C00000"/>
                </a:solidFill>
              </a:rPr>
              <a:t>P</a:t>
            </a:r>
            <a:r>
              <a:rPr lang="en-US" altLang="zh-CN" sz="2400" i="1" baseline="-25000" dirty="0" smtClean="0">
                <a:solidFill>
                  <a:srgbClr val="C00000"/>
                </a:solidFill>
              </a:rPr>
              <a:t>0</a:t>
            </a:r>
            <a:endParaRPr lang="zh-CN" altLang="en-US" sz="2400" baseline="-25000" dirty="0">
              <a:solidFill>
                <a:srgbClr val="C00000"/>
              </a:solidFill>
            </a:endParaRPr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10</a:t>
            </a:fld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4929190" y="5072074"/>
            <a:ext cx="1599862" cy="369332"/>
          </a:xfrm>
          <a:prstGeom prst="rect">
            <a:avLst/>
          </a:prstGeom>
          <a:solidFill>
            <a:srgbClr val="FFFF00"/>
          </a:solidFill>
        </p:spPr>
        <p:txBody>
          <a:bodyPr wrap="none">
            <a:spAutoFit/>
          </a:bodyPr>
          <a:lstStyle/>
          <a:p>
            <a:r>
              <a:rPr lang="en-US" altLang="zh-CN" b="1" dirty="0" smtClean="0"/>
              <a:t>closed formula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Special Integer Sequences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altLang="zh-CN" dirty="0" smtClean="0"/>
              <a:t>Find formulae for the sequences with the following first five terms: </a:t>
            </a:r>
            <a:endParaRPr lang="en-US" altLang="zh-CN" dirty="0" smtClean="0"/>
          </a:p>
          <a:p>
            <a:pPr lvl="1">
              <a:buNone/>
            </a:pPr>
            <a:r>
              <a:rPr lang="en-US" altLang="zh-CN" dirty="0" smtClean="0"/>
              <a:t>(</a:t>
            </a:r>
            <a:r>
              <a:rPr lang="en-US" altLang="zh-CN" dirty="0" smtClean="0"/>
              <a:t>a) 1, 1/2, 1/4, 1/8, </a:t>
            </a:r>
            <a:r>
              <a:rPr lang="en-US" altLang="zh-CN" dirty="0" smtClean="0"/>
              <a:t>1/16 </a:t>
            </a:r>
          </a:p>
          <a:p>
            <a:pPr lvl="1">
              <a:buNone/>
            </a:pPr>
            <a:r>
              <a:rPr lang="pl-PL" altLang="zh-CN" dirty="0" smtClean="0"/>
              <a:t>(b</a:t>
            </a:r>
            <a:r>
              <a:rPr lang="pl-PL" altLang="zh-CN" dirty="0" smtClean="0"/>
              <a:t>) 1, 3, 5, 7, 9 </a:t>
            </a:r>
            <a:endParaRPr lang="en-US" altLang="zh-CN" dirty="0" smtClean="0"/>
          </a:p>
          <a:p>
            <a:pPr lvl="1">
              <a:buNone/>
            </a:pPr>
            <a:r>
              <a:rPr lang="pl-PL" altLang="zh-CN" dirty="0" smtClean="0"/>
              <a:t>(</a:t>
            </a:r>
            <a:r>
              <a:rPr lang="pl-PL" altLang="zh-CN" dirty="0" smtClean="0"/>
              <a:t>c) 1, −1, 1, −1, 1</a:t>
            </a:r>
            <a:r>
              <a:rPr lang="pl-PL" altLang="zh-CN" dirty="0" smtClean="0"/>
              <a:t>.</a:t>
            </a:r>
            <a:endParaRPr lang="en-US" altLang="zh-CN" dirty="0" smtClean="0"/>
          </a:p>
          <a:p>
            <a:pPr marL="342900" lvl="1" indent="-342900">
              <a:buFont typeface="Arial" pitchFamily="34" charset="0"/>
              <a:buChar char="•"/>
            </a:pPr>
            <a:r>
              <a:rPr lang="en-US" altLang="zh-CN" sz="3200" dirty="0" smtClean="0"/>
              <a:t>How </a:t>
            </a:r>
            <a:r>
              <a:rPr lang="en-US" altLang="zh-CN" sz="3200" dirty="0" smtClean="0"/>
              <a:t>can we produce the terms of a sequence if the first 10 terms are 1, 2, 2, 3, 3, 3, 4, 4, 4, 4</a:t>
            </a:r>
            <a:r>
              <a:rPr lang="en-US" altLang="zh-CN" sz="3200" dirty="0" smtClean="0"/>
              <a:t>?</a:t>
            </a:r>
          </a:p>
          <a:p>
            <a:r>
              <a:rPr lang="en-US" altLang="zh-CN" dirty="0" smtClean="0"/>
              <a:t>Conjecture a simple formula for </a:t>
            </a:r>
            <a:r>
              <a:rPr lang="en-US" altLang="zh-CN" i="1" dirty="0" smtClean="0"/>
              <a:t>a</a:t>
            </a:r>
            <a:r>
              <a:rPr lang="en-US" altLang="zh-CN" sz="2400" i="1" dirty="0" smtClean="0"/>
              <a:t>n </a:t>
            </a:r>
            <a:r>
              <a:rPr lang="en-US" altLang="zh-CN" dirty="0" smtClean="0"/>
              <a:t>if the first 10 terms of the sequence {a</a:t>
            </a:r>
            <a:r>
              <a:rPr lang="en-US" altLang="zh-CN" sz="2400" dirty="0" smtClean="0"/>
              <a:t>n</a:t>
            </a:r>
            <a:r>
              <a:rPr lang="en-US" altLang="zh-CN" dirty="0" smtClean="0"/>
              <a:t>} are 1, 7, 25, </a:t>
            </a:r>
            <a:r>
              <a:rPr lang="en-US" altLang="zh-CN" dirty="0" smtClean="0"/>
              <a:t>79, 241</a:t>
            </a:r>
            <a:r>
              <a:rPr lang="en-US" altLang="zh-CN" dirty="0" smtClean="0"/>
              <a:t>, 727, 2185, 6559, 19681, 59047</a:t>
            </a:r>
            <a:endParaRPr lang="zh-CN" altLang="en-US" sz="8800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11</a:t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Summations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Summation notation</a:t>
            </a:r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en-US" altLang="zh-CN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12</a:t>
            </a:fld>
            <a:endParaRPr lang="zh-CN" alt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52" y="2285992"/>
            <a:ext cx="5095875" cy="895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3500438"/>
            <a:ext cx="4705350" cy="198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13</a:t>
            </a:fld>
            <a:endParaRPr lang="zh-CN" alt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00" y="214290"/>
            <a:ext cx="5086350" cy="5695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Example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14</a:t>
            </a:fld>
            <a:endParaRPr lang="zh-CN" alt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28662" y="1714488"/>
            <a:ext cx="1790700" cy="5905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14348" y="2428868"/>
            <a:ext cx="7637463" cy="10858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Final Exam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On Jan.2, 2018 (Tuesday)</a:t>
            </a:r>
          </a:p>
          <a:p>
            <a:r>
              <a:rPr lang="en-US" altLang="zh-CN" dirty="0" smtClean="0"/>
              <a:t>From 15:00-17:00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15</a:t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Content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altLang="zh-CN" dirty="0" smtClean="0"/>
              <a:t>Part I</a:t>
            </a:r>
          </a:p>
          <a:p>
            <a:pPr lvl="1"/>
            <a:r>
              <a:rPr lang="en-US" altLang="zh-CN" dirty="0" smtClean="0">
                <a:solidFill>
                  <a:srgbClr val="FF0000"/>
                </a:solidFill>
              </a:rPr>
              <a:t>Logic and proofs</a:t>
            </a:r>
          </a:p>
          <a:p>
            <a:pPr lvl="1"/>
            <a:r>
              <a:rPr lang="en-US" altLang="zh-CN" dirty="0" smtClean="0">
                <a:solidFill>
                  <a:srgbClr val="FF0000"/>
                </a:solidFill>
              </a:rPr>
              <a:t>Boolean Algebra</a:t>
            </a:r>
          </a:p>
          <a:p>
            <a:r>
              <a:rPr lang="en-US" altLang="zh-CN" dirty="0" smtClean="0"/>
              <a:t>Part II</a:t>
            </a:r>
          </a:p>
          <a:p>
            <a:pPr lvl="1"/>
            <a:r>
              <a:rPr lang="en-US" altLang="zh-CN" dirty="0" smtClean="0">
                <a:solidFill>
                  <a:srgbClr val="FF0000"/>
                </a:solidFill>
              </a:rPr>
              <a:t>Sets, Functions, </a:t>
            </a:r>
            <a:r>
              <a:rPr lang="en-US" altLang="zh-CN" dirty="0" smtClean="0">
                <a:solidFill>
                  <a:srgbClr val="0070C0"/>
                </a:solidFill>
              </a:rPr>
              <a:t>Sequences, and Matrices</a:t>
            </a:r>
          </a:p>
          <a:p>
            <a:pPr lvl="1"/>
            <a:r>
              <a:rPr lang="en-US" altLang="zh-CN" dirty="0" smtClean="0">
                <a:solidFill>
                  <a:srgbClr val="FF0000"/>
                </a:solidFill>
              </a:rPr>
              <a:t>Relations</a:t>
            </a:r>
          </a:p>
          <a:p>
            <a:pPr lvl="1"/>
            <a:r>
              <a:rPr lang="en-US" altLang="zh-CN" dirty="0" smtClean="0"/>
              <a:t>Trees</a:t>
            </a:r>
          </a:p>
          <a:p>
            <a:pPr lvl="1"/>
            <a:r>
              <a:rPr lang="en-US" altLang="zh-CN" dirty="0" smtClean="0"/>
              <a:t>Graphs</a:t>
            </a:r>
          </a:p>
          <a:p>
            <a:pPr lvl="1"/>
            <a:r>
              <a:rPr lang="en-US" altLang="zh-CN" dirty="0" smtClean="0"/>
              <a:t>Algorithms</a:t>
            </a:r>
          </a:p>
          <a:p>
            <a:pPr lvl="1"/>
            <a:r>
              <a:rPr lang="en-US" altLang="zh-CN" dirty="0" smtClean="0"/>
              <a:t>Induction and Recursion</a:t>
            </a:r>
          </a:p>
          <a:p>
            <a:pPr lvl="1"/>
            <a:r>
              <a:rPr lang="en-US" altLang="zh-CN" dirty="0" smtClean="0"/>
              <a:t>Modeling Computation</a:t>
            </a:r>
          </a:p>
          <a:p>
            <a:r>
              <a:rPr lang="en-US" altLang="zh-CN" dirty="0" smtClean="0"/>
              <a:t>Part III</a:t>
            </a:r>
          </a:p>
          <a:p>
            <a:pPr lvl="1"/>
            <a:r>
              <a:rPr lang="en-US" altLang="zh-CN" dirty="0" smtClean="0">
                <a:solidFill>
                  <a:srgbClr val="00B0F0"/>
                </a:solidFill>
              </a:rPr>
              <a:t>Number Theory</a:t>
            </a:r>
          </a:p>
          <a:p>
            <a:pPr lvl="1"/>
            <a:r>
              <a:rPr lang="en-US" altLang="zh-CN" dirty="0" smtClean="0">
                <a:solidFill>
                  <a:srgbClr val="00B0F0"/>
                </a:solidFill>
              </a:rPr>
              <a:t>Discrete Probability</a:t>
            </a:r>
          </a:p>
          <a:p>
            <a:pPr lvl="1"/>
            <a:r>
              <a:rPr lang="en-US" altLang="zh-CN" dirty="0" smtClean="0">
                <a:solidFill>
                  <a:srgbClr val="FF0000"/>
                </a:solidFill>
              </a:rPr>
              <a:t>Counting</a:t>
            </a:r>
          </a:p>
          <a:p>
            <a:pPr lvl="1"/>
            <a:r>
              <a:rPr lang="en-US" altLang="zh-CN" dirty="0" smtClean="0">
                <a:solidFill>
                  <a:srgbClr val="FF0000"/>
                </a:solidFill>
              </a:rPr>
              <a:t>Advanced Counting Techniques</a:t>
            </a:r>
          </a:p>
          <a:p>
            <a:pPr lvl="1"/>
            <a:endParaRPr lang="en-US" altLang="zh-CN" dirty="0" smtClean="0"/>
          </a:p>
          <a:p>
            <a:pPr lvl="1"/>
            <a:endParaRPr lang="en-US" altLang="zh-CN" dirty="0" smtClean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2</a:t>
            </a:fld>
            <a:endParaRPr lang="zh-CN" altLang="en-US" dirty="0"/>
          </a:p>
        </p:txBody>
      </p:sp>
      <p:sp>
        <p:nvSpPr>
          <p:cNvPr id="5" name="右大括号 4"/>
          <p:cNvSpPr/>
          <p:nvPr/>
        </p:nvSpPr>
        <p:spPr>
          <a:xfrm>
            <a:off x="4643438" y="3286124"/>
            <a:ext cx="357190" cy="1285884"/>
          </a:xfrm>
          <a:prstGeom prst="rightBrace">
            <a:avLst/>
          </a:prstGeom>
        </p:spPr>
        <p:style>
          <a:lnRef idx="3">
            <a:schemeClr val="accent2"/>
          </a:lnRef>
          <a:fillRef idx="0">
            <a:schemeClr val="accent2"/>
          </a:fillRef>
          <a:effectRef idx="2">
            <a:schemeClr val="accent2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sp>
        <p:nvSpPr>
          <p:cNvPr id="6" name="矩形 5"/>
          <p:cNvSpPr/>
          <p:nvPr/>
        </p:nvSpPr>
        <p:spPr>
          <a:xfrm>
            <a:off x="5143504" y="3643314"/>
            <a:ext cx="3286148" cy="642942"/>
          </a:xfrm>
          <a:prstGeom prst="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altLang="zh-CN" sz="2000" dirty="0" smtClean="0"/>
              <a:t>Data Structure &amp; Algorithm</a:t>
            </a:r>
            <a:endParaRPr lang="zh-CN" altLang="en-US" sz="20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Sequences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 sequence is a function from a subset of the set of integers (usually either the set {0, 1, 2, . . .} or the set {1, 2, 3, . . .}) to a set </a:t>
            </a:r>
            <a:r>
              <a:rPr lang="en-US" altLang="zh-CN" i="1" dirty="0" smtClean="0"/>
              <a:t>S</a:t>
            </a:r>
            <a:r>
              <a:rPr lang="en-US" altLang="zh-CN" dirty="0" smtClean="0"/>
              <a:t>. We use the notation </a:t>
            </a:r>
            <a:r>
              <a:rPr lang="en-US" altLang="zh-CN" i="1" dirty="0" smtClean="0">
                <a:solidFill>
                  <a:srgbClr val="FF0000"/>
                </a:solidFill>
              </a:rPr>
              <a:t>a</a:t>
            </a:r>
            <a:r>
              <a:rPr lang="en-US" altLang="zh-CN" i="1" baseline="-25000" dirty="0" smtClean="0">
                <a:solidFill>
                  <a:srgbClr val="FF0000"/>
                </a:solidFill>
              </a:rPr>
              <a:t>n</a:t>
            </a:r>
            <a:r>
              <a:rPr lang="en-US" altLang="zh-CN" dirty="0" smtClean="0"/>
              <a:t> to denote the image of the integer n. We call </a:t>
            </a:r>
            <a:r>
              <a:rPr lang="en-US" altLang="zh-CN" i="1" dirty="0" smtClean="0">
                <a:solidFill>
                  <a:srgbClr val="FF0000"/>
                </a:solidFill>
              </a:rPr>
              <a:t>a</a:t>
            </a:r>
            <a:r>
              <a:rPr lang="en-US" altLang="zh-CN" i="1" baseline="-25000" dirty="0" smtClean="0">
                <a:solidFill>
                  <a:srgbClr val="FF0000"/>
                </a:solidFill>
              </a:rPr>
              <a:t>n</a:t>
            </a:r>
            <a:r>
              <a:rPr lang="en-US" altLang="zh-CN" dirty="0" smtClean="0"/>
              <a:t> a term of the sequence.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3</a:t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Geometric </a:t>
            </a:r>
            <a:r>
              <a:rPr lang="en-US" altLang="zh-CN" dirty="0" smtClean="0"/>
              <a:t>progression</a:t>
            </a:r>
            <a:endParaRPr lang="zh-CN" altLang="en-US" dirty="0" smtClean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 </a:t>
            </a:r>
            <a:r>
              <a:rPr lang="en-US" altLang="zh-CN" i="1" dirty="0" smtClean="0"/>
              <a:t>geometric progression </a:t>
            </a:r>
            <a:r>
              <a:rPr lang="en-US" altLang="zh-CN" dirty="0" smtClean="0"/>
              <a:t>is a sequence of the </a:t>
            </a:r>
            <a:r>
              <a:rPr lang="en-US" altLang="zh-CN" dirty="0" smtClean="0"/>
              <a:t>form a</a:t>
            </a:r>
            <a:r>
              <a:rPr lang="en-US" altLang="zh-CN" dirty="0" smtClean="0"/>
              <a:t>, </a:t>
            </a:r>
            <a:r>
              <a:rPr lang="en-US" altLang="zh-CN" dirty="0" err="1" smtClean="0"/>
              <a:t>ar</a:t>
            </a:r>
            <a:r>
              <a:rPr lang="en-US" altLang="zh-CN" dirty="0" smtClean="0"/>
              <a:t>, ar</a:t>
            </a:r>
            <a:r>
              <a:rPr lang="en-US" altLang="zh-CN" baseline="30000" dirty="0" smtClean="0"/>
              <a:t>2</a:t>
            </a:r>
            <a:r>
              <a:rPr lang="en-US" altLang="zh-CN" dirty="0" smtClean="0"/>
              <a:t>, . . . , </a:t>
            </a:r>
            <a:r>
              <a:rPr lang="en-US" altLang="zh-CN" dirty="0" err="1" smtClean="0"/>
              <a:t>ar</a:t>
            </a:r>
            <a:r>
              <a:rPr lang="en-US" altLang="zh-CN" baseline="30000" dirty="0" err="1" smtClean="0"/>
              <a:t>n</a:t>
            </a:r>
            <a:r>
              <a:rPr lang="en-US" altLang="zh-CN" dirty="0" smtClean="0"/>
              <a:t>, . . </a:t>
            </a:r>
            <a:r>
              <a:rPr lang="en-US" altLang="zh-CN" dirty="0" smtClean="0"/>
              <a:t>., where </a:t>
            </a:r>
            <a:r>
              <a:rPr lang="en-US" altLang="zh-CN" dirty="0" smtClean="0"/>
              <a:t>the </a:t>
            </a:r>
            <a:r>
              <a:rPr lang="en-US" altLang="zh-CN" dirty="0" smtClean="0">
                <a:solidFill>
                  <a:srgbClr val="C00000"/>
                </a:solidFill>
              </a:rPr>
              <a:t>initial term </a:t>
            </a:r>
            <a:r>
              <a:rPr lang="en-US" altLang="zh-CN" i="1" dirty="0" smtClean="0"/>
              <a:t>a</a:t>
            </a:r>
            <a:r>
              <a:rPr lang="en-US" altLang="zh-CN" dirty="0" smtClean="0"/>
              <a:t> and the </a:t>
            </a:r>
            <a:r>
              <a:rPr lang="en-US" altLang="zh-CN" dirty="0" smtClean="0">
                <a:solidFill>
                  <a:srgbClr val="C00000"/>
                </a:solidFill>
              </a:rPr>
              <a:t>common ratio </a:t>
            </a:r>
            <a:r>
              <a:rPr lang="en-US" altLang="zh-CN" i="1" dirty="0" smtClean="0"/>
              <a:t>r</a:t>
            </a:r>
            <a:r>
              <a:rPr lang="en-US" altLang="zh-CN" dirty="0" smtClean="0"/>
              <a:t> are real numbers.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4</a:t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Examples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{</a:t>
            </a:r>
            <a:r>
              <a:rPr lang="en-US" altLang="zh-CN" dirty="0" err="1" smtClean="0"/>
              <a:t>b</a:t>
            </a:r>
            <a:r>
              <a:rPr lang="en-US" altLang="zh-CN" baseline="-25000" dirty="0" err="1" smtClean="0"/>
              <a:t>n</a:t>
            </a:r>
            <a:r>
              <a:rPr lang="en-US" altLang="zh-CN" dirty="0" smtClean="0"/>
              <a:t>}</a:t>
            </a:r>
            <a:r>
              <a:rPr lang="en-US" altLang="zh-CN" i="1" dirty="0" smtClean="0"/>
              <a:t> </a:t>
            </a:r>
            <a:r>
              <a:rPr lang="en-US" altLang="zh-CN" dirty="0" smtClean="0"/>
              <a:t>with </a:t>
            </a:r>
            <a:r>
              <a:rPr lang="en-US" altLang="zh-CN" dirty="0" err="1" smtClean="0"/>
              <a:t>b</a:t>
            </a:r>
            <a:r>
              <a:rPr lang="en-US" altLang="zh-CN" baseline="-25000" dirty="0" err="1" smtClean="0"/>
              <a:t>n</a:t>
            </a:r>
            <a:r>
              <a:rPr lang="en-US" altLang="zh-CN" dirty="0" smtClean="0"/>
              <a:t> = (−</a:t>
            </a:r>
            <a:r>
              <a:rPr lang="en-US" altLang="zh-CN" dirty="0" smtClean="0"/>
              <a:t>1)</a:t>
            </a:r>
            <a:r>
              <a:rPr lang="en-US" altLang="zh-CN" baseline="30000" dirty="0" smtClean="0"/>
              <a:t>n</a:t>
            </a:r>
            <a:r>
              <a:rPr lang="en-US" altLang="zh-CN" baseline="-25000" dirty="0" smtClean="0"/>
              <a:t>,</a:t>
            </a:r>
          </a:p>
          <a:p>
            <a:r>
              <a:rPr lang="en-US" altLang="zh-CN" dirty="0" smtClean="0"/>
              <a:t>{</a:t>
            </a:r>
            <a:r>
              <a:rPr lang="en-US" altLang="zh-CN" dirty="0" err="1" smtClean="0"/>
              <a:t>c</a:t>
            </a:r>
            <a:r>
              <a:rPr lang="en-US" altLang="zh-CN" baseline="-25000" dirty="0" err="1" smtClean="0"/>
              <a:t>n</a:t>
            </a:r>
            <a:r>
              <a:rPr lang="en-US" altLang="zh-CN" dirty="0" smtClean="0"/>
              <a:t>} with </a:t>
            </a:r>
            <a:r>
              <a:rPr lang="en-US" altLang="zh-CN" dirty="0" err="1" smtClean="0"/>
              <a:t>c</a:t>
            </a:r>
            <a:r>
              <a:rPr lang="en-US" altLang="zh-CN" baseline="-25000" dirty="0" err="1" smtClean="0"/>
              <a:t>n</a:t>
            </a:r>
            <a:r>
              <a:rPr lang="en-US" altLang="zh-CN" dirty="0" smtClean="0"/>
              <a:t> = 2 </a:t>
            </a:r>
            <a:r>
              <a:rPr lang="zh-CN" altLang="en-US" dirty="0" smtClean="0"/>
              <a:t>・ </a:t>
            </a:r>
            <a:r>
              <a:rPr lang="en-US" altLang="zh-CN" dirty="0" smtClean="0"/>
              <a:t>5</a:t>
            </a:r>
            <a:r>
              <a:rPr lang="en-US" altLang="zh-CN" baseline="30000" dirty="0" smtClean="0"/>
              <a:t>n</a:t>
            </a:r>
            <a:r>
              <a:rPr lang="en-US" altLang="zh-CN" i="1" dirty="0" smtClean="0"/>
              <a:t>,</a:t>
            </a:r>
          </a:p>
          <a:p>
            <a:r>
              <a:rPr lang="en-US" altLang="zh-CN" dirty="0" smtClean="0"/>
              <a:t>{</a:t>
            </a:r>
            <a:r>
              <a:rPr lang="en-US" altLang="zh-CN" dirty="0" err="1" smtClean="0"/>
              <a:t>d</a:t>
            </a:r>
            <a:r>
              <a:rPr lang="en-US" altLang="zh-CN" baseline="-25000" dirty="0" err="1" smtClean="0"/>
              <a:t>n</a:t>
            </a:r>
            <a:r>
              <a:rPr lang="en-US" altLang="zh-CN" dirty="0" smtClean="0"/>
              <a:t>} with </a:t>
            </a:r>
            <a:r>
              <a:rPr lang="en-US" altLang="zh-CN" dirty="0" err="1" smtClean="0"/>
              <a:t>d</a:t>
            </a:r>
            <a:r>
              <a:rPr lang="en-US" altLang="zh-CN" baseline="-25000" dirty="0" err="1" smtClean="0"/>
              <a:t>n</a:t>
            </a:r>
            <a:r>
              <a:rPr lang="en-US" altLang="zh-CN" dirty="0" smtClean="0"/>
              <a:t> = 6 </a:t>
            </a:r>
            <a:r>
              <a:rPr lang="zh-CN" altLang="en-US" dirty="0" smtClean="0"/>
              <a:t>・ </a:t>
            </a:r>
            <a:r>
              <a:rPr lang="en-US" altLang="zh-CN" dirty="0" smtClean="0"/>
              <a:t>(1/3)</a:t>
            </a:r>
            <a:r>
              <a:rPr lang="en-US" altLang="zh-CN" baseline="30000" dirty="0" smtClean="0"/>
              <a:t>n</a:t>
            </a:r>
            <a:endParaRPr lang="en-US" altLang="zh-CN" baseline="30000" dirty="0" smtClean="0"/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5</a:t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Arithmetic </a:t>
            </a:r>
            <a:r>
              <a:rPr lang="en-US" altLang="zh-CN" dirty="0" smtClean="0"/>
              <a:t>progression</a:t>
            </a:r>
            <a:endParaRPr lang="zh-CN" altLang="en-US" dirty="0" smtClean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An </a:t>
            </a:r>
            <a:r>
              <a:rPr lang="en-US" altLang="zh-CN" i="1" dirty="0" smtClean="0"/>
              <a:t>arithmetic progression </a:t>
            </a:r>
            <a:r>
              <a:rPr lang="en-US" altLang="zh-CN" dirty="0" smtClean="0"/>
              <a:t>is a sequence of the </a:t>
            </a:r>
            <a:r>
              <a:rPr lang="en-US" altLang="zh-CN" dirty="0" smtClean="0"/>
              <a:t>form </a:t>
            </a:r>
            <a:r>
              <a:rPr lang="pt-BR" altLang="zh-CN" dirty="0" smtClean="0"/>
              <a:t>a</a:t>
            </a:r>
            <a:r>
              <a:rPr lang="pt-BR" altLang="zh-CN" dirty="0" smtClean="0"/>
              <a:t>, a + d, a + 2d, . . . , a + nd, . . </a:t>
            </a:r>
            <a:r>
              <a:rPr lang="pt-BR" altLang="zh-CN" dirty="0" smtClean="0"/>
              <a:t>.</a:t>
            </a:r>
            <a:r>
              <a:rPr lang="zh-CN" altLang="en-US" dirty="0" smtClean="0"/>
              <a:t>，</a:t>
            </a:r>
            <a:r>
              <a:rPr lang="en-US" altLang="zh-CN" dirty="0" smtClean="0"/>
              <a:t>where </a:t>
            </a:r>
            <a:r>
              <a:rPr lang="en-US" altLang="zh-CN" dirty="0" smtClean="0"/>
              <a:t>the </a:t>
            </a:r>
            <a:r>
              <a:rPr lang="en-US" altLang="zh-CN" dirty="0" smtClean="0">
                <a:solidFill>
                  <a:srgbClr val="C00000"/>
                </a:solidFill>
              </a:rPr>
              <a:t>initial term</a:t>
            </a:r>
            <a:r>
              <a:rPr lang="en-US" altLang="zh-CN" dirty="0" smtClean="0"/>
              <a:t> a and the </a:t>
            </a:r>
            <a:r>
              <a:rPr lang="en-US" altLang="zh-CN" dirty="0" smtClean="0">
                <a:solidFill>
                  <a:srgbClr val="C00000"/>
                </a:solidFill>
              </a:rPr>
              <a:t>common difference </a:t>
            </a:r>
            <a:r>
              <a:rPr lang="en-US" altLang="zh-CN" dirty="0" smtClean="0"/>
              <a:t>d are real numbers.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6</a:t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Examples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{</a:t>
            </a:r>
            <a:r>
              <a:rPr lang="en-US" altLang="zh-CN" dirty="0" err="1" smtClean="0"/>
              <a:t>s</a:t>
            </a:r>
            <a:r>
              <a:rPr lang="en-US" altLang="zh-CN" baseline="-25000" dirty="0" err="1" smtClean="0"/>
              <a:t>n</a:t>
            </a:r>
            <a:r>
              <a:rPr lang="en-US" altLang="zh-CN" dirty="0" smtClean="0"/>
              <a:t>} with </a:t>
            </a:r>
            <a:r>
              <a:rPr lang="en-US" altLang="zh-CN" dirty="0" err="1" smtClean="0"/>
              <a:t>s</a:t>
            </a:r>
            <a:r>
              <a:rPr lang="en-US" altLang="zh-CN" baseline="-25000" dirty="0" err="1" smtClean="0"/>
              <a:t>n</a:t>
            </a:r>
            <a:r>
              <a:rPr lang="en-US" altLang="zh-CN" dirty="0" smtClean="0"/>
              <a:t> = −1 + </a:t>
            </a:r>
            <a:r>
              <a:rPr lang="en-US" altLang="zh-CN" dirty="0" smtClean="0"/>
              <a:t>4n</a:t>
            </a:r>
          </a:p>
          <a:p>
            <a:r>
              <a:rPr lang="en-US" altLang="zh-CN" dirty="0" smtClean="0"/>
              <a:t>{</a:t>
            </a:r>
            <a:r>
              <a:rPr lang="en-US" altLang="zh-CN" dirty="0" err="1" smtClean="0"/>
              <a:t>t</a:t>
            </a:r>
            <a:r>
              <a:rPr lang="en-US" altLang="zh-CN" baseline="-25000" dirty="0" err="1" smtClean="0"/>
              <a:t>n</a:t>
            </a:r>
            <a:r>
              <a:rPr lang="en-US" altLang="zh-CN" dirty="0" smtClean="0"/>
              <a:t>} with </a:t>
            </a:r>
            <a:r>
              <a:rPr lang="en-US" altLang="zh-CN" dirty="0" err="1" smtClean="0"/>
              <a:t>t</a:t>
            </a:r>
            <a:r>
              <a:rPr lang="en-US" altLang="zh-CN" baseline="-25000" dirty="0" err="1" smtClean="0"/>
              <a:t>n</a:t>
            </a:r>
            <a:r>
              <a:rPr lang="en-US" altLang="zh-CN" dirty="0" smtClean="0"/>
              <a:t> = 7 − </a:t>
            </a:r>
            <a:r>
              <a:rPr lang="en-US" altLang="zh-CN" dirty="0" smtClean="0"/>
              <a:t>3n</a:t>
            </a:r>
          </a:p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7</a:t>
            </a:fld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zh-CN" dirty="0" smtClean="0"/>
              <a:t>Recurrence Relations</a:t>
            </a:r>
            <a:endParaRPr lang="zh-CN" altLang="en-US" dirty="0" smtClean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one or more initial </a:t>
            </a:r>
            <a:r>
              <a:rPr lang="en-US" altLang="zh-CN" dirty="0" smtClean="0"/>
              <a:t>terms</a:t>
            </a:r>
          </a:p>
          <a:p>
            <a:r>
              <a:rPr lang="en-US" altLang="zh-CN" dirty="0" smtClean="0"/>
              <a:t>a rule for determining subsequent terms </a:t>
            </a:r>
            <a:r>
              <a:rPr lang="en-US" altLang="zh-CN" dirty="0" smtClean="0"/>
              <a:t>from those </a:t>
            </a:r>
            <a:r>
              <a:rPr lang="en-US" altLang="zh-CN" dirty="0" smtClean="0"/>
              <a:t>that precede them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8</a:t>
            </a:fld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714348" y="3429000"/>
            <a:ext cx="7215238" cy="1200329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altLang="zh-CN" sz="2400" dirty="0" smtClean="0"/>
              <a:t>Let {</a:t>
            </a:r>
            <a:r>
              <a:rPr lang="en-US" altLang="zh-CN" sz="2400" i="1" dirty="0" smtClean="0"/>
              <a:t>a</a:t>
            </a:r>
            <a:r>
              <a:rPr lang="en-US" altLang="zh-CN" sz="2400" i="1" baseline="-25000" dirty="0" smtClean="0"/>
              <a:t>n</a:t>
            </a:r>
            <a:r>
              <a:rPr lang="en-US" altLang="zh-CN" sz="2400" dirty="0" smtClean="0"/>
              <a:t>}</a:t>
            </a:r>
            <a:r>
              <a:rPr lang="en-US" altLang="zh-CN" sz="2400" i="1" dirty="0" smtClean="0"/>
              <a:t> be a sequence that satisfies the recurrence relation a</a:t>
            </a:r>
            <a:r>
              <a:rPr lang="en-US" altLang="zh-CN" sz="2400" i="1" baseline="-25000" dirty="0" smtClean="0"/>
              <a:t>n</a:t>
            </a:r>
            <a:r>
              <a:rPr lang="en-US" altLang="zh-CN" sz="2400" i="1" dirty="0" smtClean="0"/>
              <a:t> = a</a:t>
            </a:r>
            <a:r>
              <a:rPr lang="en-US" altLang="zh-CN" sz="2400" i="1" baseline="-25000" dirty="0" smtClean="0"/>
              <a:t>n−1 </a:t>
            </a:r>
            <a:r>
              <a:rPr lang="en-US" altLang="zh-CN" sz="2400" i="1" dirty="0" smtClean="0"/>
              <a:t>− a</a:t>
            </a:r>
            <a:r>
              <a:rPr lang="en-US" altLang="zh-CN" sz="2400" i="1" baseline="-25000" dirty="0" smtClean="0"/>
              <a:t>n−2 </a:t>
            </a:r>
            <a:r>
              <a:rPr lang="en-US" altLang="zh-CN" sz="2400" i="1" baseline="-25000" dirty="0" smtClean="0"/>
              <a:t> </a:t>
            </a:r>
            <a:r>
              <a:rPr lang="en-US" altLang="zh-CN" sz="2400" i="1" dirty="0" smtClean="0"/>
              <a:t>for </a:t>
            </a:r>
            <a:r>
              <a:rPr lang="en-US" altLang="zh-CN" sz="2400" i="1" dirty="0" smtClean="0"/>
              <a:t>n </a:t>
            </a:r>
            <a:r>
              <a:rPr lang="en-US" altLang="zh-CN" sz="2400" i="1" dirty="0" smtClean="0"/>
              <a:t>= </a:t>
            </a:r>
            <a:r>
              <a:rPr lang="en-US" altLang="zh-CN" sz="2400" dirty="0" smtClean="0"/>
              <a:t>2</a:t>
            </a:r>
            <a:r>
              <a:rPr lang="en-US" altLang="zh-CN" sz="2400" i="1" dirty="0" smtClean="0"/>
              <a:t>, 3, 4, . . . , and suppose that a</a:t>
            </a:r>
            <a:r>
              <a:rPr lang="en-US" altLang="zh-CN" sz="2400" i="1" baseline="-25000" dirty="0" smtClean="0"/>
              <a:t>0</a:t>
            </a:r>
            <a:r>
              <a:rPr lang="en-US" altLang="zh-CN" sz="2400" i="1" dirty="0" smtClean="0"/>
              <a:t> = 3 and a</a:t>
            </a:r>
            <a:r>
              <a:rPr lang="en-US" altLang="zh-CN" sz="2400" i="1" baseline="-25000" dirty="0" smtClean="0"/>
              <a:t>1</a:t>
            </a:r>
            <a:r>
              <a:rPr lang="en-US" altLang="zh-CN" sz="2400" i="1" dirty="0" smtClean="0"/>
              <a:t> = 5.</a:t>
            </a:r>
            <a:endParaRPr lang="zh-CN" alt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 smtClean="0"/>
              <a:t>Fibonacci sequence</a:t>
            </a:r>
            <a:endParaRPr lang="zh-CN" altLang="en-US" dirty="0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dirty="0" smtClean="0"/>
              <a:t>The </a:t>
            </a:r>
            <a:r>
              <a:rPr lang="en-US" altLang="zh-CN" i="1" dirty="0" smtClean="0"/>
              <a:t>Fibonacci sequence, </a:t>
            </a:r>
            <a:r>
              <a:rPr lang="en-US" altLang="zh-CN" dirty="0" smtClean="0"/>
              <a:t>f</a:t>
            </a:r>
            <a:r>
              <a:rPr lang="en-US" altLang="zh-CN" baseline="-25000" dirty="0" smtClean="0"/>
              <a:t>0</a:t>
            </a:r>
            <a:r>
              <a:rPr lang="en-US" altLang="zh-CN" dirty="0" smtClean="0"/>
              <a:t>, f</a:t>
            </a:r>
            <a:r>
              <a:rPr lang="en-US" altLang="zh-CN" baseline="-25000" dirty="0" smtClean="0"/>
              <a:t>1</a:t>
            </a:r>
            <a:r>
              <a:rPr lang="en-US" altLang="zh-CN" dirty="0" smtClean="0"/>
              <a:t>, f</a:t>
            </a:r>
            <a:r>
              <a:rPr lang="en-US" altLang="zh-CN" baseline="-25000" dirty="0" smtClean="0"/>
              <a:t>2</a:t>
            </a:r>
            <a:r>
              <a:rPr lang="en-US" altLang="zh-CN" dirty="0" smtClean="0"/>
              <a:t>, . . . , is defined by the initial conditions f</a:t>
            </a:r>
            <a:r>
              <a:rPr lang="en-US" altLang="zh-CN" baseline="-25000" dirty="0" smtClean="0"/>
              <a:t>0</a:t>
            </a:r>
            <a:r>
              <a:rPr lang="en-US" altLang="zh-CN" dirty="0" smtClean="0"/>
              <a:t> = 0, f</a:t>
            </a:r>
            <a:r>
              <a:rPr lang="en-US" altLang="zh-CN" baseline="-25000" dirty="0" smtClean="0"/>
              <a:t>1</a:t>
            </a:r>
            <a:r>
              <a:rPr lang="en-US" altLang="zh-CN" dirty="0" smtClean="0"/>
              <a:t> = </a:t>
            </a:r>
            <a:r>
              <a:rPr lang="en-US" altLang="zh-CN" dirty="0" smtClean="0"/>
              <a:t>1, and </a:t>
            </a:r>
            <a:r>
              <a:rPr lang="en-US" altLang="zh-CN" dirty="0" smtClean="0"/>
              <a:t>the recurrence relation</a:t>
            </a:r>
          </a:p>
          <a:p>
            <a:pPr>
              <a:buNone/>
            </a:pPr>
            <a:r>
              <a:rPr lang="en-US" altLang="zh-CN" i="1" dirty="0" smtClean="0"/>
              <a:t>   </a:t>
            </a:r>
            <a:r>
              <a:rPr lang="en-US" altLang="zh-CN" i="1" dirty="0" smtClean="0">
                <a:solidFill>
                  <a:srgbClr val="C00000"/>
                </a:solidFill>
              </a:rPr>
              <a:t>f</a:t>
            </a:r>
            <a:r>
              <a:rPr lang="en-US" altLang="zh-CN" i="1" baseline="-25000" dirty="0" smtClean="0">
                <a:solidFill>
                  <a:srgbClr val="C00000"/>
                </a:solidFill>
              </a:rPr>
              <a:t>n</a:t>
            </a:r>
            <a:r>
              <a:rPr lang="en-US" altLang="zh-CN" i="1" dirty="0" smtClean="0">
                <a:solidFill>
                  <a:srgbClr val="C00000"/>
                </a:solidFill>
              </a:rPr>
              <a:t> </a:t>
            </a:r>
            <a:r>
              <a:rPr lang="en-US" altLang="zh-CN" i="1" dirty="0" smtClean="0">
                <a:solidFill>
                  <a:srgbClr val="C00000"/>
                </a:solidFill>
              </a:rPr>
              <a:t>= f</a:t>
            </a:r>
            <a:r>
              <a:rPr lang="en-US" altLang="zh-CN" i="1" baseline="-25000" dirty="0" smtClean="0">
                <a:solidFill>
                  <a:srgbClr val="C00000"/>
                </a:solidFill>
              </a:rPr>
              <a:t>n−1 </a:t>
            </a:r>
            <a:r>
              <a:rPr lang="en-US" altLang="zh-CN" i="1" dirty="0" smtClean="0">
                <a:solidFill>
                  <a:srgbClr val="C00000"/>
                </a:solidFill>
              </a:rPr>
              <a:t>+ f</a:t>
            </a:r>
            <a:r>
              <a:rPr lang="en-US" altLang="zh-CN" i="1" baseline="-25000" dirty="0" smtClean="0">
                <a:solidFill>
                  <a:srgbClr val="C00000"/>
                </a:solidFill>
              </a:rPr>
              <a:t>n−</a:t>
            </a:r>
            <a:r>
              <a:rPr lang="en-US" altLang="zh-CN" i="1" baseline="-25000" dirty="0" smtClean="0">
                <a:solidFill>
                  <a:srgbClr val="C00000"/>
                </a:solidFill>
              </a:rPr>
              <a:t>2, </a:t>
            </a:r>
            <a:r>
              <a:rPr lang="en-US" altLang="zh-CN" dirty="0" smtClean="0"/>
              <a:t>for </a:t>
            </a:r>
            <a:r>
              <a:rPr lang="en-US" altLang="zh-CN" i="1" dirty="0" smtClean="0"/>
              <a:t>n = 2, 3, 4, . . . .</a:t>
            </a:r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E3A2DB7-315D-4834-9C72-2DD9442B4884}" type="slidenum">
              <a:rPr lang="zh-CN" altLang="en-US" smtClean="0"/>
              <a:pPr/>
              <a:t>9</a:t>
            </a:fld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642910" y="4643446"/>
            <a:ext cx="7215238" cy="1077218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txBody>
          <a:bodyPr wrap="square">
            <a:spAutoFit/>
          </a:bodyPr>
          <a:lstStyle/>
          <a:p>
            <a:r>
              <a:rPr lang="en-US" altLang="zh-CN" sz="3200" i="1" dirty="0" smtClean="0"/>
              <a:t>a</a:t>
            </a:r>
            <a:r>
              <a:rPr lang="en-US" altLang="zh-CN" sz="3200" i="1" baseline="-25000" dirty="0" smtClean="0"/>
              <a:t>n</a:t>
            </a:r>
            <a:r>
              <a:rPr lang="en-US" altLang="zh-CN" sz="3200" i="1" dirty="0" smtClean="0"/>
              <a:t> </a:t>
            </a:r>
            <a:r>
              <a:rPr lang="en-US" altLang="zh-CN" sz="3200" i="1" dirty="0" smtClean="0"/>
              <a:t>= na</a:t>
            </a:r>
            <a:r>
              <a:rPr lang="en-US" altLang="zh-CN" sz="3200" i="1" baseline="-25000" dirty="0" smtClean="0"/>
              <a:t>n−</a:t>
            </a:r>
            <a:r>
              <a:rPr lang="en-US" altLang="zh-CN" sz="3200" i="1" baseline="-25000" dirty="0" smtClean="0"/>
              <a:t>1 </a:t>
            </a:r>
            <a:r>
              <a:rPr lang="en-US" altLang="zh-CN" sz="3200" i="1" dirty="0" smtClean="0"/>
              <a:t>is </a:t>
            </a:r>
            <a:r>
              <a:rPr lang="en-US" altLang="zh-CN" sz="3200" i="1" dirty="0" smtClean="0"/>
              <a:t>the sequence of integers defined by a</a:t>
            </a:r>
            <a:r>
              <a:rPr lang="en-US" altLang="zh-CN" sz="3200" i="1" baseline="-25000" dirty="0" smtClean="0"/>
              <a:t>n</a:t>
            </a:r>
            <a:r>
              <a:rPr lang="en-US" altLang="zh-CN" sz="3200" i="1" dirty="0" smtClean="0"/>
              <a:t> = n</a:t>
            </a:r>
            <a:r>
              <a:rPr lang="en-US" altLang="zh-CN" sz="3200" i="1" dirty="0" smtClean="0"/>
              <a:t>!, </a:t>
            </a:r>
            <a:endParaRPr lang="zh-CN" altLang="en-US" sz="3200" baseline="-25000" dirty="0"/>
          </a:p>
        </p:txBody>
      </p:sp>
      <p:sp>
        <p:nvSpPr>
          <p:cNvPr id="6" name="矩形 5"/>
          <p:cNvSpPr/>
          <p:nvPr/>
        </p:nvSpPr>
        <p:spPr>
          <a:xfrm>
            <a:off x="3071802" y="3857628"/>
            <a:ext cx="4786346" cy="646331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en-US" altLang="zh-CN" dirty="0" smtClean="0"/>
              <a:t>we find an explicit formula, called a </a:t>
            </a:r>
            <a:r>
              <a:rPr lang="en-US" altLang="zh-CN" b="1" dirty="0" smtClean="0"/>
              <a:t>closed formula, for the terms of the sequence.</a:t>
            </a:r>
            <a:endParaRPr lang="zh-CN" alt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721</TotalTime>
  <Words>656</Words>
  <Application>Microsoft Office PowerPoint</Application>
  <PresentationFormat>全屏显示(4:3)</PresentationFormat>
  <Paragraphs>82</Paragraphs>
  <Slides>15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15</vt:i4>
      </vt:variant>
    </vt:vector>
  </HeadingPairs>
  <TitlesOfParts>
    <vt:vector size="16" baseType="lpstr">
      <vt:lpstr>Office 主题</vt:lpstr>
      <vt:lpstr>Discrete Math (2)</vt:lpstr>
      <vt:lpstr>Content</vt:lpstr>
      <vt:lpstr>Sequences</vt:lpstr>
      <vt:lpstr>Geometric progression</vt:lpstr>
      <vt:lpstr>Examples</vt:lpstr>
      <vt:lpstr>Arithmetic progression</vt:lpstr>
      <vt:lpstr>Examples</vt:lpstr>
      <vt:lpstr>Recurrence Relations</vt:lpstr>
      <vt:lpstr>Fibonacci sequence</vt:lpstr>
      <vt:lpstr>Recurrence Relations</vt:lpstr>
      <vt:lpstr>Special Integer Sequences</vt:lpstr>
      <vt:lpstr>Summations</vt:lpstr>
      <vt:lpstr>幻灯片 13</vt:lpstr>
      <vt:lpstr>Example</vt:lpstr>
      <vt:lpstr>Final Exam</vt:lpstr>
    </vt:vector>
  </TitlesOfParts>
  <Company>Ningbo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Hamming Chen</dc:creator>
  <cp:lastModifiedBy>Haiming Chen</cp:lastModifiedBy>
  <cp:revision>204</cp:revision>
  <dcterms:created xsi:type="dcterms:W3CDTF">2017-07-01T03:07:16Z</dcterms:created>
  <dcterms:modified xsi:type="dcterms:W3CDTF">2017-12-19T06:53:47Z</dcterms:modified>
</cp:coreProperties>
</file>