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34F93-2816-42E0-8E5C-486A9B22928D}" type="datetimeFigureOut">
              <a:rPr lang="zh-CN" altLang="en-US" smtClean="0"/>
              <a:pPr/>
              <a:t>2017/9/18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186C7-A00C-48B2-8D92-622C916D29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黑体" pitchFamily="2" charset="-122"/>
                <a:ea typeface="黑体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49C1-C78C-4710-BA5F-6A9638C136CA}" type="datetime1">
              <a:rPr lang="zh-CN" altLang="en-US" smtClean="0"/>
              <a:pPr/>
              <a:t>2017/9/18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 descr="nbu-logo.jpg"/>
          <p:cNvPicPr>
            <a:picLocks noChangeAspect="1"/>
          </p:cNvPicPr>
          <p:nvPr userDrawn="1"/>
        </p:nvPicPr>
        <p:blipFill>
          <a:blip r:embed="rId2"/>
          <a:srcRect b="11097"/>
          <a:stretch>
            <a:fillRect/>
          </a:stretch>
        </p:blipFill>
        <p:spPr>
          <a:xfrm>
            <a:off x="5934078" y="214290"/>
            <a:ext cx="3209922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2EA4-8756-4A91-B5E4-C302B875FE8C}" type="datetime1">
              <a:rPr lang="zh-CN" altLang="en-US" smtClean="0"/>
              <a:pPr/>
              <a:t>2017/9/18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CBD6-D1A0-4492-8A5A-11C65C88944E}" type="datetime1">
              <a:rPr lang="zh-CN" altLang="en-US" smtClean="0"/>
              <a:pPr/>
              <a:t>2017/9/18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  <a:lvl2pPr>
              <a:defRPr>
                <a:latin typeface="微软雅黑" pitchFamily="34" charset="-122"/>
                <a:ea typeface="微软雅黑" pitchFamily="34" charset="-122"/>
              </a:defRPr>
            </a:lvl2pPr>
            <a:lvl3pPr>
              <a:defRPr>
                <a:latin typeface="微软雅黑" pitchFamily="34" charset="-122"/>
                <a:ea typeface="微软雅黑" pitchFamily="34" charset="-122"/>
              </a:defRPr>
            </a:lvl3pPr>
            <a:lvl4pPr>
              <a:defRPr>
                <a:latin typeface="微软雅黑" pitchFamily="34" charset="-122"/>
                <a:ea typeface="微软雅黑" pitchFamily="34" charset="-122"/>
              </a:defRPr>
            </a:lvl4pPr>
            <a:lvl5pPr>
              <a:defRPr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BF5-C36C-4751-891D-486C0599CEEA}" type="datetime1">
              <a:rPr lang="zh-CN" altLang="en-US" smtClean="0"/>
              <a:pPr/>
              <a:t>2017/9/18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pic>
        <p:nvPicPr>
          <p:cNvPr id="7" name="图片 6" descr="nbu-logo-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00958" y="50594"/>
            <a:ext cx="1500188" cy="15001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9C73-8199-45BF-859E-77F7C8C9399E}" type="datetime1">
              <a:rPr lang="zh-CN" altLang="en-US" smtClean="0"/>
              <a:pPr/>
              <a:t>2017/9/18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C8F7-13D3-4FF9-97DF-9C17F0028368}" type="datetime1">
              <a:rPr lang="zh-CN" altLang="en-US" smtClean="0"/>
              <a:pPr/>
              <a:t>2017/9/18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D626-62DF-4385-9E52-D2CF2F70B426}" type="datetime1">
              <a:rPr lang="zh-CN" altLang="en-US" smtClean="0"/>
              <a:pPr/>
              <a:t>2017/9/18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1E71-1B79-4AA6-8882-5C81468FF929}" type="datetime1">
              <a:rPr lang="zh-CN" altLang="en-US" smtClean="0"/>
              <a:pPr/>
              <a:t>2017/9/18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FCE6-EEF1-444D-B6F9-84EC11AF282E}" type="datetime1">
              <a:rPr lang="zh-CN" altLang="en-US" smtClean="0"/>
              <a:pPr/>
              <a:t>2017/9/18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EFC8-740A-4FA0-89EB-364FE87D2AB1}" type="datetime1">
              <a:rPr lang="zh-CN" altLang="en-US" smtClean="0"/>
              <a:pPr/>
              <a:t>2017/9/18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596B-9364-44E0-B073-89F5C948CD5A}" type="datetime1">
              <a:rPr lang="zh-CN" altLang="en-US" smtClean="0"/>
              <a:pPr/>
              <a:t>2017/9/18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7DB9D-1D91-4F63-BDE5-0ECBBA29E4AF}" type="datetime1">
              <a:rPr lang="zh-CN" altLang="en-US" smtClean="0"/>
              <a:pPr/>
              <a:t>2017/9/18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3314" name="AutoShape 2" descr="http://img1.imgtn.bdimg.com/it/u=2800068669,3888819830&amp;fm=26&amp;gp=0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16" name="AutoShape 4" descr="http://img1.imgtn.bdimg.com/it/u=2800068669,3888819830&amp;fm=26&amp;gp=0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18" name="AutoShape 6" descr="http://img1.imgtn.bdimg.com/it/u=2800068669,3888819830&amp;fm=26&amp;gp=0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0" y="1285860"/>
            <a:ext cx="7500958" cy="200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0" y="6143644"/>
            <a:ext cx="914400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14714" y="1928802"/>
            <a:ext cx="5386398" cy="1470025"/>
          </a:xfrm>
        </p:spPr>
        <p:txBody>
          <a:bodyPr/>
          <a:lstStyle/>
          <a:p>
            <a:pPr algn="l"/>
            <a:r>
              <a:rPr lang="en-US" altLang="zh-CN" dirty="0" smtClean="0">
                <a:latin typeface="Arial" pitchFamily="34" charset="0"/>
                <a:cs typeface="Arial" pitchFamily="34" charset="0"/>
              </a:rPr>
              <a:t>Discrete Math (2)</a:t>
            </a:r>
            <a:endParaRPr lang="zh-CN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414714" y="3714752"/>
            <a:ext cx="5014938" cy="214314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zh-CN" sz="3600" dirty="0" smtClean="0">
                <a:latin typeface="Arial" pitchFamily="34" charset="0"/>
                <a:cs typeface="Arial" pitchFamily="34" charset="0"/>
              </a:rPr>
              <a:t>Haiming Chen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Associate Professor, PhD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Department of Computer Science,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Ningbo University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http://www.chenhaiming.cn</a:t>
            </a:r>
            <a:endParaRPr lang="zh-CN" alt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</a:t>
            </a:fld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3116"/>
            <a:ext cx="3018336" cy="3676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Homework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Page </a:t>
            </a:r>
            <a:r>
              <a:rPr lang="en-US" altLang="zh-CN" dirty="0" smtClean="0"/>
              <a:t>822, </a:t>
            </a:r>
            <a:r>
              <a:rPr lang="en-US" altLang="zh-CN" dirty="0" smtClean="0"/>
              <a:t>Exercise </a:t>
            </a:r>
            <a:r>
              <a:rPr lang="en-US" altLang="zh-CN" dirty="0" smtClean="0"/>
              <a:t>2, 4</a:t>
            </a:r>
            <a:endParaRPr lang="en-US" altLang="zh-CN" dirty="0" smtClean="0"/>
          </a:p>
          <a:p>
            <a:r>
              <a:rPr lang="en-US" altLang="zh-CN" dirty="0" smtClean="0"/>
              <a:t>Page 828, Exercise 5, 6(d)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10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Review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Boolean operators</a:t>
            </a:r>
          </a:p>
          <a:p>
            <a:r>
              <a:rPr lang="en-US" altLang="zh-CN" dirty="0" smtClean="0"/>
              <a:t>Boolean identities</a:t>
            </a:r>
          </a:p>
          <a:p>
            <a:r>
              <a:rPr lang="en-US" altLang="zh-CN" dirty="0" smtClean="0"/>
              <a:t>Duality principle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Boolean Expression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Given the </a:t>
            </a:r>
            <a:r>
              <a:rPr lang="en-US" altLang="zh-CN" dirty="0" smtClean="0">
                <a:solidFill>
                  <a:srgbClr val="C00000"/>
                </a:solidFill>
              </a:rPr>
              <a:t>values of a Boolean function</a:t>
            </a:r>
            <a:r>
              <a:rPr lang="en-US" altLang="zh-CN" dirty="0" smtClean="0"/>
              <a:t>, how can a </a:t>
            </a:r>
            <a:r>
              <a:rPr lang="en-US" altLang="zh-CN" dirty="0" smtClean="0">
                <a:solidFill>
                  <a:srgbClr val="C00000"/>
                </a:solidFill>
              </a:rPr>
              <a:t>Boolean expression </a:t>
            </a:r>
            <a:r>
              <a:rPr lang="en-US" altLang="zh-CN" dirty="0" smtClean="0"/>
              <a:t>that represents </a:t>
            </a:r>
            <a:r>
              <a:rPr lang="en-US" altLang="zh-CN" dirty="0" smtClean="0"/>
              <a:t>this function </a:t>
            </a:r>
            <a:r>
              <a:rPr lang="en-US" altLang="zh-CN" dirty="0" smtClean="0"/>
              <a:t>be found?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3</a:t>
            </a:fld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214686"/>
            <a:ext cx="1714512" cy="2920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矩形 5"/>
          <p:cNvSpPr/>
          <p:nvPr/>
        </p:nvSpPr>
        <p:spPr>
          <a:xfrm>
            <a:off x="4357686" y="3643314"/>
            <a:ext cx="3429024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What’s F(</a:t>
            </a:r>
            <a:r>
              <a:rPr lang="en-US" altLang="zh-CN" sz="2400" dirty="0" err="1" smtClean="0"/>
              <a:t>x,y,z</a:t>
            </a:r>
            <a:r>
              <a:rPr lang="en-US" altLang="zh-CN" sz="2400" dirty="0" smtClean="0"/>
              <a:t>) and G(</a:t>
            </a:r>
            <a:r>
              <a:rPr lang="en-US" altLang="zh-CN" sz="2400" dirty="0" err="1" smtClean="0"/>
              <a:t>x,y,z</a:t>
            </a:r>
            <a:r>
              <a:rPr lang="en-US" altLang="zh-CN" sz="2400" dirty="0" smtClean="0"/>
              <a:t>)?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Sum-of-Products Expansions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Any </a:t>
            </a:r>
            <a:r>
              <a:rPr lang="en-US" altLang="zh-CN" dirty="0" smtClean="0"/>
              <a:t>Boolean function can </a:t>
            </a:r>
            <a:r>
              <a:rPr lang="en-US" altLang="zh-CN" dirty="0" smtClean="0"/>
              <a:t>be represented </a:t>
            </a:r>
            <a:r>
              <a:rPr lang="en-US" altLang="zh-CN" dirty="0" smtClean="0"/>
              <a:t>by a </a:t>
            </a:r>
            <a:r>
              <a:rPr lang="en-US" altLang="zh-CN" dirty="0" smtClean="0">
                <a:solidFill>
                  <a:srgbClr val="C00000"/>
                </a:solidFill>
              </a:rPr>
              <a:t>Boolean sum of Boolean products of the variables and their complements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4</a:t>
            </a:fld>
            <a:endParaRPr lang="zh-CN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3143248"/>
            <a:ext cx="1714512" cy="2920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直接连接符 6"/>
          <p:cNvCxnSpPr/>
          <p:nvPr/>
        </p:nvCxnSpPr>
        <p:spPr>
          <a:xfrm>
            <a:off x="3714744" y="4714884"/>
            <a:ext cx="417865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5143504" y="4429132"/>
            <a:ext cx="2928958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5143504" y="5357826"/>
            <a:ext cx="2928958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4357694"/>
            <a:ext cx="1066807" cy="698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 t="8402" b="15981"/>
          <a:stretch>
            <a:fillRect/>
          </a:stretch>
        </p:blipFill>
        <p:spPr bwMode="auto">
          <a:xfrm>
            <a:off x="4000496" y="3929066"/>
            <a:ext cx="93821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90972" y="5000636"/>
            <a:ext cx="866780" cy="650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76529" y="3267075"/>
            <a:ext cx="1967173" cy="519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8" name="直接箭头连接符 17"/>
          <p:cNvCxnSpPr>
            <a:endCxn id="2053" idx="3"/>
          </p:cNvCxnSpPr>
          <p:nvPr/>
        </p:nvCxnSpPr>
        <p:spPr>
          <a:xfrm rot="10800000">
            <a:off x="6643702" y="3526634"/>
            <a:ext cx="1500198" cy="1881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9" name="组合 28"/>
          <p:cNvGrpSpPr/>
          <p:nvPr/>
        </p:nvGrpSpPr>
        <p:grpSpPr>
          <a:xfrm>
            <a:off x="428596" y="4286256"/>
            <a:ext cx="3571900" cy="1357322"/>
            <a:chOff x="428596" y="4286256"/>
            <a:chExt cx="3571900" cy="1357322"/>
          </a:xfrm>
        </p:grpSpPr>
        <p:sp>
          <p:nvSpPr>
            <p:cNvPr id="19" name="矩形 18"/>
            <p:cNvSpPr/>
            <p:nvPr/>
          </p:nvSpPr>
          <p:spPr>
            <a:xfrm>
              <a:off x="428596" y="4429132"/>
              <a:ext cx="1445460" cy="523220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r>
                <a:rPr lang="en-US" altLang="zh-CN" sz="2800" dirty="0" err="1" smtClean="0"/>
                <a:t>minterm</a:t>
              </a:r>
              <a:endParaRPr lang="zh-CN" altLang="en-US" sz="2800" dirty="0"/>
            </a:p>
          </p:txBody>
        </p:sp>
        <p:cxnSp>
          <p:nvCxnSpPr>
            <p:cNvPr id="21" name="直接箭头连接符 20"/>
            <p:cNvCxnSpPr>
              <a:endCxn id="19" idx="3"/>
            </p:cNvCxnSpPr>
            <p:nvPr/>
          </p:nvCxnSpPr>
          <p:spPr>
            <a:xfrm rot="10800000">
              <a:off x="1874056" y="4690742"/>
              <a:ext cx="697680" cy="9558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3" name="直接箭头连接符 22"/>
            <p:cNvCxnSpPr/>
            <p:nvPr/>
          </p:nvCxnSpPr>
          <p:spPr>
            <a:xfrm rot="10800000" flipV="1">
              <a:off x="2000232" y="4286256"/>
              <a:ext cx="1785950" cy="28575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5" name="直接箭头连接符 24"/>
            <p:cNvCxnSpPr/>
            <p:nvPr/>
          </p:nvCxnSpPr>
          <p:spPr>
            <a:xfrm rot="10800000">
              <a:off x="2000232" y="4857760"/>
              <a:ext cx="2000264" cy="78581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Sum-of-Products Expansions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5</a:t>
            </a:fld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928802"/>
            <a:ext cx="7491414" cy="415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2571744"/>
            <a:ext cx="4781572" cy="3263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矩形 7"/>
          <p:cNvSpPr/>
          <p:nvPr/>
        </p:nvSpPr>
        <p:spPr>
          <a:xfrm>
            <a:off x="500034" y="3429000"/>
            <a:ext cx="1285884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Another way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Logic Gates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Basic Types of Gates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6</a:t>
            </a:fld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928934"/>
            <a:ext cx="7568549" cy="1066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4572008"/>
            <a:ext cx="7353816" cy="995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直接连接符 7"/>
          <p:cNvCxnSpPr/>
          <p:nvPr/>
        </p:nvCxnSpPr>
        <p:spPr>
          <a:xfrm>
            <a:off x="3357554" y="4286256"/>
            <a:ext cx="464347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Combinations of Gates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7</a:t>
            </a:fld>
            <a:endParaRPr lang="zh-CN" alt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285992"/>
            <a:ext cx="4305318" cy="1490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8433" y="4143380"/>
            <a:ext cx="4865007" cy="1814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1571612"/>
            <a:ext cx="1708629" cy="509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Combinations of Gates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8</a:t>
            </a:fld>
            <a:endParaRPr lang="zh-CN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571612"/>
            <a:ext cx="1309694" cy="63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4417" y="2714620"/>
            <a:ext cx="8909583" cy="226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9</a:t>
            </a:fld>
            <a:endParaRPr lang="zh-CN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643050"/>
            <a:ext cx="8482658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3534210"/>
            <a:ext cx="5572142" cy="2380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矩形 6"/>
          <p:cNvSpPr/>
          <p:nvPr/>
        </p:nvSpPr>
        <p:spPr>
          <a:xfrm>
            <a:off x="642910" y="2643182"/>
            <a:ext cx="157163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Boolean Function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3428992" y="2643182"/>
            <a:ext cx="1714512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Boolean Expression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6643702" y="2643182"/>
            <a:ext cx="157163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Logic Gates</a:t>
            </a:r>
            <a:endParaRPr lang="zh-CN" altLang="en-US" dirty="0"/>
          </a:p>
        </p:txBody>
      </p:sp>
      <p:cxnSp>
        <p:nvCxnSpPr>
          <p:cNvPr id="11" name="直接箭头连接符 10"/>
          <p:cNvCxnSpPr>
            <a:stCxn id="7" idx="3"/>
            <a:endCxn id="8" idx="1"/>
          </p:cNvCxnSpPr>
          <p:nvPr/>
        </p:nvCxnSpPr>
        <p:spPr>
          <a:xfrm>
            <a:off x="2214546" y="2928934"/>
            <a:ext cx="1214446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>
            <a:stCxn id="8" idx="3"/>
            <a:endCxn id="9" idx="1"/>
          </p:cNvCxnSpPr>
          <p:nvPr/>
        </p:nvCxnSpPr>
        <p:spPr>
          <a:xfrm>
            <a:off x="5143504" y="2928934"/>
            <a:ext cx="1500198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127</Words>
  <Application>Microsoft Office PowerPoint</Application>
  <PresentationFormat>全屏显示(4:3)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Discrete Math (2)</vt:lpstr>
      <vt:lpstr>Review</vt:lpstr>
      <vt:lpstr>Boolean Expression</vt:lpstr>
      <vt:lpstr>Sum-of-Products Expansions</vt:lpstr>
      <vt:lpstr>Sum-of-Products Expansions</vt:lpstr>
      <vt:lpstr>Logic Gates</vt:lpstr>
      <vt:lpstr>Combinations of Gates</vt:lpstr>
      <vt:lpstr>Combinations of Gates</vt:lpstr>
      <vt:lpstr>Example</vt:lpstr>
      <vt:lpstr>Homework</vt:lpstr>
    </vt:vector>
  </TitlesOfParts>
  <Company>Ningbo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Hamming Chen</dc:creator>
  <cp:lastModifiedBy>Haiming Chen</cp:lastModifiedBy>
  <cp:revision>153</cp:revision>
  <dcterms:created xsi:type="dcterms:W3CDTF">2017-07-01T03:07:16Z</dcterms:created>
  <dcterms:modified xsi:type="dcterms:W3CDTF">2017-09-18T12:34:22Z</dcterms:modified>
</cp:coreProperties>
</file>