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69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34F93-2816-42E0-8E5C-486A9B22928D}" type="datetimeFigureOut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186C7-A00C-48B2-8D92-622C916D2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49C1-C78C-4710-BA5F-6A9638C136CA}" type="datetime1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nbu-logo.jpg"/>
          <p:cNvPicPr>
            <a:picLocks noChangeAspect="1"/>
          </p:cNvPicPr>
          <p:nvPr userDrawn="1"/>
        </p:nvPicPr>
        <p:blipFill>
          <a:blip r:embed="rId2"/>
          <a:srcRect b="11097"/>
          <a:stretch>
            <a:fillRect/>
          </a:stretch>
        </p:blipFill>
        <p:spPr>
          <a:xfrm>
            <a:off x="5934078" y="214290"/>
            <a:ext cx="3209922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2EA4-8756-4A91-B5E4-C302B875FE8C}" type="datetime1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CBD6-D1A0-4492-8A5A-11C65C88944E}" type="datetime1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latin typeface="微软雅黑" pitchFamily="34" charset="-122"/>
                <a:ea typeface="微软雅黑" pitchFamily="34" charset="-122"/>
              </a:defRPr>
            </a:lvl2pPr>
            <a:lvl3pPr>
              <a:defRPr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BF5-C36C-4751-891D-486C0599CEEA}" type="datetime1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7" name="图片 6" descr="nbu-logo-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00958" y="50594"/>
            <a:ext cx="1500188" cy="15001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9C73-8199-45BF-859E-77F7C8C9399E}" type="datetime1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C8F7-13D3-4FF9-97DF-9C17F0028368}" type="datetime1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D626-62DF-4385-9E52-D2CF2F70B426}" type="datetime1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1E71-1B79-4AA6-8882-5C81468FF929}" type="datetime1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FCE6-EEF1-444D-B6F9-84EC11AF282E}" type="datetime1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FC8-740A-4FA0-89EB-364FE87D2AB1}" type="datetime1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596B-9364-44E0-B073-89F5C948CD5A}" type="datetime1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7DB9D-1D91-4F63-BDE5-0ECBBA29E4AF}" type="datetime1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3314" name="AutoShape 2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6" name="AutoShape 4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8" name="AutoShape 6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0" y="1285860"/>
            <a:ext cx="7500958" cy="200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0" y="6143644"/>
            <a:ext cx="91440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14714" y="1928802"/>
            <a:ext cx="5386398" cy="1470025"/>
          </a:xfrm>
        </p:spPr>
        <p:txBody>
          <a:bodyPr/>
          <a:lstStyle/>
          <a:p>
            <a:pPr algn="l"/>
            <a:r>
              <a:rPr lang="en-US" altLang="zh-CN" dirty="0" smtClean="0">
                <a:latin typeface="Arial" pitchFamily="34" charset="0"/>
                <a:cs typeface="Arial" pitchFamily="34" charset="0"/>
              </a:rPr>
              <a:t>Discrete Math (2)</a:t>
            </a:r>
            <a:endParaRPr lang="zh-CN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14714" y="3714752"/>
            <a:ext cx="5014938" cy="214314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zh-CN" sz="3600" dirty="0" smtClean="0">
                <a:latin typeface="Arial" pitchFamily="34" charset="0"/>
                <a:cs typeface="Arial" pitchFamily="34" charset="0"/>
              </a:rPr>
              <a:t>Haiming Chen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Associate Professor, PhD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Department of Computer Science,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Ningbo University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http://www.chenhaiming.cn</a:t>
            </a:r>
            <a:endParaRPr lang="zh-CN" alt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</a:t>
            </a:fld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3116"/>
            <a:ext cx="3018336" cy="3676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Karnaugh</a:t>
            </a:r>
            <a:r>
              <a:rPr lang="en-US" altLang="zh-CN" dirty="0" smtClean="0"/>
              <a:t> maps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10</a:t>
            </a:fld>
            <a:endParaRPr lang="zh-CN" altLang="en-US" dirty="0"/>
          </a:p>
        </p:txBody>
      </p:sp>
      <p:grpSp>
        <p:nvGrpSpPr>
          <p:cNvPr id="10" name="组合 9"/>
          <p:cNvGrpSpPr/>
          <p:nvPr/>
        </p:nvGrpSpPr>
        <p:grpSpPr>
          <a:xfrm>
            <a:off x="785786" y="2000240"/>
            <a:ext cx="4210050" cy="2371725"/>
            <a:chOff x="1000100" y="1857364"/>
            <a:chExt cx="4210050" cy="2371725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00100" y="1857364"/>
              <a:ext cx="4210050" cy="2371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矩形 5"/>
            <p:cNvSpPr/>
            <p:nvPr/>
          </p:nvSpPr>
          <p:spPr>
            <a:xfrm>
              <a:off x="4357686" y="2428868"/>
              <a:ext cx="428628" cy="357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rgbClr val="FF0000"/>
                  </a:solidFill>
                </a:rPr>
                <a:t>1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2428860" y="2428868"/>
              <a:ext cx="428628" cy="357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rgbClr val="FF0000"/>
                  </a:solidFill>
                </a:rPr>
                <a:t>1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1500166" y="2428868"/>
              <a:ext cx="428628" cy="357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rgbClr val="FF0000"/>
                  </a:solidFill>
                </a:rPr>
                <a:t>1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500166" y="3357562"/>
              <a:ext cx="428628" cy="357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rgbClr val="FF0000"/>
                  </a:solidFill>
                </a:rPr>
                <a:t>1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11" name="椭圆 10"/>
          <p:cNvSpPr/>
          <p:nvPr/>
        </p:nvSpPr>
        <p:spPr>
          <a:xfrm>
            <a:off x="1214414" y="2428868"/>
            <a:ext cx="571504" cy="15716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1142976" y="2571744"/>
            <a:ext cx="1571636" cy="500066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/>
        </p:nvSpPr>
        <p:spPr>
          <a:xfrm>
            <a:off x="3979164" y="2496312"/>
            <a:ext cx="702564" cy="594360"/>
          </a:xfrm>
          <a:custGeom>
            <a:avLst/>
            <a:gdLst>
              <a:gd name="connsiteX0" fmla="*/ 702564 w 702564"/>
              <a:gd name="connsiteY0" fmla="*/ 0 h 594360"/>
              <a:gd name="connsiteX1" fmla="*/ 7620 w 702564"/>
              <a:gd name="connsiteY1" fmla="*/ 265176 h 594360"/>
              <a:gd name="connsiteX2" fmla="*/ 656844 w 702564"/>
              <a:gd name="connsiteY2" fmla="*/ 594360 h 594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2564" h="594360">
                <a:moveTo>
                  <a:pt x="702564" y="0"/>
                </a:moveTo>
                <a:cubicBezTo>
                  <a:pt x="358902" y="83058"/>
                  <a:pt x="15240" y="166116"/>
                  <a:pt x="7620" y="265176"/>
                </a:cubicBezTo>
                <a:cubicBezTo>
                  <a:pt x="0" y="364236"/>
                  <a:pt x="328422" y="479298"/>
                  <a:pt x="656844" y="594360"/>
                </a:cubicBez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任意多边形 14"/>
          <p:cNvSpPr/>
          <p:nvPr/>
        </p:nvSpPr>
        <p:spPr>
          <a:xfrm flipH="1">
            <a:off x="1071538" y="2500306"/>
            <a:ext cx="702564" cy="594360"/>
          </a:xfrm>
          <a:custGeom>
            <a:avLst/>
            <a:gdLst>
              <a:gd name="connsiteX0" fmla="*/ 702564 w 702564"/>
              <a:gd name="connsiteY0" fmla="*/ 0 h 594360"/>
              <a:gd name="connsiteX1" fmla="*/ 7620 w 702564"/>
              <a:gd name="connsiteY1" fmla="*/ 265176 h 594360"/>
              <a:gd name="connsiteX2" fmla="*/ 656844 w 702564"/>
              <a:gd name="connsiteY2" fmla="*/ 594360 h 594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2564" h="594360">
                <a:moveTo>
                  <a:pt x="702564" y="0"/>
                </a:moveTo>
                <a:cubicBezTo>
                  <a:pt x="358902" y="83058"/>
                  <a:pt x="15240" y="166116"/>
                  <a:pt x="7620" y="265176"/>
                </a:cubicBezTo>
                <a:cubicBezTo>
                  <a:pt x="0" y="364236"/>
                  <a:pt x="328422" y="479298"/>
                  <a:pt x="656844" y="594360"/>
                </a:cubicBez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6" name="内容占位符 15"/>
          <p:cNvGraphicFramePr>
            <a:graphicFrameLocks noChangeAspect="1"/>
          </p:cNvGraphicFramePr>
          <p:nvPr>
            <p:ph idx="1"/>
          </p:nvPr>
        </p:nvGraphicFramePr>
        <p:xfrm>
          <a:off x="5357818" y="2357431"/>
          <a:ext cx="577029" cy="500066"/>
        </p:xfrm>
        <a:graphic>
          <a:graphicData uri="http://schemas.openxmlformats.org/presentationml/2006/ole">
            <p:oleObj spid="_x0000_s7170" name="Equation" r:id="rId4" imgW="190440" imgH="164880" progId="Equation.3">
              <p:embed/>
            </p:oleObj>
          </a:graphicData>
        </a:graphic>
      </p:graphicFrame>
      <p:graphicFrame>
        <p:nvGraphicFramePr>
          <p:cNvPr id="17" name="内容占位符 15"/>
          <p:cNvGraphicFramePr>
            <a:graphicFrameLocks noChangeAspect="1"/>
          </p:cNvGraphicFramePr>
          <p:nvPr/>
        </p:nvGraphicFramePr>
        <p:xfrm>
          <a:off x="5827713" y="2338388"/>
          <a:ext cx="922337" cy="538162"/>
        </p:xfrm>
        <a:graphic>
          <a:graphicData uri="http://schemas.openxmlformats.org/presentationml/2006/ole">
            <p:oleObj spid="_x0000_s7171" name="Equation" r:id="rId5" imgW="304560" imgH="177480" progId="Equation.3">
              <p:embed/>
            </p:oleObj>
          </a:graphicData>
        </a:graphic>
      </p:graphicFrame>
      <p:graphicFrame>
        <p:nvGraphicFramePr>
          <p:cNvPr id="18" name="内容占位符 15"/>
          <p:cNvGraphicFramePr>
            <a:graphicFrameLocks noChangeAspect="1"/>
          </p:cNvGraphicFramePr>
          <p:nvPr/>
        </p:nvGraphicFramePr>
        <p:xfrm>
          <a:off x="6640957" y="2358200"/>
          <a:ext cx="922338" cy="461962"/>
        </p:xfrm>
        <a:graphic>
          <a:graphicData uri="http://schemas.openxmlformats.org/presentationml/2006/ole">
            <p:oleObj spid="_x0000_s7172" name="Equation" r:id="rId6" imgW="304560" imgH="152280" progId="Equation.3">
              <p:embed/>
            </p:oleObj>
          </a:graphicData>
        </a:graphic>
      </p:graphicFrame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57752" y="4071942"/>
            <a:ext cx="401268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11</a:t>
            </a:fld>
            <a:endParaRPr lang="zh-CN" alt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643050"/>
            <a:ext cx="3886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2571744"/>
            <a:ext cx="366712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4" y="5000636"/>
            <a:ext cx="1905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12</a:t>
            </a:fld>
            <a:endParaRPr lang="zh-CN" altLang="en-U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43050"/>
            <a:ext cx="471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2428868"/>
            <a:ext cx="365760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4786322"/>
            <a:ext cx="9048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13</a:t>
            </a:fld>
            <a:endParaRPr lang="zh-CN" alt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714488"/>
            <a:ext cx="62960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2500306"/>
            <a:ext cx="355282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6182" y="4786322"/>
            <a:ext cx="13144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14</a:t>
            </a:fld>
            <a:endParaRPr lang="zh-CN" alt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43050"/>
            <a:ext cx="38576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Karnaugh</a:t>
            </a:r>
            <a:r>
              <a:rPr lang="en-US" altLang="zh-CN" dirty="0" smtClean="0"/>
              <a:t> maps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15</a:t>
            </a:fld>
            <a:endParaRPr lang="zh-CN" altLang="en-US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928802"/>
            <a:ext cx="30861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矩形 6"/>
          <p:cNvSpPr/>
          <p:nvPr/>
        </p:nvSpPr>
        <p:spPr>
          <a:xfrm>
            <a:off x="4143372" y="2214554"/>
            <a:ext cx="4786346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CN" dirty="0" smtClean="0"/>
              <a:t>Include a 1 in a cell when the </a:t>
            </a:r>
            <a:r>
              <a:rPr lang="en-US" altLang="zh-CN" dirty="0" err="1" smtClean="0"/>
              <a:t>minterm</a:t>
            </a:r>
            <a:r>
              <a:rPr lang="en-US" altLang="zh-CN" dirty="0" smtClean="0"/>
              <a:t> represented by this cell is present in the sum-of-products expansion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143372" y="4143380"/>
            <a:ext cx="4746125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CN" sz="2400" dirty="0" smtClean="0"/>
              <a:t>Circle 1s in two adjacent cells in the K-map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Karnaugh</a:t>
            </a:r>
            <a:r>
              <a:rPr lang="en-US" altLang="zh-CN" dirty="0" smtClean="0"/>
              <a:t> maps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16</a:t>
            </a:fld>
            <a:endParaRPr lang="zh-CN" alt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571611"/>
            <a:ext cx="3000396" cy="3140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0569" y="1643072"/>
            <a:ext cx="288607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Karnaugh</a:t>
            </a:r>
            <a:r>
              <a:rPr lang="en-US" altLang="zh-CN" dirty="0" smtClean="0"/>
              <a:t> maps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17</a:t>
            </a:fld>
            <a:endParaRPr lang="zh-CN" altLang="en-US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928802"/>
            <a:ext cx="2790825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924062"/>
            <a:ext cx="299085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18</a:t>
            </a:fld>
            <a:endParaRPr lang="zh-CN" altLang="en-US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14488"/>
            <a:ext cx="6513513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2500306"/>
            <a:ext cx="2962275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4000504"/>
            <a:ext cx="35909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19</a:t>
            </a:fld>
            <a:endParaRPr lang="zh-CN" altLang="en-US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714488"/>
            <a:ext cx="654208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2428868"/>
            <a:ext cx="286702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3071810"/>
            <a:ext cx="221878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</a:t>
            </a:r>
            <a:endParaRPr lang="zh-CN" altLang="en-US" dirty="0"/>
          </a:p>
        </p:txBody>
      </p:sp>
      <p:graphicFrame>
        <p:nvGraphicFramePr>
          <p:cNvPr id="12" name="内容占位符 11"/>
          <p:cNvGraphicFramePr>
            <a:graphicFrameLocks noGrp="1"/>
          </p:cNvGraphicFramePr>
          <p:nvPr>
            <p:ph idx="1"/>
          </p:nvPr>
        </p:nvGraphicFramePr>
        <p:xfrm>
          <a:off x="571472" y="3571876"/>
          <a:ext cx="185738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"/>
                <a:gridCol w="500066"/>
                <a:gridCol w="500066"/>
                <a:gridCol w="42862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z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643050"/>
            <a:ext cx="848265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矩形 6"/>
          <p:cNvSpPr/>
          <p:nvPr/>
        </p:nvSpPr>
        <p:spPr>
          <a:xfrm>
            <a:off x="642910" y="2643182"/>
            <a:ext cx="157163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Boolean Function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3428992" y="2643182"/>
            <a:ext cx="171451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Boolean Expression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6643702" y="2643182"/>
            <a:ext cx="157163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Logic Gates</a:t>
            </a:r>
            <a:endParaRPr lang="zh-CN" altLang="en-US" dirty="0"/>
          </a:p>
        </p:txBody>
      </p:sp>
      <p:cxnSp>
        <p:nvCxnSpPr>
          <p:cNvPr id="11" name="直接箭头连接符 10"/>
          <p:cNvCxnSpPr>
            <a:stCxn id="7" idx="3"/>
            <a:endCxn id="8" idx="1"/>
          </p:cNvCxnSpPr>
          <p:nvPr/>
        </p:nvCxnSpPr>
        <p:spPr>
          <a:xfrm>
            <a:off x="2214546" y="2928934"/>
            <a:ext cx="1214446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>
            <a:stCxn id="8" idx="3"/>
            <a:endCxn id="9" idx="1"/>
          </p:cNvCxnSpPr>
          <p:nvPr/>
        </p:nvCxnSpPr>
        <p:spPr>
          <a:xfrm>
            <a:off x="5143504" y="2928934"/>
            <a:ext cx="1500198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15" name="内容占位符 11"/>
          <p:cNvGraphicFramePr>
            <a:graphicFrameLocks noGrp="1"/>
          </p:cNvGraphicFramePr>
          <p:nvPr>
            <p:ph idx="1"/>
          </p:nvPr>
        </p:nvGraphicFramePr>
        <p:xfrm>
          <a:off x="3000364" y="3571876"/>
          <a:ext cx="185738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"/>
                <a:gridCol w="500066"/>
                <a:gridCol w="500066"/>
                <a:gridCol w="42862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z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7" name="直接连接符 16"/>
          <p:cNvCxnSpPr/>
          <p:nvPr/>
        </p:nvCxnSpPr>
        <p:spPr>
          <a:xfrm>
            <a:off x="571472" y="5357826"/>
            <a:ext cx="1857388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3000364" y="4286256"/>
            <a:ext cx="1857388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3000364" y="4643446"/>
            <a:ext cx="1857388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3000364" y="5000636"/>
            <a:ext cx="1857388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21" name="对象 20"/>
          <p:cNvGraphicFramePr>
            <a:graphicFrameLocks noChangeAspect="1"/>
          </p:cNvGraphicFramePr>
          <p:nvPr/>
        </p:nvGraphicFramePr>
        <p:xfrm>
          <a:off x="5214942" y="3714752"/>
          <a:ext cx="3654618" cy="428628"/>
        </p:xfrm>
        <a:graphic>
          <a:graphicData uri="http://schemas.openxmlformats.org/presentationml/2006/ole">
            <p:oleObj spid="_x0000_s1026" name="Equation" r:id="rId4" imgW="205740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20</a:t>
            </a:fld>
            <a:endParaRPr lang="zh-CN" altLang="en-US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14488"/>
            <a:ext cx="7294563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2571744"/>
            <a:ext cx="2828925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3071810"/>
            <a:ext cx="24473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Homework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Page 842, Exercise 12, 14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21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Minimization of Circuits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Produce Boolean sums of Boolean products that represent a Boolean function with </a:t>
            </a:r>
            <a:r>
              <a:rPr lang="en-US" altLang="zh-CN" dirty="0" smtClean="0">
                <a:solidFill>
                  <a:srgbClr val="FF0000"/>
                </a:solidFill>
              </a:rPr>
              <a:t>the fewest products of literals</a:t>
            </a:r>
          </a:p>
          <a:p>
            <a:r>
              <a:rPr lang="en-US" altLang="zh-CN" dirty="0" smtClean="0"/>
              <a:t>To construct a circuit for this function that uses the </a:t>
            </a:r>
            <a:r>
              <a:rPr lang="en-US" altLang="zh-CN" dirty="0" smtClean="0">
                <a:solidFill>
                  <a:srgbClr val="FF0000"/>
                </a:solidFill>
              </a:rPr>
              <a:t>fewest gates </a:t>
            </a:r>
            <a:r>
              <a:rPr lang="en-US" altLang="zh-CN" dirty="0" smtClean="0"/>
              <a:t>and </a:t>
            </a:r>
            <a:r>
              <a:rPr lang="en-US" altLang="zh-CN" dirty="0" smtClean="0">
                <a:solidFill>
                  <a:srgbClr val="FF0000"/>
                </a:solidFill>
              </a:rPr>
              <a:t>fewest inputs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3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Karnaugh</a:t>
            </a:r>
            <a:r>
              <a:rPr lang="en-US" altLang="zh-CN" dirty="0" smtClean="0"/>
              <a:t> maps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K-maps give us a visual method for simplifying sum-of-products expansions</a:t>
            </a:r>
          </a:p>
          <a:p>
            <a:r>
              <a:rPr lang="en-US" altLang="zh-CN" sz="2800" dirty="0" smtClean="0"/>
              <a:t>useful in minimizing circuits with up to</a:t>
            </a:r>
            <a:r>
              <a:rPr lang="en-US" altLang="zh-CN" sz="2800" dirty="0" smtClean="0">
                <a:solidFill>
                  <a:srgbClr val="FF0000"/>
                </a:solidFill>
              </a:rPr>
              <a:t> six variables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3429000"/>
            <a:ext cx="2571768" cy="251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500034" y="42862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b="1" dirty="0" smtClean="0"/>
              <a:t>Adjacent </a:t>
            </a:r>
            <a:r>
              <a:rPr lang="en-US" altLang="zh-CN" b="1" dirty="0" err="1" smtClean="0"/>
              <a:t>minterms</a:t>
            </a:r>
            <a:r>
              <a:rPr lang="en-US" altLang="zh-CN" b="1" dirty="0" smtClean="0"/>
              <a:t>,  which differ in </a:t>
            </a:r>
            <a:r>
              <a:rPr lang="en-US" altLang="zh-CN" dirty="0" smtClean="0"/>
              <a:t>exactly one literal.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3714744" y="3714752"/>
            <a:ext cx="1011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err="1" smtClean="0"/>
              <a:t>minterm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5</a:t>
            </a:fld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963" y="1857364"/>
            <a:ext cx="880903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428596" y="2500306"/>
            <a:ext cx="8501122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CN" dirty="0" smtClean="0"/>
              <a:t>Include a 1 in a cell when the </a:t>
            </a:r>
            <a:r>
              <a:rPr lang="en-US" altLang="zh-CN" dirty="0" err="1" smtClean="0"/>
              <a:t>minterm</a:t>
            </a:r>
            <a:r>
              <a:rPr lang="en-US" altLang="zh-CN" dirty="0" smtClean="0"/>
              <a:t> represented by this cell is present in the sum-of-products expansion</a:t>
            </a:r>
            <a:endParaRPr lang="zh-CN" alt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3357562"/>
            <a:ext cx="619125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Karnaugh</a:t>
            </a:r>
            <a:r>
              <a:rPr lang="en-US" altLang="zh-CN" dirty="0" smtClean="0"/>
              <a:t> maps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6</a:t>
            </a:fld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00034" y="1500174"/>
            <a:ext cx="7358114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CN" sz="2400" dirty="0" smtClean="0"/>
              <a:t>Circle 1s in two adjacent cells in the K-map</a:t>
            </a:r>
            <a:endParaRPr lang="zh-CN" altLang="en-US" sz="2400" dirty="0"/>
          </a:p>
        </p:txBody>
      </p:sp>
      <p:sp>
        <p:nvSpPr>
          <p:cNvPr id="7" name="矩形 6"/>
          <p:cNvSpPr/>
          <p:nvPr/>
        </p:nvSpPr>
        <p:spPr>
          <a:xfrm>
            <a:off x="500034" y="4429132"/>
            <a:ext cx="7429552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CN" sz="2400" dirty="0" smtClean="0"/>
              <a:t>adjacent cells can be combined into a product involving just one of the variables</a:t>
            </a:r>
            <a:endParaRPr lang="zh-CN" alt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143116"/>
            <a:ext cx="573405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3" name="组合 12"/>
          <p:cNvGrpSpPr/>
          <p:nvPr/>
        </p:nvGrpSpPr>
        <p:grpSpPr>
          <a:xfrm>
            <a:off x="3143240" y="2571744"/>
            <a:ext cx="1071570" cy="928694"/>
            <a:chOff x="3143240" y="2571744"/>
            <a:chExt cx="1071570" cy="928694"/>
          </a:xfrm>
        </p:grpSpPr>
        <p:cxnSp>
          <p:nvCxnSpPr>
            <p:cNvPr id="10" name="直接连接符 9"/>
            <p:cNvCxnSpPr/>
            <p:nvPr/>
          </p:nvCxnSpPr>
          <p:spPr>
            <a:xfrm rot="10800000" flipV="1">
              <a:off x="3143240" y="2571744"/>
              <a:ext cx="1071570" cy="92869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rot="16200000" flipH="1">
              <a:off x="3286116" y="2643182"/>
              <a:ext cx="857256" cy="857256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5500702"/>
            <a:ext cx="4124002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Karnaugh</a:t>
            </a:r>
            <a:r>
              <a:rPr lang="en-US" altLang="zh-CN" dirty="0" smtClean="0"/>
              <a:t> maps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7</a:t>
            </a:fld>
            <a:endParaRPr lang="zh-CN" altLang="en-US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714348" y="1643050"/>
          <a:ext cx="3654425" cy="428625"/>
        </p:xfrm>
        <a:graphic>
          <a:graphicData uri="http://schemas.openxmlformats.org/presentationml/2006/ole">
            <p:oleObj spid="_x0000_s5122" name="Equation" r:id="rId3" imgW="2057400" imgH="241200" progId="Equation.3">
              <p:embed/>
            </p:oleObj>
          </a:graphicData>
        </a:graphic>
      </p:graphicFrame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3143248"/>
            <a:ext cx="421005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矩形 6"/>
          <p:cNvSpPr/>
          <p:nvPr/>
        </p:nvSpPr>
        <p:spPr>
          <a:xfrm>
            <a:off x="2285984" y="4714884"/>
            <a:ext cx="428628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1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143504" y="3714752"/>
            <a:ext cx="428628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1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3214678" y="3714752"/>
            <a:ext cx="428628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1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285984" y="3714752"/>
            <a:ext cx="428628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1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28596" y="2214554"/>
            <a:ext cx="8501122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CN" dirty="0" smtClean="0"/>
              <a:t>Include a 1 in a cell when the </a:t>
            </a:r>
            <a:r>
              <a:rPr lang="en-US" altLang="zh-CN" dirty="0" err="1" smtClean="0"/>
              <a:t>minterm</a:t>
            </a:r>
            <a:r>
              <a:rPr lang="en-US" altLang="zh-CN" dirty="0" smtClean="0"/>
              <a:t> represented by this cell is present in the sum-of-products expansion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428596" y="5572140"/>
            <a:ext cx="8429684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CN" sz="2400" dirty="0" smtClean="0"/>
              <a:t>Circle 1s in two adjacent cells in the K-map</a:t>
            </a:r>
            <a:endParaRPr lang="zh-CN" altLang="en-US" sz="2400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2928934"/>
            <a:ext cx="2590800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Karnaugh</a:t>
            </a:r>
            <a:r>
              <a:rPr lang="en-US" altLang="zh-CN" dirty="0" smtClean="0"/>
              <a:t> maps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8</a:t>
            </a:fld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571612"/>
            <a:ext cx="6665913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071942"/>
            <a:ext cx="308610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4000504"/>
            <a:ext cx="292417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488" y="2428868"/>
            <a:ext cx="29527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Karnaugh</a:t>
            </a:r>
            <a:r>
              <a:rPr lang="en-US" altLang="zh-CN" dirty="0" smtClean="0"/>
              <a:t> maps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identify the </a:t>
            </a:r>
            <a:r>
              <a:rPr lang="en-US" altLang="zh-CN" dirty="0" smtClean="0">
                <a:solidFill>
                  <a:srgbClr val="FF0000"/>
                </a:solidFill>
              </a:rPr>
              <a:t>largest</a:t>
            </a:r>
            <a:r>
              <a:rPr lang="en-US" altLang="zh-CN" dirty="0" smtClean="0"/>
              <a:t> possible blocks in the map</a:t>
            </a:r>
          </a:p>
          <a:p>
            <a:r>
              <a:rPr lang="en-US" altLang="zh-CN" dirty="0" smtClean="0"/>
              <a:t>cover all the 1s in the map with the </a:t>
            </a:r>
            <a:r>
              <a:rPr lang="en-US" altLang="zh-CN" dirty="0" smtClean="0">
                <a:solidFill>
                  <a:srgbClr val="FF0000"/>
                </a:solidFill>
              </a:rPr>
              <a:t>least</a:t>
            </a:r>
            <a:r>
              <a:rPr lang="en-US" altLang="zh-CN" dirty="0" smtClean="0"/>
              <a:t> number of blocks</a:t>
            </a:r>
          </a:p>
          <a:p>
            <a:r>
              <a:rPr lang="en-US" altLang="zh-CN" dirty="0" smtClean="0"/>
              <a:t>using the largest blocks first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9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320</Words>
  <Application>Microsoft Office PowerPoint</Application>
  <PresentationFormat>全屏显示(4:3)</PresentationFormat>
  <Paragraphs>115</Paragraphs>
  <Slides>21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3" baseType="lpstr">
      <vt:lpstr>Office 主题</vt:lpstr>
      <vt:lpstr>Equation</vt:lpstr>
      <vt:lpstr>Discrete Math (2)</vt:lpstr>
      <vt:lpstr>Example</vt:lpstr>
      <vt:lpstr>Minimization of Circuits</vt:lpstr>
      <vt:lpstr>Karnaugh maps</vt:lpstr>
      <vt:lpstr>Example</vt:lpstr>
      <vt:lpstr>Karnaugh maps</vt:lpstr>
      <vt:lpstr>Karnaugh maps</vt:lpstr>
      <vt:lpstr>Karnaugh maps</vt:lpstr>
      <vt:lpstr>Karnaugh maps</vt:lpstr>
      <vt:lpstr>Karnaugh maps</vt:lpstr>
      <vt:lpstr>Examples</vt:lpstr>
      <vt:lpstr>Examples</vt:lpstr>
      <vt:lpstr>Examples</vt:lpstr>
      <vt:lpstr>Examples</vt:lpstr>
      <vt:lpstr>Karnaugh maps</vt:lpstr>
      <vt:lpstr>Karnaugh maps</vt:lpstr>
      <vt:lpstr>Karnaugh maps</vt:lpstr>
      <vt:lpstr>Examples</vt:lpstr>
      <vt:lpstr>Examples</vt:lpstr>
      <vt:lpstr>Examples</vt:lpstr>
      <vt:lpstr>Homework</vt:lpstr>
    </vt:vector>
  </TitlesOfParts>
  <Company>Ningbo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Hamming Chen</dc:creator>
  <cp:lastModifiedBy>Haiming Chen</cp:lastModifiedBy>
  <cp:revision>212</cp:revision>
  <dcterms:created xsi:type="dcterms:W3CDTF">2017-07-01T03:07:16Z</dcterms:created>
  <dcterms:modified xsi:type="dcterms:W3CDTF">2017-11-29T12:18:21Z</dcterms:modified>
</cp:coreProperties>
</file>