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70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85" r:id="rId18"/>
    <p:sldId id="269" r:id="rId1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15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34F93-2816-42E0-8E5C-486A9B22928D}" type="datetimeFigureOut">
              <a:rPr lang="zh-CN" altLang="en-US" smtClean="0"/>
              <a:pPr/>
              <a:t>2017/10/24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6186C7-A00C-48B2-8D92-622C916D297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黑体" pitchFamily="2" charset="-122"/>
                <a:ea typeface="黑体" pitchFamily="2" charset="-122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 smtClean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849C1-C78C-4710-BA5F-6A9638C136CA}" type="datetime1">
              <a:rPr lang="zh-CN" altLang="en-US" smtClean="0"/>
              <a:pPr/>
              <a:t>2017/10/24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/>
            </a:lvl1pPr>
          </a:lstStyle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7" name="图片 6" descr="nbu-logo.jpg"/>
          <p:cNvPicPr>
            <a:picLocks noChangeAspect="1"/>
          </p:cNvPicPr>
          <p:nvPr userDrawn="1"/>
        </p:nvPicPr>
        <p:blipFill>
          <a:blip r:embed="rId2"/>
          <a:srcRect b="11097"/>
          <a:stretch>
            <a:fillRect/>
          </a:stretch>
        </p:blipFill>
        <p:spPr>
          <a:xfrm>
            <a:off x="5934078" y="214290"/>
            <a:ext cx="3209922" cy="11430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F2EA4-8756-4A91-B5E4-C302B875FE8C}" type="datetime1">
              <a:rPr lang="zh-CN" altLang="en-US" smtClean="0"/>
              <a:pPr/>
              <a:t>2017/10/24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8CBD6-D1A0-4492-8A5A-11C65C88944E}" type="datetime1">
              <a:rPr lang="zh-CN" altLang="en-US" smtClean="0"/>
              <a:pPr/>
              <a:t>2017/10/24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itchFamily="34" charset="-122"/>
                <a:ea typeface="微软雅黑" pitchFamily="34" charset="-122"/>
              </a:defRPr>
            </a:lvl1pPr>
            <a:lvl2pPr>
              <a:defRPr>
                <a:latin typeface="微软雅黑" pitchFamily="34" charset="-122"/>
                <a:ea typeface="微软雅黑" pitchFamily="34" charset="-122"/>
              </a:defRPr>
            </a:lvl2pPr>
            <a:lvl3pPr>
              <a:defRPr>
                <a:latin typeface="微软雅黑" pitchFamily="34" charset="-122"/>
                <a:ea typeface="微软雅黑" pitchFamily="34" charset="-122"/>
              </a:defRPr>
            </a:lvl3pPr>
            <a:lvl4pPr>
              <a:defRPr>
                <a:latin typeface="微软雅黑" pitchFamily="34" charset="-122"/>
                <a:ea typeface="微软雅黑" pitchFamily="34" charset="-122"/>
              </a:defRPr>
            </a:lvl4pPr>
            <a:lvl5pPr>
              <a:defRPr>
                <a:latin typeface="微软雅黑" pitchFamily="34" charset="-122"/>
                <a:ea typeface="微软雅黑" pitchFamily="34" charset="-122"/>
              </a:defRPr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3DBF5-C36C-4751-891D-486C0599CEEA}" type="datetime1">
              <a:rPr lang="zh-CN" altLang="en-US" smtClean="0"/>
              <a:pPr/>
              <a:t>2017/10/24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/>
            </a:lvl1pPr>
          </a:lstStyle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  <p:pic>
        <p:nvPicPr>
          <p:cNvPr id="7" name="图片 6" descr="nbu-logo-1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500958" y="50594"/>
            <a:ext cx="1500188" cy="15001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B9C73-8199-45BF-859E-77F7C8C9399E}" type="datetime1">
              <a:rPr lang="zh-CN" altLang="en-US" smtClean="0"/>
              <a:pPr/>
              <a:t>2017/10/24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4C8F7-13D3-4FF9-97DF-9C17F0028368}" type="datetime1">
              <a:rPr lang="zh-CN" altLang="en-US" smtClean="0"/>
              <a:pPr/>
              <a:t>2017/10/24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AD626-62DF-4385-9E52-D2CF2F70B426}" type="datetime1">
              <a:rPr lang="zh-CN" altLang="en-US" smtClean="0"/>
              <a:pPr/>
              <a:t>2017/10/24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D1E71-1B79-4AA6-8882-5C81468FF929}" type="datetime1">
              <a:rPr lang="zh-CN" altLang="en-US" smtClean="0"/>
              <a:pPr/>
              <a:t>2017/10/24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8FCE6-EEF1-444D-B6F9-84EC11AF282E}" type="datetime1">
              <a:rPr lang="zh-CN" altLang="en-US" smtClean="0"/>
              <a:pPr/>
              <a:t>2017/10/24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FEFC8-740A-4FA0-89EB-364FE87D2AB1}" type="datetime1">
              <a:rPr lang="zh-CN" altLang="en-US" smtClean="0"/>
              <a:pPr/>
              <a:t>2017/10/24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2596B-9364-44E0-B073-89F5C948CD5A}" type="datetime1">
              <a:rPr lang="zh-CN" altLang="en-US" smtClean="0"/>
              <a:pPr/>
              <a:t>2017/10/24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7DB9D-1D91-4F63-BDE5-0ECBBA29E4AF}" type="datetime1">
              <a:rPr lang="zh-CN" altLang="en-US" smtClean="0"/>
              <a:pPr/>
              <a:t>2017/10/24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3314" name="AutoShape 2" descr="http://img1.imgtn.bdimg.com/it/u=2800068669,3888819830&amp;fm=26&amp;gp=0.jpg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3316" name="AutoShape 4" descr="http://img1.imgtn.bdimg.com/it/u=2800068669,3888819830&amp;fm=26&amp;gp=0.jpg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3318" name="AutoShape 6" descr="http://img1.imgtn.bdimg.com/it/u=2800068669,3888819830&amp;fm=26&amp;gp=0.jpg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cxnSp>
        <p:nvCxnSpPr>
          <p:cNvPr id="12" name="直接连接符 11"/>
          <p:cNvCxnSpPr/>
          <p:nvPr userDrawn="1"/>
        </p:nvCxnSpPr>
        <p:spPr>
          <a:xfrm>
            <a:off x="0" y="1285860"/>
            <a:ext cx="7500958" cy="2009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 userDrawn="1"/>
        </p:nvCxnSpPr>
        <p:spPr>
          <a:xfrm>
            <a:off x="0" y="6143644"/>
            <a:ext cx="9144000" cy="1588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414714" y="1928802"/>
            <a:ext cx="5386398" cy="1470025"/>
          </a:xfrm>
        </p:spPr>
        <p:txBody>
          <a:bodyPr/>
          <a:lstStyle/>
          <a:p>
            <a:pPr algn="l"/>
            <a:r>
              <a:rPr lang="en-US" altLang="zh-CN" dirty="0" smtClean="0">
                <a:latin typeface="Arial" pitchFamily="34" charset="0"/>
                <a:cs typeface="Arial" pitchFamily="34" charset="0"/>
              </a:rPr>
              <a:t>Discrete Math (2)</a:t>
            </a:r>
            <a:endParaRPr lang="zh-CN" alt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414714" y="3714752"/>
            <a:ext cx="5014938" cy="214314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altLang="zh-CN" sz="3600" dirty="0" smtClean="0">
                <a:latin typeface="Arial" pitchFamily="34" charset="0"/>
                <a:cs typeface="Arial" pitchFamily="34" charset="0"/>
              </a:rPr>
              <a:t>Haiming Chen</a:t>
            </a:r>
          </a:p>
          <a:p>
            <a:pPr algn="l"/>
            <a:r>
              <a:rPr lang="en-US" altLang="zh-CN" sz="2400" dirty="0" smtClean="0">
                <a:latin typeface="Arial" pitchFamily="34" charset="0"/>
                <a:cs typeface="Arial" pitchFamily="34" charset="0"/>
              </a:rPr>
              <a:t>Associate Professor, PhD</a:t>
            </a:r>
          </a:p>
          <a:p>
            <a:pPr algn="l"/>
            <a:r>
              <a:rPr lang="en-US" altLang="zh-CN" sz="2400" dirty="0" smtClean="0">
                <a:latin typeface="Arial" pitchFamily="34" charset="0"/>
                <a:cs typeface="Arial" pitchFamily="34" charset="0"/>
              </a:rPr>
              <a:t>Department of Computer Science,</a:t>
            </a:r>
          </a:p>
          <a:p>
            <a:pPr algn="l"/>
            <a:r>
              <a:rPr lang="en-US" altLang="zh-CN" sz="2400" dirty="0" smtClean="0">
                <a:latin typeface="Arial" pitchFamily="34" charset="0"/>
                <a:cs typeface="Arial" pitchFamily="34" charset="0"/>
              </a:rPr>
              <a:t>Ningbo University</a:t>
            </a:r>
          </a:p>
          <a:p>
            <a:pPr algn="l"/>
            <a:r>
              <a:rPr lang="en-US" altLang="zh-CN" sz="2400" dirty="0" smtClean="0">
                <a:latin typeface="Arial" pitchFamily="34" charset="0"/>
                <a:cs typeface="Arial" pitchFamily="34" charset="0"/>
              </a:rPr>
              <a:t>http://www.chenhaiming.cn</a:t>
            </a:r>
            <a:endParaRPr lang="zh-CN" alt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1</a:t>
            </a:fld>
            <a:endParaRPr lang="zh-CN" alt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143116"/>
            <a:ext cx="3018336" cy="3676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Properties of Relations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10</a:t>
            </a:fld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428596" y="1643050"/>
            <a:ext cx="78581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000" dirty="0" smtClean="0"/>
              <a:t>the relation </a:t>
            </a:r>
            <a:r>
              <a:rPr lang="en-US" altLang="zh-CN" sz="2000" i="1" dirty="0" smtClean="0"/>
              <a:t>R on the set A is </a:t>
            </a:r>
            <a:r>
              <a:rPr lang="en-US" altLang="zh-CN" sz="2000" i="1" dirty="0" smtClean="0">
                <a:solidFill>
                  <a:srgbClr val="FF0000"/>
                </a:solidFill>
              </a:rPr>
              <a:t>symmetric</a:t>
            </a:r>
            <a:r>
              <a:rPr lang="en-US" altLang="zh-CN" sz="2000" i="1" dirty="0" smtClean="0"/>
              <a:t> if </a:t>
            </a:r>
            <a:r>
              <a:rPr lang="pt-BR" altLang="zh-CN" sz="2000" dirty="0" smtClean="0"/>
              <a:t>∀</a:t>
            </a:r>
            <a:r>
              <a:rPr lang="pt-BR" altLang="zh-CN" sz="2000" i="1" dirty="0" smtClean="0"/>
              <a:t>a∀b((a, b) ∈ R → (b, a) ∈ R).</a:t>
            </a:r>
            <a:endParaRPr lang="zh-CN" altLang="en-US" sz="2000" dirty="0"/>
          </a:p>
        </p:txBody>
      </p:sp>
      <p:sp>
        <p:nvSpPr>
          <p:cNvPr id="6" name="矩形 5"/>
          <p:cNvSpPr/>
          <p:nvPr/>
        </p:nvSpPr>
        <p:spPr>
          <a:xfrm>
            <a:off x="428596" y="2714620"/>
            <a:ext cx="83582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/>
              <a:t>the relation </a:t>
            </a:r>
            <a:r>
              <a:rPr lang="en-US" altLang="zh-CN" i="1" dirty="0" smtClean="0"/>
              <a:t>R on the set A is </a:t>
            </a:r>
            <a:r>
              <a:rPr lang="en-US" altLang="zh-CN" i="1" dirty="0" err="1" smtClean="0">
                <a:solidFill>
                  <a:srgbClr val="FF0000"/>
                </a:solidFill>
              </a:rPr>
              <a:t>antisymmetric</a:t>
            </a:r>
            <a:r>
              <a:rPr lang="en-US" altLang="zh-CN" i="1" dirty="0" smtClean="0"/>
              <a:t> if </a:t>
            </a:r>
            <a:r>
              <a:rPr lang="pt-BR" altLang="zh-CN" dirty="0" smtClean="0"/>
              <a:t>∀</a:t>
            </a:r>
            <a:r>
              <a:rPr lang="pt-BR" altLang="zh-CN" i="1" dirty="0" smtClean="0"/>
              <a:t>a∀b(((a, b) ∈ R ∧ (b, a) ∈ R) → (a = b)).</a:t>
            </a:r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1285852" y="2071678"/>
            <a:ext cx="6715172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altLang="zh-CN" dirty="0" smtClean="0"/>
              <a:t>if and only if </a:t>
            </a:r>
            <a:r>
              <a:rPr lang="en-US" altLang="zh-CN" i="1" dirty="0" smtClean="0"/>
              <a:t>a is related to b implies that b is related to a.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1285852" y="3143248"/>
            <a:ext cx="7358114" cy="64633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altLang="zh-CN" dirty="0" smtClean="0"/>
              <a:t>if and only if there are no pairs of distinct elements </a:t>
            </a:r>
            <a:r>
              <a:rPr lang="en-US" altLang="zh-CN" i="1" dirty="0" smtClean="0"/>
              <a:t>a and b with a </a:t>
            </a:r>
            <a:r>
              <a:rPr lang="en-US" altLang="zh-CN" dirty="0" smtClean="0"/>
              <a:t>related to </a:t>
            </a:r>
            <a:r>
              <a:rPr lang="en-US" altLang="zh-CN" i="1" dirty="0" smtClean="0"/>
              <a:t>b and b related to a</a:t>
            </a:r>
            <a:endParaRPr lang="zh-CN" altLang="en-US" dirty="0"/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2"/>
          <a:srcRect b="14925"/>
          <a:stretch>
            <a:fillRect/>
          </a:stretch>
        </p:blipFill>
        <p:spPr bwMode="auto">
          <a:xfrm>
            <a:off x="571472" y="3929066"/>
            <a:ext cx="8018463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矩形 9"/>
          <p:cNvSpPr/>
          <p:nvPr/>
        </p:nvSpPr>
        <p:spPr>
          <a:xfrm>
            <a:off x="3929058" y="4714884"/>
            <a:ext cx="11523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i="1" dirty="0" smtClean="0">
                <a:solidFill>
                  <a:srgbClr val="FF0000"/>
                </a:solidFill>
              </a:rPr>
              <a:t>symmetric</a:t>
            </a:r>
            <a:endParaRPr lang="zh-CN" altLang="en-US" dirty="0"/>
          </a:p>
        </p:txBody>
      </p:sp>
      <p:sp>
        <p:nvSpPr>
          <p:cNvPr id="11" name="矩形 10"/>
          <p:cNvSpPr/>
          <p:nvPr/>
        </p:nvSpPr>
        <p:spPr>
          <a:xfrm>
            <a:off x="7286644" y="5143512"/>
            <a:ext cx="11523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i="1" dirty="0" smtClean="0">
                <a:solidFill>
                  <a:srgbClr val="FF0000"/>
                </a:solidFill>
              </a:rPr>
              <a:t>symmetric</a:t>
            </a:r>
            <a:endParaRPr lang="zh-CN" altLang="en-US" dirty="0"/>
          </a:p>
        </p:txBody>
      </p:sp>
      <p:sp>
        <p:nvSpPr>
          <p:cNvPr id="13" name="矩形 12"/>
          <p:cNvSpPr/>
          <p:nvPr/>
        </p:nvSpPr>
        <p:spPr>
          <a:xfrm>
            <a:off x="5929322" y="5500702"/>
            <a:ext cx="15171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i="1" dirty="0" err="1" smtClean="0">
                <a:solidFill>
                  <a:srgbClr val="0070C0"/>
                </a:solidFill>
              </a:rPr>
              <a:t>antisymmetric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6858016" y="6143644"/>
            <a:ext cx="15171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i="1" dirty="0" err="1" smtClean="0">
                <a:solidFill>
                  <a:srgbClr val="0070C0"/>
                </a:solidFill>
              </a:rPr>
              <a:t>antisymmetric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2643174" y="6286520"/>
            <a:ext cx="15171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i="1" dirty="0" err="1" smtClean="0">
                <a:solidFill>
                  <a:srgbClr val="0070C0"/>
                </a:solidFill>
              </a:rPr>
              <a:t>antisymmetric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6500794" y="4214818"/>
            <a:ext cx="2643206" cy="646331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altLang="zh-CN" dirty="0" smtClean="0"/>
              <a:t>a relation can lack both of these two properties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/>
      <p:bldP spid="11" grpId="0"/>
      <p:bldP spid="13" grpId="0"/>
      <p:bldP spid="14" grpId="0"/>
      <p:bldP spid="17" grpId="0"/>
      <p:bldP spid="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Properties of Relations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11</a:t>
            </a:fld>
            <a:endParaRPr lang="zh-CN" alt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2000240"/>
            <a:ext cx="4848225" cy="290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矩形 6"/>
          <p:cNvSpPr/>
          <p:nvPr/>
        </p:nvSpPr>
        <p:spPr>
          <a:xfrm>
            <a:off x="5429256" y="3357562"/>
            <a:ext cx="11523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i="1" dirty="0" smtClean="0">
                <a:solidFill>
                  <a:srgbClr val="FF0000"/>
                </a:solidFill>
              </a:rPr>
              <a:t>symmetric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4357686" y="3714752"/>
            <a:ext cx="11523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i="1" dirty="0" smtClean="0">
                <a:solidFill>
                  <a:srgbClr val="FF0000"/>
                </a:solidFill>
              </a:rPr>
              <a:t>symmetric</a:t>
            </a:r>
            <a:endParaRPr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4643438" y="4357694"/>
            <a:ext cx="11523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i="1" dirty="0" smtClean="0">
                <a:solidFill>
                  <a:srgbClr val="FF0000"/>
                </a:solidFill>
              </a:rPr>
              <a:t>symmetric</a:t>
            </a:r>
            <a:endParaRPr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4357686" y="2643182"/>
            <a:ext cx="15171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i="1" dirty="0" err="1" smtClean="0">
                <a:solidFill>
                  <a:srgbClr val="0070C0"/>
                </a:solidFill>
              </a:rPr>
              <a:t>antisymmetric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357686" y="3000372"/>
            <a:ext cx="15171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i="1" dirty="0" err="1" smtClean="0">
                <a:solidFill>
                  <a:srgbClr val="0070C0"/>
                </a:solidFill>
              </a:rPr>
              <a:t>antisymmetric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5500694" y="3714752"/>
            <a:ext cx="15171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i="1" dirty="0" err="1" smtClean="0">
                <a:solidFill>
                  <a:srgbClr val="0070C0"/>
                </a:solidFill>
              </a:rPr>
              <a:t>antisymmetric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4643438" y="4071942"/>
            <a:ext cx="15171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i="1" dirty="0" err="1" smtClean="0">
                <a:solidFill>
                  <a:srgbClr val="0070C0"/>
                </a:solidFill>
              </a:rPr>
              <a:t>antisymmetric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2786050" y="4929198"/>
            <a:ext cx="5357850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altLang="zh-CN" dirty="0" smtClean="0"/>
              <a:t>a relation can have both of these two properties</a:t>
            </a:r>
            <a:endParaRPr lang="zh-CN" altLang="en-US" dirty="0"/>
          </a:p>
        </p:txBody>
      </p:sp>
      <p:sp>
        <p:nvSpPr>
          <p:cNvPr id="16" name="矩形 15"/>
          <p:cNvSpPr/>
          <p:nvPr/>
        </p:nvSpPr>
        <p:spPr>
          <a:xfrm>
            <a:off x="2786050" y="5500702"/>
            <a:ext cx="535785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altLang="zh-CN" i="1" dirty="0" smtClean="0"/>
              <a:t>symmetric and </a:t>
            </a:r>
            <a:r>
              <a:rPr lang="en-US" altLang="zh-CN" i="1" dirty="0" err="1" smtClean="0"/>
              <a:t>antisymmetric</a:t>
            </a:r>
            <a:r>
              <a:rPr lang="en-US" altLang="zh-CN" i="1" dirty="0" smtClean="0"/>
              <a:t> are not opposites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3" grpId="0"/>
      <p:bldP spid="14" grpId="0"/>
      <p:bldP spid="15" grpId="0" animBg="1"/>
      <p:bldP spid="1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Properties of Relations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12</a:t>
            </a:fld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500034" y="1714488"/>
            <a:ext cx="81439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000" dirty="0" smtClean="0"/>
              <a:t>Using quantifiers we see that the relation </a:t>
            </a:r>
            <a:r>
              <a:rPr lang="en-US" altLang="zh-CN" sz="2000" i="1" dirty="0" smtClean="0"/>
              <a:t>R on a set A is </a:t>
            </a:r>
            <a:r>
              <a:rPr lang="en-US" altLang="zh-CN" sz="2000" i="1" dirty="0" smtClean="0">
                <a:solidFill>
                  <a:srgbClr val="FF0000"/>
                </a:solidFill>
              </a:rPr>
              <a:t>transitive</a:t>
            </a:r>
            <a:r>
              <a:rPr lang="en-US" altLang="zh-CN" sz="2000" i="1" dirty="0" smtClean="0"/>
              <a:t> if we have</a:t>
            </a:r>
          </a:p>
          <a:p>
            <a:r>
              <a:rPr lang="pt-BR" altLang="zh-CN" sz="2000" dirty="0" smtClean="0"/>
              <a:t>∀</a:t>
            </a:r>
            <a:r>
              <a:rPr lang="pt-BR" altLang="zh-CN" sz="2000" i="1" dirty="0" smtClean="0"/>
              <a:t>a∀b∀c(((a, b) ∈ R ∧ (b, c) ∈ R) → (a, c) ∈ R).</a:t>
            </a:r>
            <a:endParaRPr lang="zh-CN" altLang="en-US" sz="2000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/>
          <a:srcRect b="14925"/>
          <a:stretch>
            <a:fillRect/>
          </a:stretch>
        </p:blipFill>
        <p:spPr bwMode="auto">
          <a:xfrm>
            <a:off x="428596" y="2786058"/>
            <a:ext cx="8018463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矩形 6"/>
          <p:cNvSpPr/>
          <p:nvPr/>
        </p:nvSpPr>
        <p:spPr>
          <a:xfrm>
            <a:off x="5857884" y="4357694"/>
            <a:ext cx="10631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i="1" dirty="0" smtClean="0">
                <a:solidFill>
                  <a:srgbClr val="FF0000"/>
                </a:solidFill>
              </a:rPr>
              <a:t>transitive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8080888" y="4857760"/>
            <a:ext cx="10631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i="1" dirty="0" smtClean="0">
                <a:solidFill>
                  <a:srgbClr val="FF0000"/>
                </a:solidFill>
              </a:rPr>
              <a:t>transitive</a:t>
            </a:r>
            <a:endParaRPr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2428860" y="5072074"/>
            <a:ext cx="10631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i="1" dirty="0" smtClean="0">
                <a:solidFill>
                  <a:srgbClr val="FF0000"/>
                </a:solidFill>
              </a:rPr>
              <a:t>transitive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Properties of Relations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13</a:t>
            </a:fld>
            <a:endParaRPr lang="zh-CN" alt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1785926"/>
            <a:ext cx="4848225" cy="290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矩形 5"/>
          <p:cNvSpPr/>
          <p:nvPr/>
        </p:nvSpPr>
        <p:spPr>
          <a:xfrm>
            <a:off x="4143372" y="3500438"/>
            <a:ext cx="10631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i="1" dirty="0" smtClean="0">
                <a:solidFill>
                  <a:srgbClr val="FF0000"/>
                </a:solidFill>
              </a:rPr>
              <a:t>transitive</a:t>
            </a:r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4071934" y="2428868"/>
            <a:ext cx="10631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i="1" dirty="0" smtClean="0">
                <a:solidFill>
                  <a:srgbClr val="FF0000"/>
                </a:solidFill>
              </a:rPr>
              <a:t>transitive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4071934" y="2786058"/>
            <a:ext cx="10631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i="1" dirty="0" smtClean="0">
                <a:solidFill>
                  <a:srgbClr val="FF0000"/>
                </a:solidFill>
              </a:rPr>
              <a:t>transitive</a:t>
            </a:r>
            <a:endParaRPr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5143504" y="3143248"/>
            <a:ext cx="10631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i="1" dirty="0" smtClean="0">
                <a:solidFill>
                  <a:srgbClr val="FF0000"/>
                </a:solidFill>
              </a:rPr>
              <a:t>transitive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Combining Relations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14</a:t>
            </a:fld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428596" y="1500174"/>
            <a:ext cx="70009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/>
              <a:t>Let </a:t>
            </a:r>
            <a:r>
              <a:rPr lang="en-US" altLang="zh-CN" i="1" dirty="0" smtClean="0"/>
              <a:t>A = {1, 2, 3} and B = {1, 2, 3, 4}. The relations R1 = {(1, 1), (2, 2), (3, 3)} and R2 = {(1, 1), (1, 2), (1, 3), (1, 4)} can be combined to obtain</a:t>
            </a:r>
            <a:endParaRPr lang="zh-CN" alt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428868"/>
            <a:ext cx="546735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2979734"/>
            <a:ext cx="2085975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34" y="3435350"/>
            <a:ext cx="277177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0034" y="3929066"/>
            <a:ext cx="3419475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00034" y="4500570"/>
            <a:ext cx="32004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矩形 10"/>
          <p:cNvSpPr/>
          <p:nvPr/>
        </p:nvSpPr>
        <p:spPr>
          <a:xfrm>
            <a:off x="3643306" y="4429132"/>
            <a:ext cx="3214710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2000" dirty="0" smtClean="0">
                <a:solidFill>
                  <a:srgbClr val="FF0000"/>
                </a:solidFill>
              </a:rPr>
              <a:t>={(1,2), (1,3), (1,4),(2,2),(3,3)}</a:t>
            </a:r>
            <a:endParaRPr lang="zh-CN" altLang="en-US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Combining Relations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15</a:t>
            </a:fld>
            <a:endParaRPr lang="zh-CN" alt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857364"/>
            <a:ext cx="8501122" cy="898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3000372"/>
            <a:ext cx="280987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34" y="3481388"/>
            <a:ext cx="138112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0034" y="3924304"/>
            <a:ext cx="146685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00034" y="4395795"/>
            <a:ext cx="14859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00034" y="4857760"/>
            <a:ext cx="507682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Combining Relations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16</a:t>
            </a:fld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500034" y="1643050"/>
            <a:ext cx="835824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/>
              <a:t>Let </a:t>
            </a:r>
            <a:r>
              <a:rPr lang="en-US" altLang="zh-CN" i="1" dirty="0" smtClean="0"/>
              <a:t>R be a relation from a set A to a set B and S a relation from B to a set C. The composite </a:t>
            </a:r>
            <a:r>
              <a:rPr lang="en-US" altLang="zh-CN" dirty="0" smtClean="0"/>
              <a:t>of </a:t>
            </a:r>
            <a:r>
              <a:rPr lang="en-US" altLang="zh-CN" i="1" dirty="0" smtClean="0"/>
              <a:t>R and S is the relation consisting of ordered pairs (a, c), where a ∈ A, c ∈ C, and for </a:t>
            </a:r>
            <a:r>
              <a:rPr lang="en-US" altLang="zh-CN" dirty="0" smtClean="0"/>
              <a:t>which there exists an element </a:t>
            </a:r>
            <a:r>
              <a:rPr lang="en-US" altLang="zh-CN" i="1" dirty="0" smtClean="0"/>
              <a:t>b ∈ B such that (a, b) ∈ R and (b, c) ∈ S. We denote the </a:t>
            </a:r>
            <a:r>
              <a:rPr lang="en-US" altLang="zh-CN" dirty="0" smtClean="0"/>
              <a:t>composite of </a:t>
            </a:r>
            <a:r>
              <a:rPr lang="en-US" altLang="zh-CN" i="1" dirty="0" smtClean="0"/>
              <a:t>R and S by </a:t>
            </a:r>
            <a:r>
              <a:rPr lang="en-US" altLang="zh-CN" i="1" dirty="0" smtClean="0">
                <a:solidFill>
                  <a:srgbClr val="FF0000"/>
                </a:solidFill>
              </a:rPr>
              <a:t>S ◦R</a:t>
            </a:r>
            <a:r>
              <a:rPr lang="en-US" altLang="zh-CN" i="1" dirty="0" smtClean="0"/>
              <a:t>.</a:t>
            </a:r>
            <a:endParaRPr lang="zh-CN" alt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3" y="3000373"/>
            <a:ext cx="8143932" cy="7768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4071942"/>
            <a:ext cx="5095875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Combining Relations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17</a:t>
            </a:fld>
            <a:endParaRPr lang="zh-CN" alt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714488"/>
            <a:ext cx="77327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2271707"/>
            <a:ext cx="34766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34" y="2769391"/>
            <a:ext cx="338137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0034" y="3200401"/>
            <a:ext cx="3381375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Homework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mtClean="0"/>
              <a:t>Page 581, Ex.3, 6, 30, 56</a:t>
            </a:r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18</a:t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Relations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Relations between elements of sets</a:t>
            </a:r>
          </a:p>
          <a:p>
            <a:r>
              <a:rPr lang="en-US" altLang="zh-CN" dirty="0" smtClean="0"/>
              <a:t>represented using the structure called a relation, which is a </a:t>
            </a:r>
            <a:r>
              <a:rPr lang="en-US" altLang="zh-CN" i="1" dirty="0" smtClean="0">
                <a:solidFill>
                  <a:srgbClr val="FF0000"/>
                </a:solidFill>
              </a:rPr>
              <a:t>subset</a:t>
            </a:r>
            <a:r>
              <a:rPr lang="en-US" altLang="zh-CN" i="1" dirty="0" smtClean="0"/>
              <a:t> of the Cartesian product of the sets</a:t>
            </a:r>
          </a:p>
          <a:p>
            <a:r>
              <a:rPr lang="en-US" altLang="zh-CN" i="1" dirty="0" smtClean="0"/>
              <a:t>e.g. A╳B, </a:t>
            </a:r>
            <a:r>
              <a:rPr lang="en-US" altLang="zh-CN" dirty="0" smtClean="0"/>
              <a:t>where </a:t>
            </a:r>
            <a:r>
              <a:rPr lang="en-US" altLang="zh-CN" i="1" dirty="0" smtClean="0"/>
              <a:t>A</a:t>
            </a:r>
            <a:r>
              <a:rPr lang="en-US" altLang="zh-CN" dirty="0" smtClean="0"/>
              <a:t> is a set of companies, and </a:t>
            </a:r>
            <a:r>
              <a:rPr lang="en-US" altLang="zh-CN" i="1" dirty="0" smtClean="0"/>
              <a:t>B</a:t>
            </a:r>
            <a:r>
              <a:rPr lang="en-US" altLang="zh-CN" dirty="0" smtClean="0"/>
              <a:t> is a set of telephones</a:t>
            </a:r>
          </a:p>
          <a:p>
            <a:r>
              <a:rPr lang="en-US" altLang="zh-CN" i="1" dirty="0" smtClean="0"/>
              <a:t>A={Intel, Lenovo, ICBC}, B={07548888, 01006666, 0209999}</a:t>
            </a:r>
          </a:p>
          <a:p>
            <a:endParaRPr lang="zh-CN" altLang="en-US" i="1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2</a:t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Relations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If two sets, the relation is represented by a set of ordered pairs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3</a:t>
            </a:fld>
            <a:endParaRPr lang="zh-CN" altLang="en-US" dirty="0"/>
          </a:p>
        </p:txBody>
      </p:sp>
      <p:sp>
        <p:nvSpPr>
          <p:cNvPr id="5" name="下箭头 4"/>
          <p:cNvSpPr/>
          <p:nvPr/>
        </p:nvSpPr>
        <p:spPr>
          <a:xfrm>
            <a:off x="3500430" y="2643182"/>
            <a:ext cx="1071570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2643174" y="3143248"/>
            <a:ext cx="2786082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/>
              <a:t>Binary relations</a:t>
            </a:r>
            <a:endParaRPr lang="zh-CN" altLang="en-US" sz="2400" dirty="0"/>
          </a:p>
        </p:txBody>
      </p:sp>
      <p:sp>
        <p:nvSpPr>
          <p:cNvPr id="7" name="矩形 6"/>
          <p:cNvSpPr/>
          <p:nvPr/>
        </p:nvSpPr>
        <p:spPr>
          <a:xfrm>
            <a:off x="1000100" y="4357694"/>
            <a:ext cx="62865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i="1" dirty="0" smtClean="0"/>
              <a:t>A={Intel, Lenovo, ICBC}, B={07548888, 01006666, 0209999}</a:t>
            </a:r>
          </a:p>
        </p:txBody>
      </p:sp>
      <p:sp>
        <p:nvSpPr>
          <p:cNvPr id="8" name="矩形 7"/>
          <p:cNvSpPr/>
          <p:nvPr/>
        </p:nvSpPr>
        <p:spPr>
          <a:xfrm>
            <a:off x="1000100" y="4929198"/>
            <a:ext cx="62865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i="1" dirty="0" smtClean="0"/>
              <a:t>{{Intel, 05748888}, {Lenovo, 010006666}, {ICBC, 0209999}}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2800" dirty="0" smtClean="0"/>
              <a:t>Graphical representation of relationship</a:t>
            </a:r>
            <a:endParaRPr lang="zh-CN" altLang="en-US" sz="2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4</a:t>
            </a:fld>
            <a:endParaRPr lang="zh-CN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2285992"/>
            <a:ext cx="4714875" cy="279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Functions as Relations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an element </a:t>
            </a:r>
            <a:r>
              <a:rPr lang="en-US" altLang="zh-CN" i="1" dirty="0" smtClean="0"/>
              <a:t>a </a:t>
            </a:r>
            <a:r>
              <a:rPr lang="en-US" altLang="zh-CN" dirty="0" smtClean="0"/>
              <a:t>of A</a:t>
            </a:r>
            <a:r>
              <a:rPr lang="en-US" altLang="zh-CN" i="1" dirty="0" smtClean="0"/>
              <a:t> </a:t>
            </a:r>
            <a:r>
              <a:rPr lang="en-US" altLang="zh-CN" dirty="0" smtClean="0"/>
              <a:t>is assigned to the </a:t>
            </a:r>
            <a:r>
              <a:rPr lang="en-US" altLang="zh-CN" dirty="0" smtClean="0">
                <a:solidFill>
                  <a:srgbClr val="FF0000"/>
                </a:solidFill>
              </a:rPr>
              <a:t>unique</a:t>
            </a:r>
            <a:r>
              <a:rPr lang="en-US" altLang="zh-CN" dirty="0" smtClean="0"/>
              <a:t> element </a:t>
            </a:r>
            <a:r>
              <a:rPr lang="en-US" altLang="zh-CN" i="1" dirty="0" smtClean="0"/>
              <a:t>b ∈ B </a:t>
            </a:r>
            <a:r>
              <a:rPr lang="en-US" altLang="zh-CN" dirty="0" smtClean="0"/>
              <a:t>such that (</a:t>
            </a:r>
            <a:r>
              <a:rPr lang="en-US" altLang="zh-CN" i="1" dirty="0" smtClean="0"/>
              <a:t>a, b</a:t>
            </a:r>
            <a:r>
              <a:rPr lang="en-US" altLang="zh-CN" dirty="0" smtClean="0"/>
              <a:t>) ∈ </a:t>
            </a:r>
            <a:r>
              <a:rPr lang="en-US" altLang="zh-CN" i="1" dirty="0" smtClean="0"/>
              <a:t>R</a:t>
            </a:r>
            <a:endParaRPr lang="zh-CN" altLang="en-US" i="1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5</a:t>
            </a:fld>
            <a:endParaRPr lang="zh-CN" alt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488" y="3143248"/>
            <a:ext cx="4714875" cy="279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矩形 5"/>
          <p:cNvSpPr/>
          <p:nvPr/>
        </p:nvSpPr>
        <p:spPr>
          <a:xfrm>
            <a:off x="714348" y="3643314"/>
            <a:ext cx="2143140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zh-CN" dirty="0" smtClean="0"/>
              <a:t>not a function</a:t>
            </a:r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285720" y="4214818"/>
            <a:ext cx="2564676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altLang="zh-CN" dirty="0" smtClean="0"/>
              <a:t>one-to-many relationship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Relations on a set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6</a:t>
            </a:fld>
            <a:endParaRPr lang="zh-CN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643050"/>
            <a:ext cx="48101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57356" y="3143248"/>
            <a:ext cx="4619625" cy="273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矩形 7"/>
          <p:cNvSpPr/>
          <p:nvPr/>
        </p:nvSpPr>
        <p:spPr>
          <a:xfrm>
            <a:off x="785786" y="2571744"/>
            <a:ext cx="48577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/>
              <a:t>Let </a:t>
            </a:r>
            <a:r>
              <a:rPr lang="en-US" altLang="zh-CN" i="1" dirty="0" smtClean="0"/>
              <a:t>A be the set {1, 2, 3, 4}. Which ordered pairs are in the relation R = {(a, b) | </a:t>
            </a:r>
            <a:r>
              <a:rPr lang="en-US" altLang="zh-CN" i="1" dirty="0" smtClean="0">
                <a:solidFill>
                  <a:srgbClr val="FF0000"/>
                </a:solidFill>
              </a:rPr>
              <a:t>a divides b</a:t>
            </a:r>
            <a:r>
              <a:rPr lang="en-US" altLang="zh-CN" i="1" dirty="0" smtClean="0"/>
              <a:t>}?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Relations on a set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7</a:t>
            </a:fld>
            <a:endParaRPr lang="zh-CN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1857364"/>
            <a:ext cx="4848225" cy="290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矩形 5"/>
          <p:cNvSpPr/>
          <p:nvPr/>
        </p:nvSpPr>
        <p:spPr>
          <a:xfrm>
            <a:off x="1285852" y="492919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dirty="0" smtClean="0"/>
              <a:t>Which of these relations contain each of the pairs </a:t>
            </a:r>
            <a:r>
              <a:rPr lang="en-US" altLang="zh-CN" i="1" dirty="0" smtClean="0"/>
              <a:t>(1, 1), (1, 2), (2, 1), (1,−1), and (2, 2)?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Properties of Relations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8</a:t>
            </a:fld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428596" y="1714488"/>
            <a:ext cx="77867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 smtClean="0"/>
              <a:t>The relation </a:t>
            </a:r>
            <a:r>
              <a:rPr lang="en-US" altLang="zh-CN" sz="2400" i="1" dirty="0" smtClean="0"/>
              <a:t>R on the set A is </a:t>
            </a:r>
            <a:r>
              <a:rPr lang="en-US" altLang="zh-CN" sz="2400" b="1" i="1" dirty="0" smtClean="0">
                <a:solidFill>
                  <a:srgbClr val="FF0000"/>
                </a:solidFill>
              </a:rPr>
              <a:t>reflexive</a:t>
            </a:r>
            <a:r>
              <a:rPr lang="en-US" altLang="zh-CN" sz="2400" i="1" dirty="0" smtClean="0"/>
              <a:t> if ∀a((a, a) ∈ R)</a:t>
            </a:r>
            <a:endParaRPr lang="zh-CN" altLang="en-US" sz="2400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357430"/>
            <a:ext cx="8018463" cy="319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任意多边形 9"/>
          <p:cNvSpPr/>
          <p:nvPr/>
        </p:nvSpPr>
        <p:spPr>
          <a:xfrm>
            <a:off x="7223760" y="3273552"/>
            <a:ext cx="530352" cy="673608"/>
          </a:xfrm>
          <a:custGeom>
            <a:avLst/>
            <a:gdLst>
              <a:gd name="connsiteX0" fmla="*/ 0 w 530352"/>
              <a:gd name="connsiteY0" fmla="*/ 420624 h 673608"/>
              <a:gd name="connsiteX1" fmla="*/ 228600 w 530352"/>
              <a:gd name="connsiteY1" fmla="*/ 603504 h 673608"/>
              <a:gd name="connsiteX2" fmla="*/ 530352 w 530352"/>
              <a:gd name="connsiteY2" fmla="*/ 0 h 673608"/>
              <a:gd name="connsiteX3" fmla="*/ 530352 w 530352"/>
              <a:gd name="connsiteY3" fmla="*/ 0 h 6736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0352" h="673608">
                <a:moveTo>
                  <a:pt x="0" y="420624"/>
                </a:moveTo>
                <a:cubicBezTo>
                  <a:pt x="70104" y="547116"/>
                  <a:pt x="140208" y="673608"/>
                  <a:pt x="228600" y="603504"/>
                </a:cubicBezTo>
                <a:cubicBezTo>
                  <a:pt x="316992" y="533400"/>
                  <a:pt x="530352" y="0"/>
                  <a:pt x="530352" y="0"/>
                </a:cubicBezTo>
                <a:lnTo>
                  <a:pt x="530352" y="0"/>
                </a:lnTo>
              </a:path>
            </a:pathLst>
          </a:cu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任意多边形 10"/>
          <p:cNvSpPr/>
          <p:nvPr/>
        </p:nvSpPr>
        <p:spPr>
          <a:xfrm>
            <a:off x="8358214" y="4143380"/>
            <a:ext cx="530352" cy="673608"/>
          </a:xfrm>
          <a:custGeom>
            <a:avLst/>
            <a:gdLst>
              <a:gd name="connsiteX0" fmla="*/ 0 w 530352"/>
              <a:gd name="connsiteY0" fmla="*/ 420624 h 673608"/>
              <a:gd name="connsiteX1" fmla="*/ 228600 w 530352"/>
              <a:gd name="connsiteY1" fmla="*/ 603504 h 673608"/>
              <a:gd name="connsiteX2" fmla="*/ 530352 w 530352"/>
              <a:gd name="connsiteY2" fmla="*/ 0 h 673608"/>
              <a:gd name="connsiteX3" fmla="*/ 530352 w 530352"/>
              <a:gd name="connsiteY3" fmla="*/ 0 h 6736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0352" h="673608">
                <a:moveTo>
                  <a:pt x="0" y="420624"/>
                </a:moveTo>
                <a:cubicBezTo>
                  <a:pt x="70104" y="547116"/>
                  <a:pt x="140208" y="673608"/>
                  <a:pt x="228600" y="603504"/>
                </a:cubicBezTo>
                <a:cubicBezTo>
                  <a:pt x="316992" y="533400"/>
                  <a:pt x="530352" y="0"/>
                  <a:pt x="530352" y="0"/>
                </a:cubicBezTo>
                <a:lnTo>
                  <a:pt x="530352" y="0"/>
                </a:lnTo>
              </a:path>
            </a:pathLst>
          </a:cu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9</a:t>
            </a:fld>
            <a:endParaRPr lang="zh-CN" alt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2428868"/>
            <a:ext cx="4848225" cy="290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矩形 5"/>
          <p:cNvSpPr/>
          <p:nvPr/>
        </p:nvSpPr>
        <p:spPr>
          <a:xfrm>
            <a:off x="428596" y="1714488"/>
            <a:ext cx="77867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 smtClean="0"/>
              <a:t>The relation </a:t>
            </a:r>
            <a:r>
              <a:rPr lang="en-US" altLang="zh-CN" sz="2400" i="1" dirty="0" smtClean="0"/>
              <a:t>R on the set A is </a:t>
            </a:r>
            <a:r>
              <a:rPr lang="en-US" altLang="zh-CN" sz="2400" b="1" i="1" dirty="0" smtClean="0">
                <a:solidFill>
                  <a:srgbClr val="FF0000"/>
                </a:solidFill>
              </a:rPr>
              <a:t>reflexive</a:t>
            </a:r>
            <a:r>
              <a:rPr lang="en-US" altLang="zh-CN" sz="2400" i="1" dirty="0" smtClean="0"/>
              <a:t> if ∀a((a, a) ∈ R)</a:t>
            </a:r>
            <a:endParaRPr lang="zh-CN" altLang="en-US" sz="2400" dirty="0"/>
          </a:p>
        </p:txBody>
      </p:sp>
      <p:sp>
        <p:nvSpPr>
          <p:cNvPr id="7" name="任意多边形 6"/>
          <p:cNvSpPr/>
          <p:nvPr/>
        </p:nvSpPr>
        <p:spPr>
          <a:xfrm>
            <a:off x="4357686" y="2857496"/>
            <a:ext cx="530352" cy="673608"/>
          </a:xfrm>
          <a:custGeom>
            <a:avLst/>
            <a:gdLst>
              <a:gd name="connsiteX0" fmla="*/ 0 w 530352"/>
              <a:gd name="connsiteY0" fmla="*/ 420624 h 673608"/>
              <a:gd name="connsiteX1" fmla="*/ 228600 w 530352"/>
              <a:gd name="connsiteY1" fmla="*/ 603504 h 673608"/>
              <a:gd name="connsiteX2" fmla="*/ 530352 w 530352"/>
              <a:gd name="connsiteY2" fmla="*/ 0 h 673608"/>
              <a:gd name="connsiteX3" fmla="*/ 530352 w 530352"/>
              <a:gd name="connsiteY3" fmla="*/ 0 h 6736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0352" h="673608">
                <a:moveTo>
                  <a:pt x="0" y="420624"/>
                </a:moveTo>
                <a:cubicBezTo>
                  <a:pt x="70104" y="547116"/>
                  <a:pt x="140208" y="673608"/>
                  <a:pt x="228600" y="603504"/>
                </a:cubicBezTo>
                <a:cubicBezTo>
                  <a:pt x="316992" y="533400"/>
                  <a:pt x="530352" y="0"/>
                  <a:pt x="530352" y="0"/>
                </a:cubicBezTo>
                <a:lnTo>
                  <a:pt x="530352" y="0"/>
                </a:lnTo>
              </a:path>
            </a:pathLst>
          </a:cu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任意多边形 7"/>
          <p:cNvSpPr/>
          <p:nvPr/>
        </p:nvSpPr>
        <p:spPr>
          <a:xfrm>
            <a:off x="5357818" y="3571876"/>
            <a:ext cx="530352" cy="673608"/>
          </a:xfrm>
          <a:custGeom>
            <a:avLst/>
            <a:gdLst>
              <a:gd name="connsiteX0" fmla="*/ 0 w 530352"/>
              <a:gd name="connsiteY0" fmla="*/ 420624 h 673608"/>
              <a:gd name="connsiteX1" fmla="*/ 228600 w 530352"/>
              <a:gd name="connsiteY1" fmla="*/ 603504 h 673608"/>
              <a:gd name="connsiteX2" fmla="*/ 530352 w 530352"/>
              <a:gd name="connsiteY2" fmla="*/ 0 h 673608"/>
              <a:gd name="connsiteX3" fmla="*/ 530352 w 530352"/>
              <a:gd name="connsiteY3" fmla="*/ 0 h 6736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0352" h="673608">
                <a:moveTo>
                  <a:pt x="0" y="420624"/>
                </a:moveTo>
                <a:cubicBezTo>
                  <a:pt x="70104" y="547116"/>
                  <a:pt x="140208" y="673608"/>
                  <a:pt x="228600" y="603504"/>
                </a:cubicBezTo>
                <a:cubicBezTo>
                  <a:pt x="316992" y="533400"/>
                  <a:pt x="530352" y="0"/>
                  <a:pt x="530352" y="0"/>
                </a:cubicBezTo>
                <a:lnTo>
                  <a:pt x="530352" y="0"/>
                </a:lnTo>
              </a:path>
            </a:pathLst>
          </a:cu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任意多边形 8"/>
          <p:cNvSpPr/>
          <p:nvPr/>
        </p:nvSpPr>
        <p:spPr>
          <a:xfrm>
            <a:off x="4286248" y="3857628"/>
            <a:ext cx="530352" cy="673608"/>
          </a:xfrm>
          <a:custGeom>
            <a:avLst/>
            <a:gdLst>
              <a:gd name="connsiteX0" fmla="*/ 0 w 530352"/>
              <a:gd name="connsiteY0" fmla="*/ 420624 h 673608"/>
              <a:gd name="connsiteX1" fmla="*/ 228600 w 530352"/>
              <a:gd name="connsiteY1" fmla="*/ 603504 h 673608"/>
              <a:gd name="connsiteX2" fmla="*/ 530352 w 530352"/>
              <a:gd name="connsiteY2" fmla="*/ 0 h 673608"/>
              <a:gd name="connsiteX3" fmla="*/ 530352 w 530352"/>
              <a:gd name="connsiteY3" fmla="*/ 0 h 6736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0352" h="673608">
                <a:moveTo>
                  <a:pt x="0" y="420624"/>
                </a:moveTo>
                <a:cubicBezTo>
                  <a:pt x="70104" y="547116"/>
                  <a:pt x="140208" y="673608"/>
                  <a:pt x="228600" y="603504"/>
                </a:cubicBezTo>
                <a:cubicBezTo>
                  <a:pt x="316992" y="533400"/>
                  <a:pt x="530352" y="0"/>
                  <a:pt x="530352" y="0"/>
                </a:cubicBezTo>
                <a:lnTo>
                  <a:pt x="530352" y="0"/>
                </a:lnTo>
              </a:path>
            </a:pathLst>
          </a:cu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1357</TotalTime>
  <Words>707</Words>
  <Application>Microsoft Office PowerPoint</Application>
  <PresentationFormat>全屏显示(4:3)</PresentationFormat>
  <Paragraphs>87</Paragraphs>
  <Slides>18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19" baseType="lpstr">
      <vt:lpstr>Office 主题</vt:lpstr>
      <vt:lpstr>Discrete Math (2)</vt:lpstr>
      <vt:lpstr>Relations</vt:lpstr>
      <vt:lpstr>Relations</vt:lpstr>
      <vt:lpstr>Graphical representation of relationship</vt:lpstr>
      <vt:lpstr>Functions as Relations </vt:lpstr>
      <vt:lpstr>Relations on a set</vt:lpstr>
      <vt:lpstr>Relations on a set</vt:lpstr>
      <vt:lpstr>Properties of Relations</vt:lpstr>
      <vt:lpstr>幻灯片 9</vt:lpstr>
      <vt:lpstr>Properties of Relations</vt:lpstr>
      <vt:lpstr>Properties of Relations</vt:lpstr>
      <vt:lpstr>Properties of Relations</vt:lpstr>
      <vt:lpstr>Properties of Relations</vt:lpstr>
      <vt:lpstr>Combining Relations</vt:lpstr>
      <vt:lpstr>Combining Relations</vt:lpstr>
      <vt:lpstr>Combining Relations</vt:lpstr>
      <vt:lpstr>Combining Relations</vt:lpstr>
      <vt:lpstr>Homework</vt:lpstr>
    </vt:vector>
  </TitlesOfParts>
  <Company>Ningbo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Hamming Chen</dc:creator>
  <cp:lastModifiedBy>Haiming Chen</cp:lastModifiedBy>
  <cp:revision>404</cp:revision>
  <dcterms:created xsi:type="dcterms:W3CDTF">2017-07-01T03:07:16Z</dcterms:created>
  <dcterms:modified xsi:type="dcterms:W3CDTF">2017-10-24T06:48:09Z</dcterms:modified>
</cp:coreProperties>
</file>