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34F93-2816-42E0-8E5C-486A9B22928D}" type="datetimeFigureOut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186C7-A00C-48B2-8D92-622C916D29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黑体" pitchFamily="2" charset="-122"/>
                <a:ea typeface="黑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黑体" pitchFamily="2" charset="-122"/>
                <a:ea typeface="黑体" pitchFamily="2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849C1-C78C-4710-BA5F-6A9638C136CA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nbu-logo.jpg"/>
          <p:cNvPicPr>
            <a:picLocks noChangeAspect="1"/>
          </p:cNvPicPr>
          <p:nvPr userDrawn="1"/>
        </p:nvPicPr>
        <p:blipFill>
          <a:blip r:embed="rId2"/>
          <a:srcRect b="11097"/>
          <a:stretch>
            <a:fillRect/>
          </a:stretch>
        </p:blipFill>
        <p:spPr>
          <a:xfrm>
            <a:off x="5934078" y="214290"/>
            <a:ext cx="3209922" cy="1143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F2EA4-8756-4A91-B5E4-C302B875FE8C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CBD6-D1A0-4492-8A5A-11C65C88944E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  <a:lvl2pPr>
              <a:defRPr>
                <a:latin typeface="微软雅黑" pitchFamily="34" charset="-122"/>
                <a:ea typeface="微软雅黑" pitchFamily="34" charset="-122"/>
              </a:defRPr>
            </a:lvl2pPr>
            <a:lvl3pPr>
              <a:defRPr>
                <a:latin typeface="微软雅黑" pitchFamily="34" charset="-122"/>
                <a:ea typeface="微软雅黑" pitchFamily="34" charset="-122"/>
              </a:defRPr>
            </a:lvl3pPr>
            <a:lvl4pPr>
              <a:defRPr>
                <a:latin typeface="微软雅黑" pitchFamily="34" charset="-122"/>
                <a:ea typeface="微软雅黑" pitchFamily="34" charset="-122"/>
              </a:defRPr>
            </a:lvl4pPr>
            <a:lvl5pPr>
              <a:defRPr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3DBF5-C36C-4751-891D-486C0599CEEA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7" name="图片 6" descr="nbu-logo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00958" y="50594"/>
            <a:ext cx="1500188" cy="15001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B9C73-8199-45BF-859E-77F7C8C9399E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4C8F7-13D3-4FF9-97DF-9C17F0028368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AD626-62DF-4385-9E52-D2CF2F70B426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D1E71-1B79-4AA6-8882-5C81468FF929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8FCE6-EEF1-444D-B6F9-84EC11AF282E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EFC8-740A-4FA0-89EB-364FE87D2AB1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2596B-9364-44E0-B073-89F5C948CD5A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7DB9D-1D91-4F63-BDE5-0ECBBA29E4AF}" type="datetime1">
              <a:rPr lang="zh-CN" altLang="en-US" smtClean="0"/>
              <a:pPr/>
              <a:t>2017/11/7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A2DB7-315D-4834-9C72-2DD9442B48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3314" name="AutoShape 2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6" name="AutoShape 4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318" name="AutoShape 6" descr="http://img1.imgtn.bdimg.com/it/u=2800068669,3888819830&amp;fm=26&amp;gp=0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0" y="1285860"/>
            <a:ext cx="7500958" cy="200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0" y="6143644"/>
            <a:ext cx="9144000" cy="158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14714" y="1928802"/>
            <a:ext cx="5386398" cy="1470025"/>
          </a:xfrm>
        </p:spPr>
        <p:txBody>
          <a:bodyPr/>
          <a:lstStyle/>
          <a:p>
            <a:pPr algn="l"/>
            <a:r>
              <a:rPr lang="en-US" altLang="zh-CN" dirty="0" smtClean="0">
                <a:latin typeface="Arial" pitchFamily="34" charset="0"/>
                <a:cs typeface="Arial" pitchFamily="34" charset="0"/>
              </a:rPr>
              <a:t>Discrete Math (2)</a:t>
            </a:r>
            <a:endParaRPr lang="zh-CN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14714" y="3714752"/>
            <a:ext cx="5014938" cy="21431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Haiming Chen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Associate Professor, PhD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Department of Computer Science,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Ningbo University</a:t>
            </a:r>
          </a:p>
          <a:p>
            <a:pPr algn="l"/>
            <a:r>
              <a:rPr lang="en-US" altLang="zh-CN" sz="2400" dirty="0" smtClean="0">
                <a:latin typeface="Arial" pitchFamily="34" charset="0"/>
                <a:cs typeface="Arial" pitchFamily="34" charset="0"/>
              </a:rPr>
              <a:t>http://www.chenhaiming.cn</a:t>
            </a:r>
            <a:endParaRPr lang="zh-CN" alt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3018336" cy="3676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SQL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214554"/>
            <a:ext cx="3784054" cy="262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285992"/>
            <a:ext cx="4435321" cy="250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4857760"/>
            <a:ext cx="5734050" cy="10096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矩形 8"/>
          <p:cNvSpPr/>
          <p:nvPr/>
        </p:nvSpPr>
        <p:spPr>
          <a:xfrm>
            <a:off x="4214810" y="2857496"/>
            <a:ext cx="521297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sz="4000" i="1" dirty="0" smtClean="0"/>
              <a:t>J</a:t>
            </a:r>
            <a:r>
              <a:rPr lang="en-US" altLang="zh-CN" sz="4000" i="1" baseline="-25000" dirty="0" smtClean="0"/>
              <a:t>2</a:t>
            </a:r>
            <a:endParaRPr lang="zh-CN" altLang="en-US" sz="4000" baseline="-25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2000240"/>
            <a:ext cx="8142287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矩形 10"/>
          <p:cNvSpPr/>
          <p:nvPr/>
        </p:nvSpPr>
        <p:spPr>
          <a:xfrm>
            <a:off x="4071934" y="2285992"/>
            <a:ext cx="811441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sz="3600" i="1" dirty="0" smtClean="0"/>
              <a:t>P</a:t>
            </a:r>
            <a:r>
              <a:rPr lang="en-US" altLang="zh-CN" sz="3600" i="1" baseline="-25000" dirty="0" smtClean="0"/>
              <a:t>1,5</a:t>
            </a:r>
            <a:endParaRPr lang="zh-CN" altLang="en-US" sz="36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Homework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Page 590, Ex.28</a:t>
            </a:r>
            <a:r>
              <a:rPr lang="en-US" altLang="zh-CN" smtClean="0"/>
              <a:t>, 29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2800" i="1" dirty="0" smtClean="0"/>
              <a:t>n-</a:t>
            </a:r>
            <a:r>
              <a:rPr lang="en-US" altLang="zh-CN" sz="2800" dirty="0" err="1" smtClean="0"/>
              <a:t>ary</a:t>
            </a:r>
            <a:r>
              <a:rPr lang="en-US" altLang="zh-CN" sz="2800" dirty="0" smtClean="0"/>
              <a:t> Relations and Their Applications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airline flight number {CA101, CZ203}</a:t>
            </a:r>
          </a:p>
          <a:p>
            <a:r>
              <a:rPr lang="en-US" altLang="zh-CN" dirty="0" smtClean="0"/>
              <a:t>starting point {BJ, SH, NB}</a:t>
            </a:r>
          </a:p>
          <a:p>
            <a:r>
              <a:rPr lang="en-US" altLang="zh-CN" dirty="0" smtClean="0"/>
              <a:t>destination {HZ, GZ, SZ}</a:t>
            </a:r>
          </a:p>
          <a:p>
            <a:r>
              <a:rPr lang="en-US" altLang="zh-CN" dirty="0" smtClean="0"/>
              <a:t>departure time {8:00, 12:00}</a:t>
            </a:r>
          </a:p>
          <a:p>
            <a:r>
              <a:rPr lang="en-US" altLang="zh-CN" dirty="0" smtClean="0"/>
              <a:t>arrival time {10:00, 15:00}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N × N × N consisting of triples </a:t>
            </a:r>
            <a:r>
              <a:rPr lang="en-US" altLang="zh-CN" sz="2000" i="1" dirty="0" smtClean="0"/>
              <a:t>(a, b, c), </a:t>
            </a:r>
            <a:r>
              <a:rPr lang="en-US" altLang="zh-CN" sz="2000" dirty="0" smtClean="0"/>
              <a:t>where</a:t>
            </a:r>
            <a:r>
              <a:rPr lang="en-US" altLang="zh-CN" sz="2000" i="1" dirty="0" smtClean="0"/>
              <a:t> a, b, </a:t>
            </a:r>
            <a:r>
              <a:rPr lang="en-US" altLang="zh-CN" sz="2000" dirty="0" smtClean="0"/>
              <a:t>and</a:t>
            </a:r>
            <a:r>
              <a:rPr lang="en-US" altLang="zh-CN" sz="2000" i="1" dirty="0" smtClean="0"/>
              <a:t> c </a:t>
            </a:r>
            <a:r>
              <a:rPr lang="en-US" altLang="zh-CN" sz="2000" dirty="0" smtClean="0"/>
              <a:t>are integers with </a:t>
            </a:r>
            <a:r>
              <a:rPr lang="en-US" altLang="zh-CN" sz="2000" i="1" dirty="0" smtClean="0"/>
              <a:t>a &lt; b &lt; c</a:t>
            </a:r>
          </a:p>
          <a:p>
            <a:endParaRPr lang="en-US" altLang="zh-CN" sz="2000" i="1" dirty="0" smtClean="0"/>
          </a:p>
          <a:p>
            <a:r>
              <a:rPr lang="en-US" altLang="zh-CN" sz="2000" dirty="0" smtClean="0"/>
              <a:t>Z × Z × Z consisting of all triples of integers </a:t>
            </a:r>
            <a:r>
              <a:rPr lang="en-US" altLang="zh-CN" sz="2000" i="1" dirty="0" smtClean="0"/>
              <a:t>(a, b, c), </a:t>
            </a:r>
            <a:r>
              <a:rPr lang="en-US" altLang="zh-CN" sz="2000" dirty="0" smtClean="0"/>
              <a:t>if and only if there is an integer</a:t>
            </a:r>
            <a:r>
              <a:rPr lang="en-US" altLang="zh-CN" sz="2000" i="1" dirty="0" smtClean="0"/>
              <a:t> k </a:t>
            </a:r>
            <a:r>
              <a:rPr lang="en-US" altLang="zh-CN" sz="2000" dirty="0" smtClean="0"/>
              <a:t>such that </a:t>
            </a:r>
            <a:r>
              <a:rPr lang="en-US" altLang="zh-CN" sz="2000" i="1" dirty="0" smtClean="0"/>
              <a:t>b = a + k </a:t>
            </a:r>
            <a:r>
              <a:rPr lang="en-US" altLang="zh-CN" sz="2000" dirty="0" smtClean="0"/>
              <a:t>and</a:t>
            </a:r>
            <a:r>
              <a:rPr lang="en-US" altLang="zh-CN" sz="2000" i="1" dirty="0" smtClean="0"/>
              <a:t> c = a + 2k</a:t>
            </a:r>
          </a:p>
          <a:p>
            <a:endParaRPr lang="en-US" altLang="zh-CN" sz="2000" i="1" dirty="0" smtClean="0"/>
          </a:p>
          <a:p>
            <a:r>
              <a:rPr lang="en-US" altLang="zh-CN" sz="2000" dirty="0" smtClean="0"/>
              <a:t>Z × Z × Z</a:t>
            </a:r>
            <a:r>
              <a:rPr lang="en-US" altLang="zh-CN" sz="2000" baseline="30000" dirty="0" smtClean="0"/>
              <a:t>+</a:t>
            </a:r>
            <a:r>
              <a:rPr lang="en-US" altLang="zh-CN" sz="2000" dirty="0" smtClean="0"/>
              <a:t> , consisting of triples </a:t>
            </a:r>
            <a:r>
              <a:rPr lang="en-US" altLang="zh-CN" sz="2000" i="1" dirty="0" smtClean="0"/>
              <a:t>(a, b, m), </a:t>
            </a:r>
            <a:r>
              <a:rPr lang="en-US" altLang="zh-CN" sz="2000" dirty="0" smtClean="0"/>
              <a:t>where </a:t>
            </a:r>
            <a:r>
              <a:rPr lang="en-US" altLang="zh-CN" sz="2000" i="1" dirty="0" smtClean="0"/>
              <a:t>a, b, </a:t>
            </a:r>
            <a:r>
              <a:rPr lang="en-US" altLang="zh-CN" sz="2000" dirty="0" smtClean="0"/>
              <a:t>and</a:t>
            </a:r>
            <a:r>
              <a:rPr lang="en-US" altLang="zh-CN" sz="2000" i="1" dirty="0" smtClean="0"/>
              <a:t> m </a:t>
            </a:r>
            <a:r>
              <a:rPr lang="en-US" altLang="zh-CN" sz="2000" dirty="0" smtClean="0"/>
              <a:t>are integers</a:t>
            </a:r>
            <a:r>
              <a:rPr lang="en-US" altLang="zh-CN" sz="2000" i="1" dirty="0" smtClean="0"/>
              <a:t> </a:t>
            </a:r>
            <a:r>
              <a:rPr lang="en-US" altLang="zh-CN" sz="2000" dirty="0" smtClean="0"/>
              <a:t>with </a:t>
            </a:r>
            <a:r>
              <a:rPr lang="en-US" altLang="zh-CN" sz="2000" i="1" dirty="0" smtClean="0"/>
              <a:t>m ≥ 1 </a:t>
            </a:r>
            <a:r>
              <a:rPr lang="en-US" altLang="zh-CN" sz="2000" dirty="0" smtClean="0"/>
              <a:t>and </a:t>
            </a:r>
            <a:r>
              <a:rPr lang="en-US" altLang="zh-CN" sz="2000" i="1" dirty="0" smtClean="0"/>
              <a:t>a ≡ b (mod m)</a:t>
            </a:r>
          </a:p>
          <a:p>
            <a:endParaRPr lang="en-US" altLang="zh-CN" sz="2000" i="1" dirty="0" smtClean="0"/>
          </a:p>
          <a:p>
            <a:r>
              <a:rPr lang="en-US" altLang="zh-CN" sz="2000" i="1" dirty="0" smtClean="0"/>
              <a:t>(A, N, S, D, T ) </a:t>
            </a:r>
            <a:r>
              <a:rPr lang="en-US" altLang="zh-CN" sz="2000" dirty="0" smtClean="0"/>
              <a:t>representing airplane flights</a:t>
            </a:r>
            <a:r>
              <a:rPr lang="en-US" altLang="zh-CN" sz="2000" i="1" dirty="0" smtClean="0"/>
              <a:t>, </a:t>
            </a:r>
            <a:r>
              <a:rPr lang="en-US" altLang="zh-CN" sz="2000" dirty="0" smtClean="0"/>
              <a:t>where </a:t>
            </a:r>
            <a:r>
              <a:rPr lang="en-US" altLang="zh-CN" sz="2000" i="1" dirty="0" smtClean="0"/>
              <a:t>A </a:t>
            </a:r>
            <a:r>
              <a:rPr lang="en-US" altLang="zh-CN" sz="2000" dirty="0" smtClean="0"/>
              <a:t>is the airline, </a:t>
            </a:r>
            <a:r>
              <a:rPr lang="en-US" altLang="zh-CN" sz="2000" i="1" dirty="0" smtClean="0"/>
              <a:t>N </a:t>
            </a:r>
            <a:r>
              <a:rPr lang="en-US" altLang="zh-CN" sz="2000" dirty="0" smtClean="0"/>
              <a:t>is the flight number, </a:t>
            </a:r>
            <a:r>
              <a:rPr lang="en-US" altLang="zh-CN" sz="2000" i="1" dirty="0" smtClean="0"/>
              <a:t>S </a:t>
            </a:r>
            <a:r>
              <a:rPr lang="en-US" altLang="zh-CN" sz="2000" dirty="0" smtClean="0"/>
              <a:t>is the starting point, </a:t>
            </a:r>
            <a:r>
              <a:rPr lang="en-US" altLang="zh-CN" sz="2000" i="1" dirty="0" smtClean="0"/>
              <a:t>D </a:t>
            </a:r>
            <a:r>
              <a:rPr lang="en-US" altLang="zh-CN" sz="2000" dirty="0" smtClean="0"/>
              <a:t>is the destination, and</a:t>
            </a:r>
            <a:r>
              <a:rPr lang="en-US" altLang="zh-CN" sz="2000" i="1" dirty="0" smtClean="0"/>
              <a:t> T </a:t>
            </a:r>
            <a:r>
              <a:rPr lang="en-US" altLang="zh-CN" sz="2000" dirty="0" smtClean="0"/>
              <a:t>is the departure time.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3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Databases and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14488"/>
            <a:ext cx="6618287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3929058" y="1571612"/>
            <a:ext cx="3071802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</a:rPr>
              <a:t>relational data model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1071538" y="4572008"/>
            <a:ext cx="7643866" cy="1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7358082" y="4000504"/>
            <a:ext cx="12858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smtClean="0">
                <a:solidFill>
                  <a:srgbClr val="FF0000"/>
                </a:solidFill>
              </a:rPr>
              <a:t>record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57224" y="4929198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smtClean="0"/>
              <a:t>(Stevens, 786576, Psychology, 2.99)                                </a:t>
            </a:r>
            <a:r>
              <a:rPr lang="en-US" altLang="zh-CN" sz="2400" i="1" dirty="0" smtClean="0"/>
              <a:t>n-</a:t>
            </a:r>
            <a:r>
              <a:rPr lang="en-US" altLang="zh-CN" sz="2400" i="1" dirty="0" err="1" smtClean="0"/>
              <a:t>tuples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>
          <a:xfrm>
            <a:off x="4429124" y="2285992"/>
            <a:ext cx="1643074" cy="23574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线形标注 1 12"/>
          <p:cNvSpPr/>
          <p:nvPr/>
        </p:nvSpPr>
        <p:spPr>
          <a:xfrm>
            <a:off x="6643702" y="2000240"/>
            <a:ext cx="1857388" cy="428628"/>
          </a:xfrm>
          <a:prstGeom prst="borderCallout1">
            <a:avLst>
              <a:gd name="adj1" fmla="val 18750"/>
              <a:gd name="adj2" fmla="val -8333"/>
              <a:gd name="adj3" fmla="val 351432"/>
              <a:gd name="adj4" fmla="val -3255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Field/</a:t>
            </a:r>
            <a:r>
              <a:rPr lang="en-US" altLang="zh-CN" i="1" dirty="0" smtClean="0"/>
              <a:t> attribute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2214546" y="1916660"/>
            <a:ext cx="1318631" cy="36933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b="1" dirty="0" smtClean="0"/>
              <a:t>primary key</a:t>
            </a:r>
            <a:endParaRPr lang="zh-CN" altLang="en-US" dirty="0"/>
          </a:p>
        </p:txBody>
      </p:sp>
      <p:cxnSp>
        <p:nvCxnSpPr>
          <p:cNvPr id="16" name="直接箭头连接符 15"/>
          <p:cNvCxnSpPr/>
          <p:nvPr/>
        </p:nvCxnSpPr>
        <p:spPr>
          <a:xfrm rot="16200000" flipH="1">
            <a:off x="2678893" y="2321711"/>
            <a:ext cx="285752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642910" y="1285860"/>
            <a:ext cx="3500462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altLang="zh-CN" dirty="0" smtClean="0"/>
              <a:t>the value of the </a:t>
            </a:r>
            <a:r>
              <a:rPr lang="en-US" altLang="zh-CN" i="1" dirty="0" smtClean="0"/>
              <a:t>n-</a:t>
            </a:r>
            <a:r>
              <a:rPr lang="en-US" altLang="zh-CN" i="1" dirty="0" err="1" smtClean="0"/>
              <a:t>tuple</a:t>
            </a:r>
            <a:r>
              <a:rPr lang="en-US" altLang="zh-CN" i="1" dirty="0" smtClean="0"/>
              <a:t> from</a:t>
            </a:r>
          </a:p>
          <a:p>
            <a:r>
              <a:rPr lang="en-US" altLang="zh-CN" dirty="0" smtClean="0"/>
              <a:t>this domain determines the </a:t>
            </a:r>
            <a:r>
              <a:rPr lang="en-US" altLang="zh-CN" i="1" dirty="0" smtClean="0"/>
              <a:t>n-</a:t>
            </a:r>
            <a:r>
              <a:rPr lang="en-US" altLang="zh-CN" i="1" dirty="0" err="1" smtClean="0"/>
              <a:t>tuple</a:t>
            </a:r>
            <a:endParaRPr lang="zh-CN" altLang="en-US" dirty="0"/>
          </a:p>
        </p:txBody>
      </p:sp>
      <p:sp>
        <p:nvSpPr>
          <p:cNvPr id="18" name="左大括号 17"/>
          <p:cNvSpPr/>
          <p:nvPr/>
        </p:nvSpPr>
        <p:spPr>
          <a:xfrm rot="16200000">
            <a:off x="5822165" y="4250537"/>
            <a:ext cx="500066" cy="1428760"/>
          </a:xfrm>
          <a:prstGeom prst="leftBrace">
            <a:avLst>
              <a:gd name="adj1" fmla="val 8333"/>
              <a:gd name="adj2" fmla="val 64720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5643570" y="5214950"/>
            <a:ext cx="1604093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b="1" dirty="0" smtClean="0"/>
              <a:t>composite key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1"/>
      <p:bldP spid="11" grpId="0"/>
      <p:bldP spid="12" grpId="0" animBg="1"/>
      <p:bldP spid="13" grpId="0" animBg="1"/>
      <p:bldP spid="14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Operations on n-</a:t>
            </a:r>
            <a:r>
              <a:rPr lang="en-US" altLang="zh-CN" dirty="0" err="1" smtClean="0"/>
              <a:t>ary</a:t>
            </a:r>
            <a:r>
              <a:rPr lang="en-US" altLang="zh-CN" dirty="0" smtClean="0"/>
              <a:t>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form new n-</a:t>
            </a:r>
            <a:r>
              <a:rPr lang="en-US" altLang="zh-CN" sz="2800" dirty="0" err="1" smtClean="0"/>
              <a:t>ary</a:t>
            </a:r>
            <a:r>
              <a:rPr lang="en-US" altLang="zh-CN" sz="2800" dirty="0" smtClean="0"/>
              <a:t> relations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Operations on n-</a:t>
            </a:r>
            <a:r>
              <a:rPr lang="en-US" altLang="zh-CN" dirty="0" err="1" smtClean="0"/>
              <a:t>ary</a:t>
            </a:r>
            <a:r>
              <a:rPr lang="en-US" altLang="zh-CN" dirty="0" smtClean="0"/>
              <a:t>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b="1" dirty="0" smtClean="0"/>
              <a:t>Selection</a:t>
            </a:r>
            <a:r>
              <a:rPr lang="en-US" altLang="zh-CN" sz="2800" dirty="0" smtClean="0"/>
              <a:t> </a:t>
            </a:r>
            <a:r>
              <a:rPr lang="en-US" altLang="zh-CN" sz="2800" dirty="0" smtClean="0"/>
              <a:t>operator</a:t>
            </a:r>
          </a:p>
          <a:p>
            <a:r>
              <a:rPr lang="en-US" altLang="zh-CN" sz="2800" dirty="0" smtClean="0"/>
              <a:t>answer queries on databases that ask for all </a:t>
            </a:r>
            <a:r>
              <a:rPr lang="en-US" altLang="zh-CN" sz="2800" i="1" dirty="0" smtClean="0"/>
              <a:t>n-</a:t>
            </a:r>
            <a:r>
              <a:rPr lang="en-US" altLang="zh-CN" sz="2800" dirty="0" err="1" smtClean="0"/>
              <a:t>tuples</a:t>
            </a:r>
            <a:r>
              <a:rPr lang="en-US" altLang="zh-CN" sz="2800" dirty="0" smtClean="0"/>
              <a:t> that</a:t>
            </a:r>
            <a:r>
              <a:rPr lang="en-US" altLang="zh-CN" sz="2800" i="1" dirty="0" smtClean="0"/>
              <a:t> </a:t>
            </a:r>
            <a:r>
              <a:rPr lang="en-US" altLang="zh-CN" sz="2800" dirty="0" smtClean="0"/>
              <a:t>satisfy certain conditions</a:t>
            </a:r>
          </a:p>
          <a:p>
            <a:r>
              <a:rPr lang="en-US" altLang="zh-CN" sz="2800" dirty="0" smtClean="0"/>
              <a:t>find the records of all computer science majors who have a grade point average above 3.5.</a:t>
            </a:r>
            <a:endParaRPr lang="zh-CN" altLang="en-US" sz="2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928934"/>
            <a:ext cx="6618287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Operations on n-</a:t>
            </a:r>
            <a:r>
              <a:rPr lang="en-US" altLang="zh-CN" dirty="0" err="1" smtClean="0"/>
              <a:t>ary</a:t>
            </a:r>
            <a:r>
              <a:rPr lang="en-US" altLang="zh-CN" dirty="0" smtClean="0"/>
              <a:t>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Projection</a:t>
            </a:r>
          </a:p>
          <a:p>
            <a:pPr lvl="1"/>
            <a:r>
              <a:rPr lang="en-US" altLang="zh-CN" dirty="0" smtClean="0"/>
              <a:t>maps the </a:t>
            </a:r>
            <a:r>
              <a:rPr lang="en-US" altLang="zh-CN" i="1" dirty="0" smtClean="0"/>
              <a:t>n-</a:t>
            </a:r>
            <a:r>
              <a:rPr lang="en-US" altLang="zh-CN" i="1" dirty="0" err="1" smtClean="0"/>
              <a:t>tuple</a:t>
            </a:r>
            <a:r>
              <a:rPr lang="en-US" altLang="zh-CN" i="1" dirty="0" smtClean="0"/>
              <a:t> (a</a:t>
            </a:r>
            <a:r>
              <a:rPr lang="en-US" altLang="zh-CN" sz="2000" i="1" baseline="-25000" dirty="0" smtClean="0"/>
              <a:t>1</a:t>
            </a:r>
            <a:r>
              <a:rPr lang="en-US" altLang="zh-CN" i="1" dirty="0" smtClean="0"/>
              <a:t>, a</a:t>
            </a:r>
            <a:r>
              <a:rPr lang="en-US" altLang="zh-CN" sz="2000" i="1" baseline="-25000" dirty="0" smtClean="0"/>
              <a:t>2</a:t>
            </a:r>
            <a:r>
              <a:rPr lang="en-US" altLang="zh-CN" i="1" dirty="0" smtClean="0"/>
              <a:t>, . . . , a</a:t>
            </a:r>
            <a:r>
              <a:rPr lang="en-US" altLang="zh-CN" sz="2000" i="1" baseline="-25000" dirty="0" smtClean="0"/>
              <a:t>n</a:t>
            </a:r>
            <a:r>
              <a:rPr lang="en-US" altLang="zh-CN" i="1" dirty="0" smtClean="0"/>
              <a:t>) </a:t>
            </a:r>
            <a:r>
              <a:rPr lang="en-US" altLang="zh-CN" dirty="0" smtClean="0"/>
              <a:t>to the </a:t>
            </a:r>
            <a:r>
              <a:rPr lang="it-IT" altLang="zh-CN" i="1" dirty="0" smtClean="0"/>
              <a:t>m-</a:t>
            </a:r>
            <a:r>
              <a:rPr lang="it-IT" altLang="zh-CN" dirty="0" smtClean="0"/>
              <a:t>tuple </a:t>
            </a:r>
            <a:r>
              <a:rPr lang="it-IT" altLang="zh-CN" i="1" dirty="0" smtClean="0"/>
              <a:t>(a</a:t>
            </a:r>
            <a:r>
              <a:rPr lang="it-IT" altLang="zh-CN" sz="2000" i="1" baseline="-25000" dirty="0" smtClean="0"/>
              <a:t>i</a:t>
            </a:r>
            <a:r>
              <a:rPr lang="it-IT" altLang="zh-CN" sz="1400" i="1" baseline="-25000" dirty="0" smtClean="0"/>
              <a:t>1 </a:t>
            </a:r>
            <a:r>
              <a:rPr lang="it-IT" altLang="zh-CN" i="1" dirty="0" smtClean="0"/>
              <a:t>, a</a:t>
            </a:r>
            <a:r>
              <a:rPr lang="it-IT" altLang="zh-CN" sz="1400" i="1" baseline="-25000" dirty="0" smtClean="0"/>
              <a:t>i2</a:t>
            </a:r>
            <a:r>
              <a:rPr lang="it-IT" altLang="zh-CN" i="1" dirty="0" smtClean="0"/>
              <a:t>, . . . , a</a:t>
            </a:r>
            <a:r>
              <a:rPr lang="it-IT" altLang="zh-CN" sz="1400" i="1" baseline="-25000" dirty="0" smtClean="0"/>
              <a:t>im</a:t>
            </a:r>
            <a:r>
              <a:rPr lang="it-IT" altLang="zh-CN" i="1" dirty="0" smtClean="0"/>
              <a:t>), where m ≤ n.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159152"/>
            <a:ext cx="2452687" cy="2998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2143108" y="6000768"/>
            <a:ext cx="498855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i="1" dirty="0" smtClean="0"/>
              <a:t>P</a:t>
            </a:r>
            <a:r>
              <a:rPr lang="en-US" altLang="zh-CN" i="1" baseline="-25000" dirty="0" smtClean="0"/>
              <a:t>1,4</a:t>
            </a:r>
            <a:endParaRPr lang="zh-CN" altLang="en-US" baseline="-25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714620"/>
            <a:ext cx="4162424" cy="356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矩形 7"/>
          <p:cNvSpPr/>
          <p:nvPr/>
        </p:nvSpPr>
        <p:spPr>
          <a:xfrm>
            <a:off x="6715140" y="6000768"/>
            <a:ext cx="498855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i="1" dirty="0" smtClean="0"/>
              <a:t>P</a:t>
            </a:r>
            <a:r>
              <a:rPr lang="en-US" altLang="zh-CN" i="1" baseline="-25000" dirty="0" smtClean="0"/>
              <a:t>1,2</a:t>
            </a:r>
            <a:endParaRPr lang="zh-CN" altLang="en-US" baseline="-25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72175" y="3000372"/>
            <a:ext cx="31718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Operations on n-</a:t>
            </a:r>
            <a:r>
              <a:rPr lang="en-US" altLang="zh-CN" dirty="0" err="1" smtClean="0"/>
              <a:t>ary</a:t>
            </a:r>
            <a:r>
              <a:rPr lang="en-US" altLang="zh-CN" dirty="0" smtClean="0"/>
              <a:t> Relations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/>
              <a:t>Join</a:t>
            </a:r>
          </a:p>
          <a:p>
            <a:pPr lvl="1"/>
            <a:r>
              <a:rPr lang="en-US" altLang="zh-CN" sz="2000" dirty="0" smtClean="0"/>
              <a:t>produces a new relation from two relations by combining all </a:t>
            </a:r>
            <a:r>
              <a:rPr lang="en-US" altLang="zh-CN" sz="2000" i="1" dirty="0" smtClean="0"/>
              <a:t>m</a:t>
            </a:r>
            <a:r>
              <a:rPr lang="en-US" altLang="zh-CN" sz="2000" dirty="0" smtClean="0"/>
              <a:t>-</a:t>
            </a:r>
            <a:r>
              <a:rPr lang="en-US" altLang="zh-CN" sz="2000" dirty="0" err="1" smtClean="0"/>
              <a:t>tuples</a:t>
            </a:r>
            <a:r>
              <a:rPr lang="en-US" altLang="zh-CN" sz="2000" dirty="0" smtClean="0"/>
              <a:t> of the first relation with all </a:t>
            </a:r>
            <a:r>
              <a:rPr lang="en-US" altLang="zh-CN" sz="2000" i="1" dirty="0" smtClean="0"/>
              <a:t>n</a:t>
            </a:r>
            <a:r>
              <a:rPr lang="en-US" altLang="zh-CN" sz="2000" dirty="0" smtClean="0"/>
              <a:t>-</a:t>
            </a:r>
            <a:r>
              <a:rPr lang="en-US" altLang="zh-CN" sz="2000" dirty="0" err="1" smtClean="0"/>
              <a:t>tuples</a:t>
            </a:r>
            <a:r>
              <a:rPr lang="en-US" altLang="zh-CN" sz="2000" dirty="0" smtClean="0"/>
              <a:t> of the second relation, where the last </a:t>
            </a:r>
            <a:r>
              <a:rPr lang="en-US" altLang="zh-CN" sz="2000" i="1" dirty="0" smtClean="0"/>
              <a:t>p</a:t>
            </a:r>
            <a:r>
              <a:rPr lang="en-US" altLang="zh-CN" sz="2000" dirty="0" smtClean="0"/>
              <a:t> components of the </a:t>
            </a:r>
            <a:r>
              <a:rPr lang="en-US" altLang="zh-CN" sz="2000" i="1" dirty="0" smtClean="0"/>
              <a:t>m</a:t>
            </a:r>
            <a:r>
              <a:rPr lang="en-US" altLang="zh-CN" sz="2000" dirty="0" smtClean="0"/>
              <a:t>-</a:t>
            </a:r>
            <a:r>
              <a:rPr lang="en-US" altLang="zh-CN" sz="2000" dirty="0" err="1" smtClean="0"/>
              <a:t>tuples</a:t>
            </a:r>
            <a:r>
              <a:rPr lang="en-US" altLang="zh-CN" sz="2000" dirty="0" smtClean="0"/>
              <a:t> agree with the first </a:t>
            </a:r>
            <a:r>
              <a:rPr lang="en-US" altLang="zh-CN" sz="2000" i="1" dirty="0" smtClean="0"/>
              <a:t>p</a:t>
            </a:r>
            <a:r>
              <a:rPr lang="en-US" altLang="zh-CN" sz="2000" dirty="0" smtClean="0"/>
              <a:t> components of the </a:t>
            </a:r>
            <a:r>
              <a:rPr lang="en-US" altLang="zh-CN" sz="2000" i="1" dirty="0" smtClean="0"/>
              <a:t>n</a:t>
            </a:r>
            <a:r>
              <a:rPr lang="en-US" altLang="zh-CN" sz="2000" dirty="0" smtClean="0"/>
              <a:t>-</a:t>
            </a:r>
            <a:r>
              <a:rPr lang="en-US" altLang="zh-CN" sz="2000" dirty="0" err="1" smtClean="0"/>
              <a:t>tuples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496"/>
            <a:ext cx="3784054" cy="262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928934"/>
            <a:ext cx="4435321" cy="2505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矩形 6"/>
          <p:cNvSpPr/>
          <p:nvPr/>
        </p:nvSpPr>
        <p:spPr>
          <a:xfrm>
            <a:off x="4214810" y="4000504"/>
            <a:ext cx="521297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n-US" altLang="zh-CN" sz="4000" i="1" dirty="0" smtClean="0"/>
              <a:t>J</a:t>
            </a:r>
            <a:r>
              <a:rPr lang="en-US" altLang="zh-CN" sz="4000" i="1" baseline="-25000" dirty="0" smtClean="0"/>
              <a:t>2</a:t>
            </a:r>
            <a:endParaRPr lang="zh-CN" altLang="en-US" sz="40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SQL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Structured Query Language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A2DB7-315D-4834-9C72-2DD9442B4884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357430"/>
            <a:ext cx="7770813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4572008"/>
            <a:ext cx="3962400" cy="10096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1456</TotalTime>
  <Words>409</Words>
  <Application>Microsoft Office PowerPoint</Application>
  <PresentationFormat>全屏显示(4:3)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Discrete Math (2)</vt:lpstr>
      <vt:lpstr>n-ary Relations and Their Applications</vt:lpstr>
      <vt:lpstr>Examples</vt:lpstr>
      <vt:lpstr>Databases and Relations</vt:lpstr>
      <vt:lpstr>Operations on n-ary Relations</vt:lpstr>
      <vt:lpstr>Operations on n-ary Relations</vt:lpstr>
      <vt:lpstr>Operations on n-ary Relations</vt:lpstr>
      <vt:lpstr>Operations on n-ary Relations</vt:lpstr>
      <vt:lpstr>SQL</vt:lpstr>
      <vt:lpstr>SQL</vt:lpstr>
      <vt:lpstr>Homework</vt:lpstr>
    </vt:vector>
  </TitlesOfParts>
  <Company>Ningbo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Hamming Chen</dc:creator>
  <cp:lastModifiedBy>Haiming Chen</cp:lastModifiedBy>
  <cp:revision>461</cp:revision>
  <dcterms:created xsi:type="dcterms:W3CDTF">2017-07-01T03:07:16Z</dcterms:created>
  <dcterms:modified xsi:type="dcterms:W3CDTF">2017-11-07T03:02:43Z</dcterms:modified>
</cp:coreProperties>
</file>