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3" r:id="rId15"/>
    <p:sldId id="282" r:id="rId16"/>
    <p:sldId id="284" r:id="rId17"/>
    <p:sldId id="285" r:id="rId18"/>
    <p:sldId id="269" r:id="rId1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158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34F93-2816-42E0-8E5C-486A9B22928D}" type="datetimeFigureOut">
              <a:rPr lang="zh-CN" altLang="en-US" smtClean="0"/>
              <a:pPr/>
              <a:t>2017/11/7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6186C7-A00C-48B2-8D92-622C916D297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黑体" pitchFamily="2" charset="-122"/>
                <a:ea typeface="黑体" pitchFamily="2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 smtClean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849C1-C78C-4710-BA5F-6A9638C136CA}" type="datetime1">
              <a:rPr lang="zh-CN" altLang="en-US" smtClean="0"/>
              <a:pPr/>
              <a:t>2017/11/7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/>
            </a:lvl1pPr>
          </a:lstStyle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7" name="图片 6" descr="nbu-logo.jpg"/>
          <p:cNvPicPr>
            <a:picLocks noChangeAspect="1"/>
          </p:cNvPicPr>
          <p:nvPr userDrawn="1"/>
        </p:nvPicPr>
        <p:blipFill>
          <a:blip r:embed="rId2"/>
          <a:srcRect b="11097"/>
          <a:stretch>
            <a:fillRect/>
          </a:stretch>
        </p:blipFill>
        <p:spPr>
          <a:xfrm>
            <a:off x="5934078" y="214290"/>
            <a:ext cx="3209922" cy="11430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F2EA4-8756-4A91-B5E4-C302B875FE8C}" type="datetime1">
              <a:rPr lang="zh-CN" altLang="en-US" smtClean="0"/>
              <a:pPr/>
              <a:t>2017/11/7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8CBD6-D1A0-4492-8A5A-11C65C88944E}" type="datetime1">
              <a:rPr lang="zh-CN" altLang="en-US" smtClean="0"/>
              <a:pPr/>
              <a:t>2017/11/7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itchFamily="34" charset="-122"/>
                <a:ea typeface="微软雅黑" pitchFamily="34" charset="-122"/>
              </a:defRPr>
            </a:lvl1pPr>
            <a:lvl2pPr>
              <a:defRPr>
                <a:latin typeface="微软雅黑" pitchFamily="34" charset="-122"/>
                <a:ea typeface="微软雅黑" pitchFamily="34" charset="-122"/>
              </a:defRPr>
            </a:lvl2pPr>
            <a:lvl3pPr>
              <a:defRPr>
                <a:latin typeface="微软雅黑" pitchFamily="34" charset="-122"/>
                <a:ea typeface="微软雅黑" pitchFamily="34" charset="-122"/>
              </a:defRPr>
            </a:lvl3pPr>
            <a:lvl4pPr>
              <a:defRPr>
                <a:latin typeface="微软雅黑" pitchFamily="34" charset="-122"/>
                <a:ea typeface="微软雅黑" pitchFamily="34" charset="-122"/>
              </a:defRPr>
            </a:lvl4pPr>
            <a:lvl5pPr>
              <a:defRPr>
                <a:latin typeface="微软雅黑" pitchFamily="34" charset="-122"/>
                <a:ea typeface="微软雅黑" pitchFamily="34" charset="-122"/>
              </a:defRPr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3DBF5-C36C-4751-891D-486C0599CEEA}" type="datetime1">
              <a:rPr lang="zh-CN" altLang="en-US" smtClean="0"/>
              <a:pPr/>
              <a:t>2017/11/7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/>
            </a:lvl1pPr>
          </a:lstStyle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  <p:pic>
        <p:nvPicPr>
          <p:cNvPr id="7" name="图片 6" descr="nbu-logo-1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500958" y="50594"/>
            <a:ext cx="1500188" cy="15001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B9C73-8199-45BF-859E-77F7C8C9399E}" type="datetime1">
              <a:rPr lang="zh-CN" altLang="en-US" smtClean="0"/>
              <a:pPr/>
              <a:t>2017/11/7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4C8F7-13D3-4FF9-97DF-9C17F0028368}" type="datetime1">
              <a:rPr lang="zh-CN" altLang="en-US" smtClean="0"/>
              <a:pPr/>
              <a:t>2017/11/7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D626-62DF-4385-9E52-D2CF2F70B426}" type="datetime1">
              <a:rPr lang="zh-CN" altLang="en-US" smtClean="0"/>
              <a:pPr/>
              <a:t>2017/11/7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D1E71-1B79-4AA6-8882-5C81468FF929}" type="datetime1">
              <a:rPr lang="zh-CN" altLang="en-US" smtClean="0"/>
              <a:pPr/>
              <a:t>2017/11/7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8FCE6-EEF1-444D-B6F9-84EC11AF282E}" type="datetime1">
              <a:rPr lang="zh-CN" altLang="en-US" smtClean="0"/>
              <a:pPr/>
              <a:t>2017/11/7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FEFC8-740A-4FA0-89EB-364FE87D2AB1}" type="datetime1">
              <a:rPr lang="zh-CN" altLang="en-US" smtClean="0"/>
              <a:pPr/>
              <a:t>2017/11/7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2596B-9364-44E0-B073-89F5C948CD5A}" type="datetime1">
              <a:rPr lang="zh-CN" altLang="en-US" smtClean="0"/>
              <a:pPr/>
              <a:t>2017/11/7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7DB9D-1D91-4F63-BDE5-0ECBBA29E4AF}" type="datetime1">
              <a:rPr lang="zh-CN" altLang="en-US" smtClean="0"/>
              <a:pPr/>
              <a:t>2017/11/7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3314" name="AutoShape 2" descr="http://img1.imgtn.bdimg.com/it/u=2800068669,3888819830&amp;fm=26&amp;gp=0.jpg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3316" name="AutoShape 4" descr="http://img1.imgtn.bdimg.com/it/u=2800068669,3888819830&amp;fm=26&amp;gp=0.jpg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3318" name="AutoShape 6" descr="http://img1.imgtn.bdimg.com/it/u=2800068669,3888819830&amp;fm=26&amp;gp=0.jpg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cxnSp>
        <p:nvCxnSpPr>
          <p:cNvPr id="12" name="直接连接符 11"/>
          <p:cNvCxnSpPr/>
          <p:nvPr userDrawn="1"/>
        </p:nvCxnSpPr>
        <p:spPr>
          <a:xfrm>
            <a:off x="0" y="1285860"/>
            <a:ext cx="7500958" cy="2009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 userDrawn="1"/>
        </p:nvCxnSpPr>
        <p:spPr>
          <a:xfrm>
            <a:off x="0" y="6143644"/>
            <a:ext cx="9144000" cy="1588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21.png"/><Relationship Id="rId7" Type="http://schemas.openxmlformats.org/officeDocument/2006/relationships/image" Target="../media/image2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oleObject" Target="../embeddings/oleObject1.bin"/><Relationship Id="rId4" Type="http://schemas.openxmlformats.org/officeDocument/2006/relationships/image" Target="../media/image22.png"/><Relationship Id="rId9" Type="http://schemas.openxmlformats.org/officeDocument/2006/relationships/oleObject" Target="../embeddings/oleObject3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414714" y="1928802"/>
            <a:ext cx="5386398" cy="1470025"/>
          </a:xfrm>
        </p:spPr>
        <p:txBody>
          <a:bodyPr/>
          <a:lstStyle/>
          <a:p>
            <a:pPr algn="l"/>
            <a:r>
              <a:rPr lang="en-US" altLang="zh-CN" dirty="0" smtClean="0">
                <a:latin typeface="Arial" pitchFamily="34" charset="0"/>
                <a:cs typeface="Arial" pitchFamily="34" charset="0"/>
              </a:rPr>
              <a:t>Discrete Math (2)</a:t>
            </a:r>
            <a:endParaRPr lang="zh-CN" alt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414714" y="3714752"/>
            <a:ext cx="5014938" cy="214314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altLang="zh-CN" sz="3600" dirty="0" smtClean="0">
                <a:latin typeface="Arial" pitchFamily="34" charset="0"/>
                <a:cs typeface="Arial" pitchFamily="34" charset="0"/>
              </a:rPr>
              <a:t>Haiming Chen</a:t>
            </a:r>
          </a:p>
          <a:p>
            <a:pPr algn="l"/>
            <a:r>
              <a:rPr lang="en-US" altLang="zh-CN" sz="2400" dirty="0" smtClean="0">
                <a:latin typeface="Arial" pitchFamily="34" charset="0"/>
                <a:cs typeface="Arial" pitchFamily="34" charset="0"/>
              </a:rPr>
              <a:t>Associate Professor, PhD</a:t>
            </a:r>
          </a:p>
          <a:p>
            <a:pPr algn="l"/>
            <a:r>
              <a:rPr lang="en-US" altLang="zh-CN" sz="2400" dirty="0" smtClean="0">
                <a:latin typeface="Arial" pitchFamily="34" charset="0"/>
                <a:cs typeface="Arial" pitchFamily="34" charset="0"/>
              </a:rPr>
              <a:t>Department of Computer Science,</a:t>
            </a:r>
          </a:p>
          <a:p>
            <a:pPr algn="l"/>
            <a:r>
              <a:rPr lang="en-US" altLang="zh-CN" sz="2400" dirty="0" smtClean="0">
                <a:latin typeface="Arial" pitchFamily="34" charset="0"/>
                <a:cs typeface="Arial" pitchFamily="34" charset="0"/>
              </a:rPr>
              <a:t>Ningbo University</a:t>
            </a:r>
          </a:p>
          <a:p>
            <a:pPr algn="l"/>
            <a:r>
              <a:rPr lang="en-US" altLang="zh-CN" sz="2400" dirty="0" smtClean="0">
                <a:latin typeface="Arial" pitchFamily="34" charset="0"/>
                <a:cs typeface="Arial" pitchFamily="34" charset="0"/>
              </a:rPr>
              <a:t>http://www.chenhaiming.cn</a:t>
            </a:r>
            <a:endParaRPr lang="zh-CN" alt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</a:t>
            </a:fld>
            <a:endParaRPr lang="zh-CN" alt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143116"/>
            <a:ext cx="3018336" cy="3676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Representing Relations Using Matrices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10</a:t>
            </a:fld>
            <a:endParaRPr lang="zh-CN" alt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714488"/>
            <a:ext cx="7656513" cy="216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4286256"/>
            <a:ext cx="393382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57752" y="4286256"/>
            <a:ext cx="40005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Representing Relations Using Matrices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composite of relations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11</a:t>
            </a:fld>
            <a:endParaRPr lang="zh-CN" alt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2285992"/>
            <a:ext cx="38004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28662" y="2857496"/>
            <a:ext cx="48006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8" name="对象 7"/>
          <p:cNvGraphicFramePr>
            <a:graphicFrameLocks noChangeAspect="1"/>
          </p:cNvGraphicFramePr>
          <p:nvPr/>
        </p:nvGraphicFramePr>
        <p:xfrm>
          <a:off x="928662" y="4357694"/>
          <a:ext cx="901700" cy="711200"/>
        </p:xfrm>
        <a:graphic>
          <a:graphicData uri="http://schemas.openxmlformats.org/presentationml/2006/ole">
            <p:oleObj spid="_x0000_s9221" name="Equation" r:id="rId5" imgW="901440" imgH="711000" progId="Equation.3">
              <p:embed/>
            </p:oleObj>
          </a:graphicData>
        </a:graphic>
      </p:graphicFrame>
      <p:graphicFrame>
        <p:nvGraphicFramePr>
          <p:cNvPr id="9" name="对象 8"/>
          <p:cNvGraphicFramePr>
            <a:graphicFrameLocks noChangeAspect="1"/>
          </p:cNvGraphicFramePr>
          <p:nvPr/>
        </p:nvGraphicFramePr>
        <p:xfrm>
          <a:off x="2357422" y="4214818"/>
          <a:ext cx="685800" cy="914400"/>
        </p:xfrm>
        <a:graphic>
          <a:graphicData uri="http://schemas.openxmlformats.org/presentationml/2006/ole">
            <p:oleObj spid="_x0000_s9222" name="Equation" r:id="rId6" imgW="685800" imgH="914400" progId="Equation.3">
              <p:embed/>
            </p:oleObj>
          </a:graphicData>
        </a:graphic>
      </p:graphicFrame>
      <p:pic>
        <p:nvPicPr>
          <p:cNvPr id="9223" name="Picture 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928662" y="3357562"/>
            <a:ext cx="1952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4" name="Picture 8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928794" y="4500570"/>
            <a:ext cx="31432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等于号 11"/>
          <p:cNvSpPr/>
          <p:nvPr/>
        </p:nvSpPr>
        <p:spPr>
          <a:xfrm>
            <a:off x="3500430" y="4500570"/>
            <a:ext cx="428628" cy="35719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graphicFrame>
        <p:nvGraphicFramePr>
          <p:cNvPr id="15" name="对象 14"/>
          <p:cNvGraphicFramePr>
            <a:graphicFrameLocks noChangeAspect="1"/>
          </p:cNvGraphicFramePr>
          <p:nvPr/>
        </p:nvGraphicFramePr>
        <p:xfrm>
          <a:off x="4214810" y="4357694"/>
          <a:ext cx="660400" cy="711200"/>
        </p:xfrm>
        <a:graphic>
          <a:graphicData uri="http://schemas.openxmlformats.org/presentationml/2006/ole">
            <p:oleObj spid="_x0000_s9227" name="Equation" r:id="rId9" imgW="660240" imgH="7110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Representing Relations Using Matrices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12</a:t>
            </a:fld>
            <a:endParaRPr lang="zh-CN" alt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643050"/>
            <a:ext cx="524827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3714752"/>
            <a:ext cx="23241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71802" y="3714752"/>
            <a:ext cx="1238250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Representing Relations Using Matrices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13</a:t>
            </a:fld>
            <a:endParaRPr lang="zh-CN" altLang="en-US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1714488"/>
            <a:ext cx="1981200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3714752"/>
            <a:ext cx="1514475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71736" y="3571876"/>
            <a:ext cx="12573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Representing Relations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i="1" dirty="0" smtClean="0"/>
              <a:t>n-</a:t>
            </a:r>
            <a:r>
              <a:rPr lang="en-US" altLang="zh-CN" b="1" i="1" dirty="0" err="1" smtClean="0"/>
              <a:t>ary</a:t>
            </a:r>
            <a:r>
              <a:rPr lang="en-US" altLang="zh-CN" b="1" i="1" dirty="0" smtClean="0"/>
              <a:t> </a:t>
            </a:r>
            <a:r>
              <a:rPr lang="en-US" altLang="zh-CN" b="1" i="1" dirty="0" smtClean="0"/>
              <a:t>Relations</a:t>
            </a:r>
          </a:p>
          <a:p>
            <a:pPr lvl="1"/>
            <a:r>
              <a:rPr lang="en-US" altLang="zh-CN" dirty="0" smtClean="0"/>
              <a:t>table</a:t>
            </a:r>
          </a:p>
          <a:p>
            <a:r>
              <a:rPr lang="en-US" altLang="zh-CN" dirty="0" smtClean="0"/>
              <a:t>binary relations</a:t>
            </a:r>
          </a:p>
          <a:p>
            <a:pPr lvl="1"/>
            <a:r>
              <a:rPr lang="en-US" altLang="zh-CN" dirty="0" smtClean="0"/>
              <a:t>matrices</a:t>
            </a:r>
          </a:p>
          <a:p>
            <a:pPr lvl="1"/>
            <a:r>
              <a:rPr lang="en-US" altLang="zh-CN" dirty="0" smtClean="0">
                <a:solidFill>
                  <a:srgbClr val="FF0000"/>
                </a:solidFill>
              </a:rPr>
              <a:t>directed graphs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14</a:t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Representing Relations Using Digraphs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elements in set  </a:t>
            </a:r>
            <a:r>
              <a:rPr lang="en-US" altLang="zh-CN" i="1" dirty="0" smtClean="0"/>
              <a:t>V</a:t>
            </a:r>
            <a:r>
              <a:rPr lang="en-US" altLang="zh-CN" dirty="0" smtClean="0"/>
              <a:t> </a:t>
            </a:r>
            <a:r>
              <a:rPr lang="en-US" altLang="zh-CN" dirty="0" smtClean="0">
                <a:sym typeface="Wingdings" pitchFamily="2" charset="2"/>
              </a:rPr>
              <a:t> </a:t>
            </a:r>
            <a:r>
              <a:rPr lang="en-US" altLang="zh-CN" i="1" dirty="0" smtClean="0"/>
              <a:t>nodes</a:t>
            </a:r>
            <a:endParaRPr lang="en-US" altLang="zh-CN" i="1" dirty="0" smtClean="0"/>
          </a:p>
          <a:p>
            <a:r>
              <a:rPr lang="en-US" altLang="zh-CN" dirty="0" smtClean="0"/>
              <a:t>ordered pairs of elements of </a:t>
            </a:r>
            <a:r>
              <a:rPr lang="en-US" altLang="zh-CN" i="1" dirty="0" smtClean="0"/>
              <a:t>V </a:t>
            </a:r>
            <a:r>
              <a:rPr lang="en-US" altLang="zh-CN" dirty="0" smtClean="0">
                <a:sym typeface="Wingdings" pitchFamily="2" charset="2"/>
              </a:rPr>
              <a:t></a:t>
            </a:r>
            <a:r>
              <a:rPr lang="en-US" altLang="zh-CN" i="1" dirty="0" smtClean="0"/>
              <a:t> arcs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15</a:t>
            </a:fld>
            <a:endParaRPr lang="zh-CN" altLang="en-US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3071810"/>
            <a:ext cx="2124075" cy="206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矩形 5"/>
          <p:cNvSpPr/>
          <p:nvPr/>
        </p:nvSpPr>
        <p:spPr>
          <a:xfrm>
            <a:off x="3214678" y="3857628"/>
            <a:ext cx="48577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i="1" dirty="0" smtClean="0"/>
              <a:t>(a, b), (a, d), (b, b), (b, d), (</a:t>
            </a:r>
            <a:r>
              <a:rPr lang="en-US" altLang="zh-CN" sz="2800" i="1" dirty="0" smtClean="0"/>
              <a:t>c, a), (</a:t>
            </a:r>
            <a:r>
              <a:rPr lang="en-US" altLang="zh-CN" sz="2800" i="1" dirty="0" smtClean="0"/>
              <a:t>c, b), and (d, b)</a:t>
            </a:r>
            <a:endParaRPr lang="zh-CN" altLang="en-US" sz="2800" dirty="0"/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3071810"/>
            <a:ext cx="2162175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矩形 7"/>
          <p:cNvSpPr/>
          <p:nvPr/>
        </p:nvSpPr>
        <p:spPr>
          <a:xfrm>
            <a:off x="3214678" y="3929066"/>
            <a:ext cx="4572000" cy="830997"/>
          </a:xfrm>
          <a:prstGeom prst="rect">
            <a:avLst/>
          </a:prstGeom>
          <a:solidFill>
            <a:srgbClr val="FFFF00"/>
          </a:solidFill>
        </p:spPr>
        <p:txBody>
          <a:bodyPr>
            <a:spAutoFit/>
          </a:bodyPr>
          <a:lstStyle/>
          <a:p>
            <a:r>
              <a:rPr lang="pt-BR" altLang="zh-CN" sz="2400" i="1" dirty="0" smtClean="0"/>
              <a:t>R = {(1, 3), (1, 4), (2, 1), (2, 2), (2, 3), (3, 1), (3, 3), (4, 1), (4, 3)}.</a:t>
            </a:r>
            <a:endParaRPr lang="zh-CN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Representing Relations Using Digraphs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16</a:t>
            </a:fld>
            <a:endParaRPr lang="zh-CN" altLang="en-US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857364"/>
            <a:ext cx="59055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14546" y="2571744"/>
            <a:ext cx="1952625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Representing Relations Using Digraphs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CN" dirty="0" smtClean="0">
                <a:solidFill>
                  <a:srgbClr val="C00000"/>
                </a:solidFill>
              </a:rPr>
              <a:t>Reflexive</a:t>
            </a:r>
            <a:r>
              <a:rPr lang="en-US" altLang="zh-CN" dirty="0" smtClean="0"/>
              <a:t> </a:t>
            </a:r>
            <a:r>
              <a:rPr lang="en-US" altLang="zh-CN" dirty="0" smtClean="0">
                <a:sym typeface="Wingdings" pitchFamily="2" charset="2"/>
              </a:rPr>
              <a:t> loop at every node</a:t>
            </a:r>
          </a:p>
          <a:p>
            <a:r>
              <a:rPr lang="en-US" altLang="zh-CN" dirty="0" smtClean="0">
                <a:solidFill>
                  <a:srgbClr val="C00000"/>
                </a:solidFill>
              </a:rPr>
              <a:t>Symmetric </a:t>
            </a:r>
            <a:r>
              <a:rPr lang="en-US" altLang="zh-CN" dirty="0" smtClean="0">
                <a:sym typeface="Wingdings" pitchFamily="2" charset="2"/>
              </a:rPr>
              <a:t> </a:t>
            </a:r>
            <a:r>
              <a:rPr lang="en-US" altLang="zh-CN" dirty="0" smtClean="0"/>
              <a:t>every edge between distinct vertices in its </a:t>
            </a:r>
            <a:r>
              <a:rPr lang="en-US" altLang="zh-CN" dirty="0" smtClean="0"/>
              <a:t>digraph there </a:t>
            </a:r>
            <a:r>
              <a:rPr lang="en-US" altLang="zh-CN" dirty="0" smtClean="0"/>
              <a:t>is an edge in the opposite </a:t>
            </a:r>
            <a:r>
              <a:rPr lang="en-US" altLang="zh-CN" dirty="0" smtClean="0"/>
              <a:t>direction</a:t>
            </a:r>
          </a:p>
          <a:p>
            <a:r>
              <a:rPr lang="en-US" altLang="zh-CN" dirty="0" err="1" smtClean="0">
                <a:solidFill>
                  <a:srgbClr val="C00000"/>
                </a:solidFill>
              </a:rPr>
              <a:t>Antisymmetric</a:t>
            </a:r>
            <a:r>
              <a:rPr lang="en-US" altLang="zh-CN" dirty="0" smtClean="0">
                <a:solidFill>
                  <a:srgbClr val="C00000"/>
                </a:solidFill>
              </a:rPr>
              <a:t> </a:t>
            </a:r>
            <a:r>
              <a:rPr lang="en-US" altLang="zh-CN" dirty="0" smtClean="0">
                <a:sym typeface="Wingdings" pitchFamily="2" charset="2"/>
              </a:rPr>
              <a:t> </a:t>
            </a:r>
            <a:r>
              <a:rPr lang="en-US" altLang="zh-CN" dirty="0" smtClean="0"/>
              <a:t>there </a:t>
            </a:r>
            <a:r>
              <a:rPr lang="en-US" altLang="zh-CN" dirty="0" smtClean="0"/>
              <a:t>are </a:t>
            </a:r>
            <a:r>
              <a:rPr lang="en-US" altLang="zh-CN" dirty="0" smtClean="0">
                <a:solidFill>
                  <a:srgbClr val="C00000"/>
                </a:solidFill>
              </a:rPr>
              <a:t>never</a:t>
            </a:r>
            <a:r>
              <a:rPr lang="en-US" altLang="zh-CN" dirty="0" smtClean="0"/>
              <a:t> two </a:t>
            </a:r>
            <a:r>
              <a:rPr lang="en-US" altLang="zh-CN" dirty="0" smtClean="0"/>
              <a:t>edges in </a:t>
            </a:r>
            <a:r>
              <a:rPr lang="en-US" altLang="zh-CN" dirty="0" smtClean="0"/>
              <a:t>opposite directions between distinct </a:t>
            </a:r>
            <a:r>
              <a:rPr lang="en-US" altLang="zh-CN" dirty="0" smtClean="0"/>
              <a:t>vertices</a:t>
            </a:r>
          </a:p>
          <a:p>
            <a:r>
              <a:rPr lang="en-US" altLang="zh-CN" dirty="0" smtClean="0">
                <a:solidFill>
                  <a:srgbClr val="C00000"/>
                </a:solidFill>
              </a:rPr>
              <a:t>Transitive</a:t>
            </a:r>
            <a:r>
              <a:rPr lang="en-US" altLang="zh-CN" dirty="0" smtClean="0"/>
              <a:t> </a:t>
            </a:r>
            <a:r>
              <a:rPr lang="en-US" altLang="zh-CN" dirty="0" smtClean="0">
                <a:sym typeface="Wingdings" pitchFamily="2" charset="2"/>
              </a:rPr>
              <a:t></a:t>
            </a:r>
            <a:r>
              <a:rPr lang="en-US" altLang="zh-CN" dirty="0" smtClean="0"/>
              <a:t>whenever there is an edge from a vertex </a:t>
            </a:r>
            <a:r>
              <a:rPr lang="en-US" altLang="zh-CN" i="1" dirty="0" smtClean="0"/>
              <a:t>x </a:t>
            </a:r>
            <a:r>
              <a:rPr lang="en-US" altLang="zh-CN" dirty="0" smtClean="0"/>
              <a:t>to a vertex </a:t>
            </a:r>
            <a:r>
              <a:rPr lang="en-US" altLang="zh-CN" i="1" dirty="0" smtClean="0"/>
              <a:t>y </a:t>
            </a:r>
            <a:r>
              <a:rPr lang="en-US" altLang="zh-CN" dirty="0" smtClean="0"/>
              <a:t>and an edge from a vertex</a:t>
            </a:r>
            <a:r>
              <a:rPr lang="en-US" altLang="zh-CN" i="1" dirty="0" smtClean="0"/>
              <a:t> y </a:t>
            </a:r>
            <a:r>
              <a:rPr lang="en-US" altLang="zh-CN" dirty="0" smtClean="0"/>
              <a:t>to </a:t>
            </a:r>
            <a:r>
              <a:rPr lang="en-US" altLang="zh-CN" dirty="0" smtClean="0"/>
              <a:t>a</a:t>
            </a:r>
            <a:r>
              <a:rPr lang="en-US" altLang="zh-CN" i="1" dirty="0" smtClean="0"/>
              <a:t> </a:t>
            </a:r>
            <a:r>
              <a:rPr lang="en-US" altLang="zh-CN" dirty="0" smtClean="0"/>
              <a:t>vertex </a:t>
            </a:r>
            <a:r>
              <a:rPr lang="en-US" altLang="zh-CN" i="1" dirty="0" smtClean="0"/>
              <a:t>z, </a:t>
            </a:r>
            <a:r>
              <a:rPr lang="en-US" altLang="zh-CN" dirty="0" smtClean="0"/>
              <a:t>there is an edge from</a:t>
            </a:r>
            <a:r>
              <a:rPr lang="en-US" altLang="zh-CN" i="1" dirty="0" smtClean="0"/>
              <a:t> x </a:t>
            </a:r>
            <a:r>
              <a:rPr lang="en-US" altLang="zh-CN" dirty="0" smtClean="0"/>
              <a:t>to</a:t>
            </a:r>
            <a:r>
              <a:rPr lang="en-US" altLang="zh-CN" i="1" dirty="0" smtClean="0"/>
              <a:t> z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17</a:t>
            </a:fld>
            <a:endParaRPr lang="zh-CN" altLang="en-US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2143115"/>
            <a:ext cx="3143272" cy="3108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2" y="2143115"/>
            <a:ext cx="3571900" cy="2944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Homework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Page </a:t>
            </a:r>
            <a:r>
              <a:rPr lang="en-US" altLang="zh-CN" dirty="0" smtClean="0"/>
              <a:t>596, Ex.2(a</a:t>
            </a:r>
            <a:r>
              <a:rPr lang="en-US" altLang="zh-CN" smtClean="0"/>
              <a:t>), </a:t>
            </a:r>
            <a:r>
              <a:rPr lang="en-US" altLang="zh-CN" smtClean="0"/>
              <a:t>4</a:t>
            </a:r>
            <a:r>
              <a:rPr lang="en-US" altLang="zh-CN" smtClean="0"/>
              <a:t>(a), 14, 27, 32</a:t>
            </a:r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18</a:t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Representing Relations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i="1" dirty="0" smtClean="0"/>
              <a:t>n-</a:t>
            </a:r>
            <a:r>
              <a:rPr lang="en-US" altLang="zh-CN" b="1" i="1" dirty="0" err="1" smtClean="0"/>
              <a:t>ary</a:t>
            </a:r>
            <a:r>
              <a:rPr lang="en-US" altLang="zh-CN" b="1" i="1" dirty="0" smtClean="0"/>
              <a:t> </a:t>
            </a:r>
            <a:r>
              <a:rPr lang="en-US" altLang="zh-CN" b="1" i="1" dirty="0" smtClean="0"/>
              <a:t>Relations</a:t>
            </a:r>
          </a:p>
          <a:p>
            <a:pPr lvl="1"/>
            <a:r>
              <a:rPr lang="en-US" altLang="zh-CN" dirty="0" smtClean="0"/>
              <a:t>table</a:t>
            </a:r>
          </a:p>
          <a:p>
            <a:r>
              <a:rPr lang="en-US" altLang="zh-CN" dirty="0" smtClean="0"/>
              <a:t>binary relations</a:t>
            </a:r>
          </a:p>
          <a:p>
            <a:pPr lvl="1"/>
            <a:r>
              <a:rPr lang="en-US" altLang="zh-CN" dirty="0" smtClean="0"/>
              <a:t>matrices</a:t>
            </a:r>
          </a:p>
          <a:p>
            <a:pPr lvl="1"/>
            <a:r>
              <a:rPr lang="en-US" altLang="zh-CN" dirty="0" smtClean="0"/>
              <a:t>directed graphs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2</a:t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2800" dirty="0" smtClean="0"/>
              <a:t>Representing Relations Using Matrices</a:t>
            </a:r>
            <a:endParaRPr lang="zh-CN" altLang="en-US" sz="2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Suppose that </a:t>
            </a:r>
            <a:r>
              <a:rPr lang="en-US" altLang="zh-CN" i="1" dirty="0" smtClean="0"/>
              <a:t>R</a:t>
            </a:r>
            <a:r>
              <a:rPr lang="en-US" altLang="zh-CN" dirty="0" smtClean="0"/>
              <a:t> is </a:t>
            </a:r>
            <a:r>
              <a:rPr lang="en-US" altLang="zh-CN" dirty="0" smtClean="0"/>
              <a:t>a relation </a:t>
            </a:r>
            <a:r>
              <a:rPr lang="en-US" altLang="zh-CN" dirty="0" smtClean="0"/>
              <a:t>from A = {a</a:t>
            </a:r>
            <a:r>
              <a:rPr lang="en-US" altLang="zh-CN" baseline="-25000" dirty="0" smtClean="0"/>
              <a:t>1</a:t>
            </a:r>
            <a:r>
              <a:rPr lang="en-US" altLang="zh-CN" dirty="0" smtClean="0"/>
              <a:t>, a</a:t>
            </a:r>
            <a:r>
              <a:rPr lang="en-US" altLang="zh-CN" baseline="-25000" dirty="0" smtClean="0"/>
              <a:t>2</a:t>
            </a:r>
            <a:r>
              <a:rPr lang="en-US" altLang="zh-CN" dirty="0" smtClean="0"/>
              <a:t>, . . . , a</a:t>
            </a:r>
            <a:r>
              <a:rPr lang="en-US" altLang="zh-CN" baseline="-25000" dirty="0" smtClean="0"/>
              <a:t>m</a:t>
            </a:r>
            <a:r>
              <a:rPr lang="en-US" altLang="zh-CN" dirty="0" smtClean="0"/>
              <a:t>} to B = {b</a:t>
            </a:r>
            <a:r>
              <a:rPr lang="en-US" altLang="zh-CN" baseline="-25000" dirty="0" smtClean="0"/>
              <a:t>1</a:t>
            </a:r>
            <a:r>
              <a:rPr lang="en-US" altLang="zh-CN" dirty="0" smtClean="0"/>
              <a:t>, b</a:t>
            </a:r>
            <a:r>
              <a:rPr lang="en-US" altLang="zh-CN" baseline="-25000" dirty="0" smtClean="0"/>
              <a:t>2</a:t>
            </a:r>
            <a:r>
              <a:rPr lang="en-US" altLang="zh-CN" dirty="0" smtClean="0"/>
              <a:t>, . . . , </a:t>
            </a:r>
            <a:r>
              <a:rPr lang="en-US" altLang="zh-CN" dirty="0" err="1" smtClean="0"/>
              <a:t>b</a:t>
            </a:r>
            <a:r>
              <a:rPr lang="en-US" altLang="zh-CN" baseline="-25000" dirty="0" err="1" smtClean="0"/>
              <a:t>n</a:t>
            </a:r>
            <a:r>
              <a:rPr lang="en-US" altLang="zh-CN" dirty="0" smtClean="0"/>
              <a:t>}.</a:t>
            </a:r>
          </a:p>
          <a:p>
            <a:r>
              <a:rPr lang="en-US" altLang="zh-CN" dirty="0" smtClean="0"/>
              <a:t>M</a:t>
            </a:r>
            <a:r>
              <a:rPr lang="en-US" altLang="zh-CN" i="1" baseline="-25000" dirty="0" smtClean="0"/>
              <a:t>R</a:t>
            </a:r>
            <a:r>
              <a:rPr lang="en-US" altLang="zh-CN" i="1" dirty="0" smtClean="0"/>
              <a:t> = </a:t>
            </a:r>
            <a:r>
              <a:rPr lang="en-US" altLang="zh-CN" dirty="0" smtClean="0"/>
              <a:t>[</a:t>
            </a:r>
            <a:r>
              <a:rPr lang="en-US" altLang="zh-CN" i="1" dirty="0" err="1" smtClean="0"/>
              <a:t>m</a:t>
            </a:r>
            <a:r>
              <a:rPr lang="en-US" altLang="zh-CN" i="1" baseline="-25000" dirty="0" err="1" smtClean="0"/>
              <a:t>ij</a:t>
            </a:r>
            <a:r>
              <a:rPr lang="en-US" altLang="zh-CN" dirty="0" smtClean="0"/>
              <a:t> </a:t>
            </a:r>
            <a:r>
              <a:rPr lang="en-US" altLang="zh-CN" dirty="0" smtClean="0"/>
              <a:t>], </a:t>
            </a:r>
            <a:r>
              <a:rPr lang="en-US" altLang="zh-CN" dirty="0" err="1" smtClean="0"/>
              <a:t>i</a:t>
            </a:r>
            <a:r>
              <a:rPr lang="en-US" altLang="zh-CN" dirty="0" smtClean="0"/>
              <a:t>=1..m, j=1..n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3</a:t>
            </a:fld>
            <a:endParaRPr lang="zh-CN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3429000"/>
            <a:ext cx="4000528" cy="1217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2800" dirty="0" smtClean="0"/>
              <a:t>Representing Relations Using Matrices</a:t>
            </a:r>
            <a:endParaRPr lang="zh-CN" altLang="en-US" sz="2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4</a:t>
            </a:fld>
            <a:endParaRPr lang="zh-CN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857364"/>
            <a:ext cx="9066213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3143248"/>
            <a:ext cx="2589086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2800" dirty="0" smtClean="0"/>
              <a:t>Representing Relations Using Matrices</a:t>
            </a:r>
            <a:endParaRPr lang="zh-CN" altLang="en-US" sz="2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5</a:t>
            </a:fld>
            <a:endParaRPr lang="zh-CN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785926"/>
            <a:ext cx="9066213" cy="207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4071942"/>
            <a:ext cx="6786610" cy="483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2800" dirty="0" smtClean="0"/>
              <a:t>Representing Relations Using Matrices</a:t>
            </a:r>
            <a:endParaRPr lang="zh-CN" altLang="en-US" sz="2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 </a:t>
            </a:r>
            <a:r>
              <a:rPr lang="en-US" altLang="zh-CN" dirty="0" smtClean="0"/>
              <a:t>relation </a:t>
            </a:r>
            <a:r>
              <a:rPr lang="en-US" altLang="zh-CN" i="1" dirty="0" smtClean="0"/>
              <a:t>R</a:t>
            </a:r>
            <a:r>
              <a:rPr lang="en-US" altLang="zh-CN" dirty="0" smtClean="0"/>
              <a:t> on </a:t>
            </a:r>
            <a:r>
              <a:rPr lang="en-US" altLang="zh-CN" i="1" dirty="0" smtClean="0"/>
              <a:t>A</a:t>
            </a:r>
            <a:r>
              <a:rPr lang="en-US" altLang="zh-CN" dirty="0" smtClean="0"/>
              <a:t> is </a:t>
            </a:r>
            <a:r>
              <a:rPr lang="en-US" altLang="zh-CN" dirty="0" smtClean="0"/>
              <a:t>reflexive if (</a:t>
            </a:r>
            <a:r>
              <a:rPr lang="en-US" altLang="zh-CN" i="1" dirty="0" smtClean="0"/>
              <a:t>a, a</a:t>
            </a:r>
            <a:r>
              <a:rPr lang="en-US" altLang="zh-CN" dirty="0" smtClean="0"/>
              <a:t>) ∈ </a:t>
            </a:r>
            <a:r>
              <a:rPr lang="en-US" altLang="zh-CN" i="1" dirty="0" smtClean="0"/>
              <a:t>R</a:t>
            </a:r>
            <a:r>
              <a:rPr lang="en-US" altLang="zh-CN" dirty="0" smtClean="0"/>
              <a:t> </a:t>
            </a:r>
            <a:r>
              <a:rPr lang="en-US" altLang="zh-CN" dirty="0" smtClean="0"/>
              <a:t>whenever </a:t>
            </a:r>
            <a:r>
              <a:rPr lang="en-US" altLang="zh-CN" i="1" dirty="0" smtClean="0"/>
              <a:t>a</a:t>
            </a:r>
            <a:r>
              <a:rPr lang="en-US" altLang="zh-CN" dirty="0" smtClean="0"/>
              <a:t> </a:t>
            </a:r>
            <a:r>
              <a:rPr lang="en-US" altLang="zh-CN" dirty="0" smtClean="0"/>
              <a:t>∈ </a:t>
            </a:r>
            <a:r>
              <a:rPr lang="en-US" altLang="zh-CN" i="1" dirty="0" smtClean="0"/>
              <a:t>A</a:t>
            </a:r>
          </a:p>
          <a:p>
            <a:r>
              <a:rPr lang="en-US" altLang="zh-CN" i="1" dirty="0" smtClean="0"/>
              <a:t>R is </a:t>
            </a:r>
            <a:r>
              <a:rPr lang="en-US" altLang="zh-CN" i="1" dirty="0" smtClean="0"/>
              <a:t>reflexive </a:t>
            </a:r>
            <a:r>
              <a:rPr lang="en-US" altLang="zh-CN" dirty="0" smtClean="0"/>
              <a:t>if </a:t>
            </a:r>
            <a:r>
              <a:rPr lang="en-US" altLang="zh-CN" dirty="0" smtClean="0"/>
              <a:t>and only if </a:t>
            </a:r>
            <a:r>
              <a:rPr lang="en-US" altLang="zh-CN" i="1" dirty="0" err="1" smtClean="0"/>
              <a:t>m</a:t>
            </a:r>
            <a:r>
              <a:rPr lang="en-US" altLang="zh-CN" i="1" baseline="-25000" dirty="0" err="1" smtClean="0"/>
              <a:t>ii</a:t>
            </a:r>
            <a:r>
              <a:rPr lang="en-US" altLang="zh-CN" i="1" baseline="-25000" dirty="0" smtClean="0"/>
              <a:t> </a:t>
            </a:r>
            <a:r>
              <a:rPr lang="en-US" altLang="zh-CN" i="1" dirty="0" smtClean="0"/>
              <a:t>= </a:t>
            </a:r>
            <a:r>
              <a:rPr lang="en-US" altLang="zh-CN" dirty="0" smtClean="0"/>
              <a:t>1</a:t>
            </a:r>
            <a:r>
              <a:rPr lang="en-US" altLang="zh-CN" i="1" dirty="0" smtClean="0"/>
              <a:t>, for </a:t>
            </a:r>
            <a:r>
              <a:rPr lang="en-US" altLang="zh-CN" i="1" dirty="0" err="1" smtClean="0"/>
              <a:t>i</a:t>
            </a:r>
            <a:r>
              <a:rPr lang="en-US" altLang="zh-CN" i="1" dirty="0" smtClean="0"/>
              <a:t> </a:t>
            </a:r>
            <a:r>
              <a:rPr lang="en-US" altLang="zh-CN" dirty="0" smtClean="0"/>
              <a:t>=</a:t>
            </a:r>
            <a:r>
              <a:rPr lang="en-US" altLang="zh-CN" i="1" dirty="0" smtClean="0"/>
              <a:t> </a:t>
            </a:r>
            <a:r>
              <a:rPr lang="en-US" altLang="zh-CN" dirty="0" smtClean="0"/>
              <a:t>1, 2, . . . , </a:t>
            </a:r>
            <a:r>
              <a:rPr lang="en-US" altLang="zh-CN" dirty="0" smtClean="0"/>
              <a:t>n</a:t>
            </a:r>
            <a:endParaRPr lang="zh-CN" altLang="en-US" i="1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6</a:t>
            </a:fld>
            <a:endParaRPr lang="zh-CN" alt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1" y="3786190"/>
            <a:ext cx="1874339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矩形 5"/>
          <p:cNvSpPr/>
          <p:nvPr/>
        </p:nvSpPr>
        <p:spPr>
          <a:xfrm>
            <a:off x="3000364" y="492919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dirty="0" smtClean="0"/>
              <a:t>Note that the elements off </a:t>
            </a:r>
            <a:r>
              <a:rPr lang="en-US" altLang="zh-CN" dirty="0" smtClean="0"/>
              <a:t>the main </a:t>
            </a:r>
            <a:r>
              <a:rPr lang="en-US" altLang="zh-CN" dirty="0" smtClean="0"/>
              <a:t>diagonal can be either 0 or 1.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200" dirty="0" smtClean="0"/>
              <a:t>Representing Relations Using Matrices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 </a:t>
            </a:r>
            <a:r>
              <a:rPr lang="en-US" altLang="zh-CN" dirty="0" smtClean="0"/>
              <a:t>relation </a:t>
            </a:r>
            <a:r>
              <a:rPr lang="en-US" altLang="zh-CN" i="1" dirty="0" smtClean="0"/>
              <a:t>R </a:t>
            </a:r>
            <a:r>
              <a:rPr lang="en-US" altLang="zh-CN" dirty="0" smtClean="0"/>
              <a:t>is symmetric if (</a:t>
            </a:r>
            <a:r>
              <a:rPr lang="en-US" altLang="zh-CN" i="1" dirty="0" smtClean="0"/>
              <a:t>a, b</a:t>
            </a:r>
            <a:r>
              <a:rPr lang="en-US" altLang="zh-CN" dirty="0" smtClean="0"/>
              <a:t>) ∈ R implies that (</a:t>
            </a:r>
            <a:r>
              <a:rPr lang="en-US" altLang="zh-CN" i="1" dirty="0" smtClean="0"/>
              <a:t>b, a</a:t>
            </a:r>
            <a:r>
              <a:rPr lang="en-US" altLang="zh-CN" dirty="0" smtClean="0"/>
              <a:t>) ∈ </a:t>
            </a:r>
            <a:r>
              <a:rPr lang="en-US" altLang="zh-CN" dirty="0" smtClean="0"/>
              <a:t>R</a:t>
            </a:r>
          </a:p>
          <a:p>
            <a:r>
              <a:rPr lang="en-US" altLang="zh-CN" dirty="0" smtClean="0"/>
              <a:t>R is </a:t>
            </a:r>
            <a:r>
              <a:rPr lang="en-US" altLang="zh-CN" dirty="0" smtClean="0"/>
              <a:t>symmetric if and only if </a:t>
            </a:r>
            <a:r>
              <a:rPr lang="en-US" altLang="zh-CN" i="1" dirty="0" err="1" smtClean="0"/>
              <a:t>m</a:t>
            </a:r>
            <a:r>
              <a:rPr lang="en-US" altLang="zh-CN" i="1" baseline="-25000" dirty="0" err="1" smtClean="0"/>
              <a:t>ji</a:t>
            </a:r>
            <a:r>
              <a:rPr lang="en-US" altLang="zh-CN" i="1" dirty="0" smtClean="0"/>
              <a:t> = </a:t>
            </a:r>
            <a:r>
              <a:rPr lang="en-US" altLang="zh-CN" dirty="0" smtClean="0"/>
              <a:t>1 whenever </a:t>
            </a:r>
            <a:r>
              <a:rPr lang="en-US" altLang="zh-CN" i="1" dirty="0" err="1" smtClean="0"/>
              <a:t>m</a:t>
            </a:r>
            <a:r>
              <a:rPr lang="en-US" altLang="zh-CN" i="1" baseline="-25000" dirty="0" err="1" smtClean="0"/>
              <a:t>ij</a:t>
            </a:r>
            <a:r>
              <a:rPr lang="en-US" altLang="zh-CN" i="1" baseline="-25000" dirty="0" smtClean="0"/>
              <a:t> </a:t>
            </a:r>
            <a:r>
              <a:rPr lang="en-US" altLang="zh-CN" i="1" dirty="0" smtClean="0"/>
              <a:t>= </a:t>
            </a:r>
            <a:r>
              <a:rPr lang="en-US" altLang="zh-CN" dirty="0" smtClean="0"/>
              <a:t>1</a:t>
            </a:r>
            <a:r>
              <a:rPr lang="zh-CN" altLang="en-US" dirty="0" smtClean="0"/>
              <a:t>，</a:t>
            </a:r>
            <a:r>
              <a:rPr lang="nl-NL" altLang="zh-CN" i="1" dirty="0" smtClean="0"/>
              <a:t>m</a:t>
            </a:r>
            <a:r>
              <a:rPr lang="nl-NL" altLang="zh-CN" i="1" baseline="-25000" dirty="0" smtClean="0"/>
              <a:t>ji</a:t>
            </a:r>
            <a:r>
              <a:rPr lang="nl-NL" altLang="zh-CN" i="1" dirty="0" smtClean="0"/>
              <a:t> </a:t>
            </a:r>
            <a:r>
              <a:rPr lang="nl-NL" altLang="zh-CN" i="1" dirty="0" smtClean="0"/>
              <a:t>= 0 </a:t>
            </a:r>
            <a:r>
              <a:rPr lang="nl-NL" altLang="zh-CN" i="1" dirty="0" smtClean="0"/>
              <a:t> </a:t>
            </a:r>
            <a:r>
              <a:rPr lang="nl-NL" altLang="zh-CN" dirty="0" smtClean="0"/>
              <a:t>whenever</a:t>
            </a:r>
            <a:r>
              <a:rPr lang="nl-NL" altLang="zh-CN" i="1" dirty="0" smtClean="0"/>
              <a:t> </a:t>
            </a:r>
            <a:r>
              <a:rPr lang="nl-NL" altLang="zh-CN" i="1" dirty="0" smtClean="0"/>
              <a:t>m</a:t>
            </a:r>
            <a:r>
              <a:rPr lang="nl-NL" altLang="zh-CN" i="1" baseline="-25000" dirty="0" smtClean="0"/>
              <a:t>ij </a:t>
            </a:r>
            <a:r>
              <a:rPr lang="nl-NL" altLang="zh-CN" i="1" dirty="0" smtClean="0"/>
              <a:t>= </a:t>
            </a:r>
            <a:r>
              <a:rPr lang="nl-NL" altLang="zh-CN" i="1" dirty="0" smtClean="0"/>
              <a:t>0</a:t>
            </a:r>
          </a:p>
          <a:p>
            <a:r>
              <a:rPr lang="en-US" altLang="zh-CN" dirty="0" smtClean="0"/>
              <a:t>R</a:t>
            </a:r>
            <a:r>
              <a:rPr lang="en-US" altLang="zh-CN" i="1" dirty="0" smtClean="0"/>
              <a:t> </a:t>
            </a:r>
            <a:r>
              <a:rPr lang="en-US" altLang="zh-CN" dirty="0" smtClean="0"/>
              <a:t>is </a:t>
            </a:r>
            <a:r>
              <a:rPr lang="en-US" altLang="zh-CN" dirty="0" smtClean="0"/>
              <a:t>symmetric if </a:t>
            </a:r>
            <a:r>
              <a:rPr lang="en-US" altLang="zh-CN" dirty="0" smtClean="0"/>
              <a:t>and</a:t>
            </a:r>
            <a:r>
              <a:rPr lang="en-US" altLang="zh-CN" i="1" dirty="0" smtClean="0"/>
              <a:t> </a:t>
            </a:r>
            <a:r>
              <a:rPr lang="en-US" altLang="zh-CN" dirty="0" smtClean="0"/>
              <a:t>only </a:t>
            </a:r>
            <a:r>
              <a:rPr lang="en-US" altLang="zh-CN" dirty="0" smtClean="0"/>
              <a:t>if </a:t>
            </a:r>
            <a:r>
              <a:rPr lang="en-US" altLang="zh-CN" i="1" dirty="0" err="1" smtClean="0"/>
              <a:t>m</a:t>
            </a:r>
            <a:r>
              <a:rPr lang="en-US" altLang="zh-CN" i="1" baseline="-25000" dirty="0" err="1" smtClean="0"/>
              <a:t>ij</a:t>
            </a:r>
            <a:r>
              <a:rPr lang="en-US" altLang="zh-CN" i="1" dirty="0" smtClean="0"/>
              <a:t> = </a:t>
            </a:r>
            <a:r>
              <a:rPr lang="en-US" altLang="zh-CN" i="1" dirty="0" err="1" smtClean="0"/>
              <a:t>m</a:t>
            </a:r>
            <a:r>
              <a:rPr lang="en-US" altLang="zh-CN" i="1" baseline="-25000" dirty="0" err="1" smtClean="0"/>
              <a:t>ji</a:t>
            </a:r>
            <a:r>
              <a:rPr lang="en-US" altLang="zh-CN" i="1" dirty="0" smtClean="0"/>
              <a:t>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7</a:t>
            </a:fld>
            <a:endParaRPr lang="zh-CN" alt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68" y="4857760"/>
            <a:ext cx="173355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2132" y="4929211"/>
            <a:ext cx="169545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Representing Relations Using Matrices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8</a:t>
            </a:fld>
            <a:endParaRPr lang="zh-CN" alt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714488"/>
            <a:ext cx="6267450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任意多边形 5"/>
          <p:cNvSpPr/>
          <p:nvPr/>
        </p:nvSpPr>
        <p:spPr>
          <a:xfrm>
            <a:off x="1271016" y="3675888"/>
            <a:ext cx="576072" cy="553212"/>
          </a:xfrm>
          <a:custGeom>
            <a:avLst/>
            <a:gdLst>
              <a:gd name="connsiteX0" fmla="*/ 0 w 576072"/>
              <a:gd name="connsiteY0" fmla="*/ 301752 h 553212"/>
              <a:gd name="connsiteX1" fmla="*/ 173736 w 576072"/>
              <a:gd name="connsiteY1" fmla="*/ 502920 h 553212"/>
              <a:gd name="connsiteX2" fmla="*/ 576072 w 576072"/>
              <a:gd name="connsiteY2" fmla="*/ 0 h 553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76072" h="553212">
                <a:moveTo>
                  <a:pt x="0" y="301752"/>
                </a:moveTo>
                <a:cubicBezTo>
                  <a:pt x="38862" y="427482"/>
                  <a:pt x="77724" y="553212"/>
                  <a:pt x="173736" y="502920"/>
                </a:cubicBezTo>
                <a:cubicBezTo>
                  <a:pt x="269748" y="452628"/>
                  <a:pt x="422910" y="226314"/>
                  <a:pt x="576072" y="0"/>
                </a:cubicBezTo>
              </a:path>
            </a:pathLst>
          </a:cu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任意多边形 6"/>
          <p:cNvSpPr/>
          <p:nvPr/>
        </p:nvSpPr>
        <p:spPr>
          <a:xfrm>
            <a:off x="2214546" y="3675888"/>
            <a:ext cx="576072" cy="553212"/>
          </a:xfrm>
          <a:custGeom>
            <a:avLst/>
            <a:gdLst>
              <a:gd name="connsiteX0" fmla="*/ 0 w 576072"/>
              <a:gd name="connsiteY0" fmla="*/ 301752 h 553212"/>
              <a:gd name="connsiteX1" fmla="*/ 173736 w 576072"/>
              <a:gd name="connsiteY1" fmla="*/ 502920 h 553212"/>
              <a:gd name="connsiteX2" fmla="*/ 576072 w 576072"/>
              <a:gd name="connsiteY2" fmla="*/ 0 h 553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76072" h="553212">
                <a:moveTo>
                  <a:pt x="0" y="301752"/>
                </a:moveTo>
                <a:cubicBezTo>
                  <a:pt x="38862" y="427482"/>
                  <a:pt x="77724" y="553212"/>
                  <a:pt x="173736" y="502920"/>
                </a:cubicBezTo>
                <a:cubicBezTo>
                  <a:pt x="269748" y="452628"/>
                  <a:pt x="422910" y="226314"/>
                  <a:pt x="576072" y="0"/>
                </a:cubicBezTo>
              </a:path>
            </a:pathLst>
          </a:cu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9" name="直接连接符 8"/>
          <p:cNvCxnSpPr/>
          <p:nvPr/>
        </p:nvCxnSpPr>
        <p:spPr>
          <a:xfrm rot="10800000" flipV="1">
            <a:off x="4286248" y="3786190"/>
            <a:ext cx="500066" cy="35719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 rot="16200000" flipH="1">
            <a:off x="4357686" y="3786190"/>
            <a:ext cx="357190" cy="35719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Representing Relations Using Matrices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union and intersection </a:t>
            </a:r>
            <a:r>
              <a:rPr lang="en-US" altLang="zh-CN" dirty="0" smtClean="0"/>
              <a:t>of relations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9</a:t>
            </a:fld>
            <a:endParaRPr lang="zh-CN" altLang="en-US" dirty="0"/>
          </a:p>
        </p:txBody>
      </p:sp>
      <p:sp>
        <p:nvSpPr>
          <p:cNvPr id="5" name="等于号 4"/>
          <p:cNvSpPr/>
          <p:nvPr/>
        </p:nvSpPr>
        <p:spPr>
          <a:xfrm rot="5400000">
            <a:off x="3214678" y="2357430"/>
            <a:ext cx="1285884" cy="71438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00156" y="3819531"/>
            <a:ext cx="234315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86182" y="3857628"/>
            <a:ext cx="237172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矩形 7"/>
          <p:cNvSpPr/>
          <p:nvPr/>
        </p:nvSpPr>
        <p:spPr>
          <a:xfrm>
            <a:off x="1285852" y="3273982"/>
            <a:ext cx="473918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 smtClean="0"/>
              <a:t>Boolean </a:t>
            </a:r>
            <a:r>
              <a:rPr lang="en-US" altLang="zh-CN" sz="2800" dirty="0" smtClean="0"/>
              <a:t>operations of matrices</a:t>
            </a: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1690</TotalTime>
  <Words>466</Words>
  <Application>Microsoft Office PowerPoint</Application>
  <PresentationFormat>全屏显示(4:3)</PresentationFormat>
  <Paragraphs>71</Paragraphs>
  <Slides>18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20" baseType="lpstr">
      <vt:lpstr>Office 主题</vt:lpstr>
      <vt:lpstr>Microsoft 公式 3.0</vt:lpstr>
      <vt:lpstr>Discrete Math (2)</vt:lpstr>
      <vt:lpstr>Representing Relations</vt:lpstr>
      <vt:lpstr>Representing Relations Using Matrices</vt:lpstr>
      <vt:lpstr>Representing Relations Using Matrices</vt:lpstr>
      <vt:lpstr>Representing Relations Using Matrices</vt:lpstr>
      <vt:lpstr>Representing Relations Using Matrices</vt:lpstr>
      <vt:lpstr>Representing Relations Using Matrices</vt:lpstr>
      <vt:lpstr>Representing Relations Using Matrices</vt:lpstr>
      <vt:lpstr>Representing Relations Using Matrices</vt:lpstr>
      <vt:lpstr>Representing Relations Using Matrices</vt:lpstr>
      <vt:lpstr>Representing Relations Using Matrices</vt:lpstr>
      <vt:lpstr>Representing Relations Using Matrices</vt:lpstr>
      <vt:lpstr>Representing Relations Using Matrices</vt:lpstr>
      <vt:lpstr>Representing Relations</vt:lpstr>
      <vt:lpstr>Representing Relations Using Digraphs</vt:lpstr>
      <vt:lpstr>Representing Relations Using Digraphs</vt:lpstr>
      <vt:lpstr>Representing Relations Using Digraphs</vt:lpstr>
      <vt:lpstr>Homework</vt:lpstr>
    </vt:vector>
  </TitlesOfParts>
  <Company>Ningbo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Hamming Chen</dc:creator>
  <cp:lastModifiedBy>Haiming Chen</cp:lastModifiedBy>
  <cp:revision>547</cp:revision>
  <dcterms:created xsi:type="dcterms:W3CDTF">2017-07-01T03:07:16Z</dcterms:created>
  <dcterms:modified xsi:type="dcterms:W3CDTF">2017-11-07T06:18:46Z</dcterms:modified>
</cp:coreProperties>
</file>