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2" r:id="rId16"/>
    <p:sldId id="284" r:id="rId17"/>
    <p:sldId id="285" r:id="rId18"/>
    <p:sldId id="26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765651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256"/>
            <a:ext cx="3933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86256"/>
            <a:ext cx="4000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composite of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85992"/>
            <a:ext cx="3800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857496"/>
            <a:ext cx="4800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928662" y="4357694"/>
          <a:ext cx="901700" cy="711200"/>
        </p:xfrm>
        <a:graphic>
          <a:graphicData uri="http://schemas.openxmlformats.org/presentationml/2006/ole">
            <p:oleObj spid="_x0000_s9221" name="Equation" r:id="rId5" imgW="901440" imgH="711000" progId="Equation.3">
              <p:embed/>
            </p:oleObj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357422" y="4214818"/>
          <a:ext cx="685800" cy="914400"/>
        </p:xfrm>
        <a:graphic>
          <a:graphicData uri="http://schemas.openxmlformats.org/presentationml/2006/ole">
            <p:oleObj spid="_x0000_s9222" name="Equation" r:id="rId6" imgW="685800" imgH="914400" progId="Equation.3">
              <p:embed/>
            </p:oleObj>
          </a:graphicData>
        </a:graphic>
      </p:graphicFrame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3357562"/>
            <a:ext cx="195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4500570"/>
            <a:ext cx="3143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等于号 11"/>
          <p:cNvSpPr/>
          <p:nvPr/>
        </p:nvSpPr>
        <p:spPr>
          <a:xfrm>
            <a:off x="3500430" y="4500570"/>
            <a:ext cx="428628" cy="3571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214810" y="4357694"/>
          <a:ext cx="660400" cy="711200"/>
        </p:xfrm>
        <a:graphic>
          <a:graphicData uri="http://schemas.openxmlformats.org/presentationml/2006/ole">
            <p:oleObj spid="_x0000_s9227" name="Equation" r:id="rId9" imgW="6602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52482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14752"/>
            <a:ext cx="2324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14752"/>
            <a:ext cx="1238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1981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714752"/>
            <a:ext cx="15144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571876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Representing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n-</a:t>
            </a:r>
            <a:r>
              <a:rPr lang="en-US" altLang="zh-CN" b="1" i="1" dirty="0" err="1" smtClean="0"/>
              <a:t>ary</a:t>
            </a:r>
            <a:r>
              <a:rPr lang="en-US" altLang="zh-CN" b="1" i="1" dirty="0" smtClean="0"/>
              <a:t> </a:t>
            </a:r>
            <a:r>
              <a:rPr lang="en-US" altLang="zh-CN" b="1" i="1" dirty="0" smtClean="0"/>
              <a:t>Relations</a:t>
            </a:r>
          </a:p>
          <a:p>
            <a:pPr lvl="1"/>
            <a:r>
              <a:rPr lang="en-US" altLang="zh-CN" dirty="0" smtClean="0"/>
              <a:t>table</a:t>
            </a:r>
          </a:p>
          <a:p>
            <a:r>
              <a:rPr lang="en-US" altLang="zh-CN" dirty="0" smtClean="0"/>
              <a:t>binary relations</a:t>
            </a:r>
          </a:p>
          <a:p>
            <a:pPr lvl="1"/>
            <a:r>
              <a:rPr lang="en-US" altLang="zh-CN" dirty="0" smtClean="0"/>
              <a:t>matrices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directed graphs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Digraphs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elements in set  </a:t>
            </a:r>
            <a:r>
              <a:rPr lang="en-US" altLang="zh-CN" i="1" dirty="0" smtClean="0"/>
              <a:t>V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i="1" dirty="0" smtClean="0"/>
              <a:t>nodes</a:t>
            </a:r>
            <a:endParaRPr lang="en-US" altLang="zh-CN" i="1" dirty="0" smtClean="0"/>
          </a:p>
          <a:p>
            <a:r>
              <a:rPr lang="en-US" altLang="zh-CN" dirty="0" smtClean="0"/>
              <a:t>ordered pairs of elements of </a:t>
            </a:r>
            <a:r>
              <a:rPr lang="en-US" altLang="zh-CN" i="1" dirty="0" smtClean="0"/>
              <a:t>V 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i="1" dirty="0" smtClean="0"/>
              <a:t> arcs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71810"/>
            <a:ext cx="21240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214678" y="3857628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/>
              <a:t>(a, b), (a, d), (b, b), (b, d), (</a:t>
            </a:r>
            <a:r>
              <a:rPr lang="en-US" altLang="zh-CN" sz="2800" i="1" dirty="0" smtClean="0"/>
              <a:t>c, a), (</a:t>
            </a:r>
            <a:r>
              <a:rPr lang="en-US" altLang="zh-CN" sz="2800" i="1" dirty="0" smtClean="0"/>
              <a:t>c, b), and (d, b)</a:t>
            </a:r>
            <a:endParaRPr lang="zh-CN" altLang="en-US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2162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214678" y="3929066"/>
            <a:ext cx="4572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pt-BR" altLang="zh-CN" sz="2400" i="1" dirty="0" smtClean="0"/>
              <a:t>R = {(1, 3), (1, 4), (2, 1), (2, 2), (2, 3), (3, 1), (3, 3), (4, 1), (4, 3)}.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Digraphs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590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571744"/>
            <a:ext cx="19526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Digraphs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Reflexive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 loop at every node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Symmetric </a:t>
            </a:r>
            <a:r>
              <a:rPr lang="en-US" altLang="zh-CN" dirty="0" smtClean="0">
                <a:sym typeface="Wingdings" pitchFamily="2" charset="2"/>
              </a:rPr>
              <a:t> </a:t>
            </a:r>
            <a:r>
              <a:rPr lang="en-US" altLang="zh-CN" dirty="0" smtClean="0"/>
              <a:t>every edge between distinct vertices in its </a:t>
            </a:r>
            <a:r>
              <a:rPr lang="en-US" altLang="zh-CN" dirty="0" smtClean="0"/>
              <a:t>digraph there </a:t>
            </a:r>
            <a:r>
              <a:rPr lang="en-US" altLang="zh-CN" dirty="0" smtClean="0"/>
              <a:t>is an edge in the opposite </a:t>
            </a:r>
            <a:r>
              <a:rPr lang="en-US" altLang="zh-CN" dirty="0" smtClean="0"/>
              <a:t>direction</a:t>
            </a:r>
          </a:p>
          <a:p>
            <a:r>
              <a:rPr lang="en-US" altLang="zh-CN" dirty="0" err="1" smtClean="0">
                <a:solidFill>
                  <a:srgbClr val="C00000"/>
                </a:solidFill>
              </a:rPr>
              <a:t>Antisymmetric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en-US" altLang="zh-CN" dirty="0" smtClean="0">
                <a:sym typeface="Wingdings" pitchFamily="2" charset="2"/>
              </a:rPr>
              <a:t> </a:t>
            </a:r>
            <a:r>
              <a:rPr lang="en-US" altLang="zh-CN" dirty="0" smtClean="0"/>
              <a:t>there </a:t>
            </a:r>
            <a:r>
              <a:rPr lang="en-US" altLang="zh-CN" dirty="0" smtClean="0"/>
              <a:t>are </a:t>
            </a:r>
            <a:r>
              <a:rPr lang="en-US" altLang="zh-CN" dirty="0" smtClean="0">
                <a:solidFill>
                  <a:srgbClr val="C00000"/>
                </a:solidFill>
              </a:rPr>
              <a:t>never</a:t>
            </a:r>
            <a:r>
              <a:rPr lang="en-US" altLang="zh-CN" dirty="0" smtClean="0"/>
              <a:t> two </a:t>
            </a:r>
            <a:r>
              <a:rPr lang="en-US" altLang="zh-CN" dirty="0" smtClean="0"/>
              <a:t>edges in </a:t>
            </a:r>
            <a:r>
              <a:rPr lang="en-US" altLang="zh-CN" dirty="0" smtClean="0"/>
              <a:t>opposite directions between distinct </a:t>
            </a:r>
            <a:r>
              <a:rPr lang="en-US" altLang="zh-CN" dirty="0" smtClean="0"/>
              <a:t>vertices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Transitive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</a:t>
            </a:r>
            <a:r>
              <a:rPr lang="en-US" altLang="zh-CN" dirty="0" smtClean="0"/>
              <a:t>whenever there is an edge from a vertex </a:t>
            </a:r>
            <a:r>
              <a:rPr lang="en-US" altLang="zh-CN" i="1" dirty="0" smtClean="0"/>
              <a:t>x </a:t>
            </a:r>
            <a:r>
              <a:rPr lang="en-US" altLang="zh-CN" dirty="0" smtClean="0"/>
              <a:t>to a vertex </a:t>
            </a:r>
            <a:r>
              <a:rPr lang="en-US" altLang="zh-CN" i="1" dirty="0" smtClean="0"/>
              <a:t>y </a:t>
            </a:r>
            <a:r>
              <a:rPr lang="en-US" altLang="zh-CN" dirty="0" smtClean="0"/>
              <a:t>and an edge from a vertex</a:t>
            </a:r>
            <a:r>
              <a:rPr lang="en-US" altLang="zh-CN" i="1" dirty="0" smtClean="0"/>
              <a:t> y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a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vertex </a:t>
            </a:r>
            <a:r>
              <a:rPr lang="en-US" altLang="zh-CN" i="1" dirty="0" smtClean="0"/>
              <a:t>z, </a:t>
            </a:r>
            <a:r>
              <a:rPr lang="en-US" altLang="zh-CN" dirty="0" smtClean="0"/>
              <a:t>there is an edge from</a:t>
            </a:r>
            <a:r>
              <a:rPr lang="en-US" altLang="zh-CN" i="1" dirty="0" smtClean="0"/>
              <a:t> x </a:t>
            </a:r>
            <a:r>
              <a:rPr lang="en-US" altLang="zh-CN" dirty="0" smtClean="0"/>
              <a:t>to</a:t>
            </a:r>
            <a:r>
              <a:rPr lang="en-US" altLang="zh-CN" i="1" dirty="0" smtClean="0"/>
              <a:t> 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5"/>
            <a:ext cx="3143272" cy="310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3115"/>
            <a:ext cx="3571900" cy="2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</a:t>
            </a:r>
            <a:r>
              <a:rPr lang="en-US" altLang="zh-CN" dirty="0" smtClean="0"/>
              <a:t>596, Ex.2(a</a:t>
            </a:r>
            <a:r>
              <a:rPr lang="en-US" altLang="zh-CN" smtClean="0"/>
              <a:t>), </a:t>
            </a:r>
            <a:r>
              <a:rPr lang="en-US" altLang="zh-CN" smtClean="0"/>
              <a:t>4</a:t>
            </a:r>
            <a:r>
              <a:rPr lang="en-US" altLang="zh-CN" smtClean="0"/>
              <a:t>(a), 14, 27, 32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Representing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n-</a:t>
            </a:r>
            <a:r>
              <a:rPr lang="en-US" altLang="zh-CN" b="1" i="1" dirty="0" err="1" smtClean="0"/>
              <a:t>ary</a:t>
            </a:r>
            <a:r>
              <a:rPr lang="en-US" altLang="zh-CN" b="1" i="1" dirty="0" smtClean="0"/>
              <a:t> </a:t>
            </a:r>
            <a:r>
              <a:rPr lang="en-US" altLang="zh-CN" b="1" i="1" dirty="0" smtClean="0"/>
              <a:t>Relations</a:t>
            </a:r>
          </a:p>
          <a:p>
            <a:pPr lvl="1"/>
            <a:r>
              <a:rPr lang="en-US" altLang="zh-CN" dirty="0" smtClean="0"/>
              <a:t>table</a:t>
            </a:r>
          </a:p>
          <a:p>
            <a:r>
              <a:rPr lang="en-US" altLang="zh-CN" dirty="0" smtClean="0"/>
              <a:t>binary relations</a:t>
            </a:r>
          </a:p>
          <a:p>
            <a:pPr lvl="1"/>
            <a:r>
              <a:rPr lang="en-US" altLang="zh-CN" dirty="0" smtClean="0"/>
              <a:t>matrices</a:t>
            </a:r>
          </a:p>
          <a:p>
            <a:pPr lvl="1"/>
            <a:r>
              <a:rPr lang="en-US" altLang="zh-CN" dirty="0" smtClean="0"/>
              <a:t>directed graphs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Representing Relations Using Matrices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Suppose that </a:t>
            </a:r>
            <a:r>
              <a:rPr lang="en-US" altLang="zh-CN" i="1" dirty="0" smtClean="0"/>
              <a:t>R</a:t>
            </a:r>
            <a:r>
              <a:rPr lang="en-US" altLang="zh-CN" dirty="0" smtClean="0"/>
              <a:t> is </a:t>
            </a:r>
            <a:r>
              <a:rPr lang="en-US" altLang="zh-CN" dirty="0" smtClean="0"/>
              <a:t>a relation </a:t>
            </a:r>
            <a:r>
              <a:rPr lang="en-US" altLang="zh-CN" dirty="0" smtClean="0"/>
              <a:t>from A = {a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. . . , a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} to B = {b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b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. . . , </a:t>
            </a:r>
            <a:r>
              <a:rPr lang="en-US" altLang="zh-CN" dirty="0" err="1" smtClean="0"/>
              <a:t>b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}.</a:t>
            </a:r>
          </a:p>
          <a:p>
            <a:r>
              <a:rPr lang="en-US" altLang="zh-CN" dirty="0" smtClean="0"/>
              <a:t>M</a:t>
            </a:r>
            <a:r>
              <a:rPr lang="en-US" altLang="zh-CN" i="1" baseline="-25000" dirty="0" smtClean="0"/>
              <a:t>R</a:t>
            </a:r>
            <a:r>
              <a:rPr lang="en-US" altLang="zh-CN" i="1" dirty="0" smtClean="0"/>
              <a:t> = </a:t>
            </a:r>
            <a:r>
              <a:rPr lang="en-US" altLang="zh-CN" dirty="0" smtClean="0"/>
              <a:t>[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ij</a:t>
            </a:r>
            <a:r>
              <a:rPr lang="en-US" altLang="zh-CN" dirty="0" smtClean="0"/>
              <a:t> </a:t>
            </a:r>
            <a:r>
              <a:rPr lang="en-US" altLang="zh-CN" dirty="0" smtClean="0"/>
              <a:t>],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=1..m, j=1..n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29000"/>
            <a:ext cx="4000528" cy="12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Representing Relations Using Matrices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0662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258908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Representing Relations Using Matrices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0662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71942"/>
            <a:ext cx="6786610" cy="48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Representing Relations Using Matrices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smtClean="0"/>
              <a:t>relation </a:t>
            </a:r>
            <a:r>
              <a:rPr lang="en-US" altLang="zh-CN" i="1" dirty="0" smtClean="0"/>
              <a:t>R</a:t>
            </a:r>
            <a:r>
              <a:rPr lang="en-US" altLang="zh-CN" dirty="0" smtClean="0"/>
              <a:t> on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is </a:t>
            </a:r>
            <a:r>
              <a:rPr lang="en-US" altLang="zh-CN" dirty="0" smtClean="0"/>
              <a:t>reflexive if (</a:t>
            </a:r>
            <a:r>
              <a:rPr lang="en-US" altLang="zh-CN" i="1" dirty="0" smtClean="0"/>
              <a:t>a, a</a:t>
            </a:r>
            <a:r>
              <a:rPr lang="en-US" altLang="zh-CN" dirty="0" smtClean="0"/>
              <a:t>) ∈ </a:t>
            </a:r>
            <a:r>
              <a:rPr lang="en-US" altLang="zh-CN" i="1" dirty="0" smtClean="0"/>
              <a:t>R</a:t>
            </a:r>
            <a:r>
              <a:rPr lang="en-US" altLang="zh-CN" dirty="0" smtClean="0"/>
              <a:t> </a:t>
            </a:r>
            <a:r>
              <a:rPr lang="en-US" altLang="zh-CN" dirty="0" smtClean="0"/>
              <a:t>whenever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</a:t>
            </a:r>
            <a:r>
              <a:rPr lang="en-US" altLang="zh-CN" dirty="0" smtClean="0"/>
              <a:t>∈ </a:t>
            </a:r>
            <a:r>
              <a:rPr lang="en-US" altLang="zh-CN" i="1" dirty="0" smtClean="0"/>
              <a:t>A</a:t>
            </a:r>
          </a:p>
          <a:p>
            <a:r>
              <a:rPr lang="en-US" altLang="zh-CN" i="1" dirty="0" smtClean="0"/>
              <a:t>R is </a:t>
            </a:r>
            <a:r>
              <a:rPr lang="en-US" altLang="zh-CN" i="1" dirty="0" smtClean="0"/>
              <a:t>reflexive </a:t>
            </a:r>
            <a:r>
              <a:rPr lang="en-US" altLang="zh-CN" dirty="0" smtClean="0"/>
              <a:t>if </a:t>
            </a:r>
            <a:r>
              <a:rPr lang="en-US" altLang="zh-CN" dirty="0" smtClean="0"/>
              <a:t>and only if 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ii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= </a:t>
            </a:r>
            <a:r>
              <a:rPr lang="en-US" altLang="zh-CN" dirty="0" smtClean="0"/>
              <a:t>1</a:t>
            </a:r>
            <a:r>
              <a:rPr lang="en-US" altLang="zh-CN" i="1" dirty="0" smtClean="0"/>
              <a:t>, for 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1, 2, . . . , </a:t>
            </a:r>
            <a:r>
              <a:rPr lang="en-US" altLang="zh-CN" dirty="0" smtClean="0"/>
              <a:t>n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3786190"/>
            <a:ext cx="187433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000364" y="49291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Note that the elements off </a:t>
            </a:r>
            <a:r>
              <a:rPr lang="en-US" altLang="zh-CN" dirty="0" smtClean="0"/>
              <a:t>the main </a:t>
            </a:r>
            <a:r>
              <a:rPr lang="en-US" altLang="zh-CN" dirty="0" smtClean="0"/>
              <a:t>diagonal can be either 0 or 1.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Representing Relations Using Matrices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smtClean="0"/>
              <a:t>relation </a:t>
            </a:r>
            <a:r>
              <a:rPr lang="en-US" altLang="zh-CN" i="1" dirty="0" smtClean="0"/>
              <a:t>R </a:t>
            </a:r>
            <a:r>
              <a:rPr lang="en-US" altLang="zh-CN" dirty="0" smtClean="0"/>
              <a:t>is symmetric if (</a:t>
            </a:r>
            <a:r>
              <a:rPr lang="en-US" altLang="zh-CN" i="1" dirty="0" smtClean="0"/>
              <a:t>a, b</a:t>
            </a:r>
            <a:r>
              <a:rPr lang="en-US" altLang="zh-CN" dirty="0" smtClean="0"/>
              <a:t>) ∈ R implies that (</a:t>
            </a:r>
            <a:r>
              <a:rPr lang="en-US" altLang="zh-CN" i="1" dirty="0" smtClean="0"/>
              <a:t>b, a</a:t>
            </a:r>
            <a:r>
              <a:rPr lang="en-US" altLang="zh-CN" dirty="0" smtClean="0"/>
              <a:t>) ∈ </a:t>
            </a:r>
            <a:r>
              <a:rPr lang="en-US" altLang="zh-CN" dirty="0" smtClean="0"/>
              <a:t>R</a:t>
            </a:r>
          </a:p>
          <a:p>
            <a:r>
              <a:rPr lang="en-US" altLang="zh-CN" dirty="0" smtClean="0"/>
              <a:t>R is </a:t>
            </a:r>
            <a:r>
              <a:rPr lang="en-US" altLang="zh-CN" dirty="0" smtClean="0"/>
              <a:t>symmetric if and only if 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ji</a:t>
            </a:r>
            <a:r>
              <a:rPr lang="en-US" altLang="zh-CN" i="1" dirty="0" smtClean="0"/>
              <a:t> = </a:t>
            </a:r>
            <a:r>
              <a:rPr lang="en-US" altLang="zh-CN" dirty="0" smtClean="0"/>
              <a:t>1 whenever 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ij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= 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nl-NL" altLang="zh-CN" i="1" dirty="0" smtClean="0"/>
              <a:t>m</a:t>
            </a:r>
            <a:r>
              <a:rPr lang="nl-NL" altLang="zh-CN" i="1" baseline="-25000" dirty="0" smtClean="0"/>
              <a:t>ji</a:t>
            </a:r>
            <a:r>
              <a:rPr lang="nl-NL" altLang="zh-CN" i="1" dirty="0" smtClean="0"/>
              <a:t> </a:t>
            </a:r>
            <a:r>
              <a:rPr lang="nl-NL" altLang="zh-CN" i="1" dirty="0" smtClean="0"/>
              <a:t>= 0 </a:t>
            </a:r>
            <a:r>
              <a:rPr lang="nl-NL" altLang="zh-CN" i="1" dirty="0" smtClean="0"/>
              <a:t> </a:t>
            </a:r>
            <a:r>
              <a:rPr lang="nl-NL" altLang="zh-CN" dirty="0" smtClean="0"/>
              <a:t>whenever</a:t>
            </a:r>
            <a:r>
              <a:rPr lang="nl-NL" altLang="zh-CN" i="1" dirty="0" smtClean="0"/>
              <a:t> </a:t>
            </a:r>
            <a:r>
              <a:rPr lang="nl-NL" altLang="zh-CN" i="1" dirty="0" smtClean="0"/>
              <a:t>m</a:t>
            </a:r>
            <a:r>
              <a:rPr lang="nl-NL" altLang="zh-CN" i="1" baseline="-25000" dirty="0" smtClean="0"/>
              <a:t>ij </a:t>
            </a:r>
            <a:r>
              <a:rPr lang="nl-NL" altLang="zh-CN" i="1" dirty="0" smtClean="0"/>
              <a:t>= </a:t>
            </a:r>
            <a:r>
              <a:rPr lang="nl-NL" altLang="zh-CN" i="1" dirty="0" smtClean="0"/>
              <a:t>0</a:t>
            </a:r>
          </a:p>
          <a:p>
            <a:r>
              <a:rPr lang="en-US" altLang="zh-CN" dirty="0" smtClean="0"/>
              <a:t>R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symmetric if </a:t>
            </a:r>
            <a:r>
              <a:rPr lang="en-US" altLang="zh-CN" dirty="0" smtClean="0"/>
              <a:t>and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only </a:t>
            </a:r>
            <a:r>
              <a:rPr lang="en-US" altLang="zh-CN" dirty="0" smtClean="0"/>
              <a:t>if 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ij</a:t>
            </a:r>
            <a:r>
              <a:rPr lang="en-US" altLang="zh-CN" i="1" dirty="0" smtClean="0"/>
              <a:t> = </a:t>
            </a:r>
            <a:r>
              <a:rPr lang="en-US" altLang="zh-CN" i="1" dirty="0" err="1" smtClean="0"/>
              <a:t>m</a:t>
            </a:r>
            <a:r>
              <a:rPr lang="en-US" altLang="zh-CN" i="1" baseline="-25000" dirty="0" err="1" smtClean="0"/>
              <a:t>ji</a:t>
            </a:r>
            <a:r>
              <a:rPr lang="en-US" altLang="zh-CN" i="1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857760"/>
            <a:ext cx="17335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929211"/>
            <a:ext cx="1695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62674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任意多边形 5"/>
          <p:cNvSpPr/>
          <p:nvPr/>
        </p:nvSpPr>
        <p:spPr>
          <a:xfrm>
            <a:off x="1271016" y="3675888"/>
            <a:ext cx="576072" cy="553212"/>
          </a:xfrm>
          <a:custGeom>
            <a:avLst/>
            <a:gdLst>
              <a:gd name="connsiteX0" fmla="*/ 0 w 576072"/>
              <a:gd name="connsiteY0" fmla="*/ 301752 h 553212"/>
              <a:gd name="connsiteX1" fmla="*/ 173736 w 576072"/>
              <a:gd name="connsiteY1" fmla="*/ 502920 h 553212"/>
              <a:gd name="connsiteX2" fmla="*/ 576072 w 576072"/>
              <a:gd name="connsiteY2" fmla="*/ 0 h 55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072" h="553212">
                <a:moveTo>
                  <a:pt x="0" y="301752"/>
                </a:moveTo>
                <a:cubicBezTo>
                  <a:pt x="38862" y="427482"/>
                  <a:pt x="77724" y="553212"/>
                  <a:pt x="173736" y="502920"/>
                </a:cubicBezTo>
                <a:cubicBezTo>
                  <a:pt x="269748" y="452628"/>
                  <a:pt x="422910" y="226314"/>
                  <a:pt x="576072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214546" y="3675888"/>
            <a:ext cx="576072" cy="553212"/>
          </a:xfrm>
          <a:custGeom>
            <a:avLst/>
            <a:gdLst>
              <a:gd name="connsiteX0" fmla="*/ 0 w 576072"/>
              <a:gd name="connsiteY0" fmla="*/ 301752 h 553212"/>
              <a:gd name="connsiteX1" fmla="*/ 173736 w 576072"/>
              <a:gd name="connsiteY1" fmla="*/ 502920 h 553212"/>
              <a:gd name="connsiteX2" fmla="*/ 576072 w 576072"/>
              <a:gd name="connsiteY2" fmla="*/ 0 h 55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072" h="553212">
                <a:moveTo>
                  <a:pt x="0" y="301752"/>
                </a:moveTo>
                <a:cubicBezTo>
                  <a:pt x="38862" y="427482"/>
                  <a:pt x="77724" y="553212"/>
                  <a:pt x="173736" y="502920"/>
                </a:cubicBezTo>
                <a:cubicBezTo>
                  <a:pt x="269748" y="452628"/>
                  <a:pt x="422910" y="226314"/>
                  <a:pt x="576072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0800000" flipV="1">
            <a:off x="4286248" y="3786190"/>
            <a:ext cx="500066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16200000" flipH="1">
            <a:off x="4357686" y="3786190"/>
            <a:ext cx="357190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Representing Relations Using Matrices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union and intersection </a:t>
            </a:r>
            <a:r>
              <a:rPr lang="en-US" altLang="zh-CN" dirty="0" smtClean="0"/>
              <a:t>of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5" name="等于号 4"/>
          <p:cNvSpPr/>
          <p:nvPr/>
        </p:nvSpPr>
        <p:spPr>
          <a:xfrm rot="5400000">
            <a:off x="3214678" y="2357430"/>
            <a:ext cx="1285884" cy="7143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56" y="3819531"/>
            <a:ext cx="23431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857628"/>
            <a:ext cx="2371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1285852" y="3273982"/>
            <a:ext cx="4739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Boolean </a:t>
            </a:r>
            <a:r>
              <a:rPr lang="en-US" altLang="zh-CN" sz="2800" dirty="0" smtClean="0"/>
              <a:t>operations of matrices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466</Words>
  <Application>Microsoft Office PowerPoint</Application>
  <PresentationFormat>全屏显示(4:3)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Office 主题</vt:lpstr>
      <vt:lpstr>Microsoft 公式 3.0</vt:lpstr>
      <vt:lpstr>Discrete Math (2)</vt:lpstr>
      <vt:lpstr>Representing Relations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 Using Matrices</vt:lpstr>
      <vt:lpstr>Representing Relations</vt:lpstr>
      <vt:lpstr>Representing Relations Using Digraphs</vt:lpstr>
      <vt:lpstr>Representing Relations Using Digraphs</vt:lpstr>
      <vt:lpstr>Representing Relations Using Digraphs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547</cp:revision>
  <dcterms:created xsi:type="dcterms:W3CDTF">2017-07-01T03:07:16Z</dcterms:created>
  <dcterms:modified xsi:type="dcterms:W3CDTF">2017-11-07T06:18:46Z</dcterms:modified>
</cp:coreProperties>
</file>