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en-US" altLang="zh-CN" dirty="0" smtClean="0">
                <a:latin typeface="Arial" pitchFamily="34" charset="0"/>
                <a:cs typeface="Arial" pitchFamily="34" charset="0"/>
              </a:rPr>
              <a:t>Discrete Math (2)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21431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Haiming Chen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Associate Professor, PhD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Department of Computer Science,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Ningbo University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http://www.chenhaiming.cn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3018336" cy="36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Transitive Closures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873283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214686"/>
            <a:ext cx="69992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857760"/>
            <a:ext cx="6494463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Transitive Closures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563" y="1857364"/>
            <a:ext cx="8961437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000372"/>
            <a:ext cx="16287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214686"/>
            <a:ext cx="238125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2857488" y="50006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 smtClean="0"/>
              <a:t>W</a:t>
            </a:r>
            <a:r>
              <a:rPr lang="en-US" altLang="zh-CN" b="1" baseline="-25000" dirty="0" smtClean="0"/>
              <a:t>1 </a:t>
            </a:r>
            <a:r>
              <a:rPr lang="en-US" altLang="zh-CN" b="1" dirty="0" smtClean="0"/>
              <a:t>has 1 as its </a:t>
            </a:r>
            <a:r>
              <a:rPr lang="en-US" altLang="zh-CN" b="1" i="1" dirty="0" smtClean="0"/>
              <a:t>(</a:t>
            </a:r>
            <a:r>
              <a:rPr lang="en-US" altLang="zh-CN" b="1" i="1" dirty="0" err="1" smtClean="0"/>
              <a:t>i</a:t>
            </a:r>
            <a:r>
              <a:rPr lang="en-US" altLang="zh-CN" b="1" i="1" dirty="0" smtClean="0"/>
              <a:t>, j )</a:t>
            </a:r>
            <a:r>
              <a:rPr lang="en-US" altLang="zh-CN" b="1" i="1" dirty="0" err="1" smtClean="0"/>
              <a:t>th</a:t>
            </a:r>
            <a:r>
              <a:rPr lang="en-US" altLang="zh-CN" b="1" i="1" dirty="0" smtClean="0"/>
              <a:t> entry if there is a path from v</a:t>
            </a:r>
            <a:r>
              <a:rPr lang="en-US" altLang="zh-CN" b="1" i="1" baseline="-25000" dirty="0" smtClean="0"/>
              <a:t>i</a:t>
            </a:r>
            <a:r>
              <a:rPr lang="en-US" altLang="zh-CN" b="1" i="1" dirty="0" smtClean="0"/>
              <a:t> to </a:t>
            </a:r>
            <a:r>
              <a:rPr lang="en-US" altLang="zh-CN" b="1" i="1" dirty="0" err="1" smtClean="0"/>
              <a:t>v</a:t>
            </a:r>
            <a:r>
              <a:rPr lang="en-US" altLang="zh-CN" b="1" i="1" baseline="-25000" dirty="0" err="1" smtClean="0"/>
              <a:t>j</a:t>
            </a:r>
            <a:r>
              <a:rPr lang="en-US" altLang="zh-CN" b="1" i="1" dirty="0" smtClean="0"/>
              <a:t> that has only v</a:t>
            </a:r>
            <a:r>
              <a:rPr lang="en-US" altLang="zh-CN" b="1" i="1" baseline="-25000" dirty="0" smtClean="0"/>
              <a:t>1</a:t>
            </a:r>
            <a:r>
              <a:rPr lang="en-US" altLang="zh-CN" b="1" i="1" dirty="0" smtClean="0"/>
              <a:t> = a as an </a:t>
            </a:r>
            <a:r>
              <a:rPr lang="en-US" altLang="zh-CN" dirty="0" smtClean="0">
                <a:solidFill>
                  <a:srgbClr val="FF0000"/>
                </a:solidFill>
              </a:rPr>
              <a:t>interior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vertex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4282" y="1428736"/>
            <a:ext cx="216527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b="1" dirty="0" err="1" smtClean="0"/>
              <a:t>Warshall’s</a:t>
            </a:r>
            <a:r>
              <a:rPr lang="en-US" altLang="zh-CN" b="1" dirty="0" smtClean="0"/>
              <a:t> Algorithm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857620" y="5715016"/>
            <a:ext cx="457200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altLang="zh-CN" dirty="0" smtClean="0"/>
              <a:t>If </a:t>
            </a:r>
            <a:r>
              <a:rPr lang="en-US" altLang="zh-CN" i="1" dirty="0" smtClean="0"/>
              <a:t>a, x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, x</a:t>
            </a:r>
            <a:r>
              <a:rPr lang="en-US" altLang="zh-CN" i="1" baseline="-25000" dirty="0" smtClean="0"/>
              <a:t>2</a:t>
            </a:r>
            <a:r>
              <a:rPr lang="en-US" altLang="zh-CN" i="1" dirty="0" smtClean="0"/>
              <a:t>, . . . , x</a:t>
            </a:r>
            <a:r>
              <a:rPr lang="en-US" altLang="zh-CN" i="1" baseline="-25000" dirty="0" smtClean="0"/>
              <a:t>m−1</a:t>
            </a:r>
            <a:r>
              <a:rPr lang="en-US" altLang="zh-CN" i="1" dirty="0" smtClean="0"/>
              <a:t>, b is a path, its interior vertices are x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, x</a:t>
            </a:r>
            <a:r>
              <a:rPr lang="en-US" altLang="zh-CN" i="1" baseline="-25000" dirty="0" smtClean="0"/>
              <a:t>2</a:t>
            </a:r>
            <a:r>
              <a:rPr lang="en-US" altLang="zh-CN" i="1" dirty="0" smtClean="0"/>
              <a:t>, . . . , x</a:t>
            </a:r>
            <a:r>
              <a:rPr lang="en-US" altLang="zh-CN" i="1" baseline="-25000" dirty="0" smtClean="0"/>
              <a:t>m−1</a:t>
            </a:r>
            <a:r>
              <a:rPr lang="en-US" altLang="zh-CN" i="1" dirty="0" smtClean="0"/>
              <a:t>,</a:t>
            </a:r>
            <a:endParaRPr lang="zh-CN" altLang="en-US" dirty="0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3214686"/>
            <a:ext cx="24384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7858148" y="3714752"/>
            <a:ext cx="214314" cy="2143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Transitive Closures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16287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2571736" y="17144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W3 has 1 as its </a:t>
            </a:r>
            <a:r>
              <a:rPr lang="en-US" altLang="zh-CN" i="1" dirty="0" smtClean="0"/>
              <a:t>(</a:t>
            </a:r>
            <a:r>
              <a:rPr lang="en-US" altLang="zh-CN" i="1" dirty="0" err="1" smtClean="0"/>
              <a:t>i</a:t>
            </a:r>
            <a:r>
              <a:rPr lang="en-US" altLang="zh-CN" i="1" dirty="0" smtClean="0"/>
              <a:t>, j )</a:t>
            </a:r>
            <a:r>
              <a:rPr lang="en-US" altLang="zh-CN" i="1" dirty="0" err="1" smtClean="0"/>
              <a:t>th</a:t>
            </a:r>
            <a:r>
              <a:rPr lang="en-US" altLang="zh-CN" i="1" dirty="0" smtClean="0"/>
              <a:t> entry if there is a path from v</a:t>
            </a:r>
            <a:r>
              <a:rPr lang="en-US" altLang="zh-CN" i="1" baseline="-25000" dirty="0" smtClean="0"/>
              <a:t>i</a:t>
            </a:r>
            <a:r>
              <a:rPr lang="en-US" altLang="zh-CN" i="1" dirty="0" smtClean="0"/>
              <a:t> to </a:t>
            </a:r>
            <a:r>
              <a:rPr lang="en-US" altLang="zh-CN" i="1" dirty="0" err="1" smtClean="0"/>
              <a:t>v</a:t>
            </a:r>
            <a:r>
              <a:rPr lang="en-US" altLang="zh-CN" i="1" baseline="-25000" dirty="0" err="1" smtClean="0"/>
              <a:t>j</a:t>
            </a:r>
            <a:r>
              <a:rPr lang="en-US" altLang="zh-CN" i="1" dirty="0" smtClean="0"/>
              <a:t> that has only v1 = a, v2 = b,</a:t>
            </a:r>
          </a:p>
          <a:p>
            <a:r>
              <a:rPr lang="en-US" altLang="zh-CN" dirty="0" smtClean="0"/>
              <a:t>and/or </a:t>
            </a:r>
            <a:r>
              <a:rPr lang="en-US" altLang="zh-CN" i="1" dirty="0" smtClean="0"/>
              <a:t>v3 = c as its interior vertices, if any.</a:t>
            </a:r>
            <a:endParaRPr lang="zh-CN" alt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928934"/>
            <a:ext cx="24765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3357554" y="3929066"/>
            <a:ext cx="214314" cy="2143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429124" y="3929066"/>
            <a:ext cx="214314" cy="2143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71736" y="47148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W4 has 1 as its </a:t>
            </a:r>
            <a:r>
              <a:rPr lang="en-US" altLang="zh-CN" i="1" dirty="0" smtClean="0"/>
              <a:t>(</a:t>
            </a:r>
            <a:r>
              <a:rPr lang="en-US" altLang="zh-CN" i="1" dirty="0" err="1" smtClean="0"/>
              <a:t>i</a:t>
            </a:r>
            <a:r>
              <a:rPr lang="en-US" altLang="zh-CN" i="1" dirty="0" smtClean="0"/>
              <a:t>, j )</a:t>
            </a:r>
            <a:r>
              <a:rPr lang="en-US" altLang="zh-CN" i="1" dirty="0" err="1" smtClean="0"/>
              <a:t>th</a:t>
            </a:r>
            <a:r>
              <a:rPr lang="en-US" altLang="zh-CN" i="1" dirty="0" smtClean="0"/>
              <a:t> entry if there is a path from v</a:t>
            </a:r>
            <a:r>
              <a:rPr lang="en-US" altLang="zh-CN" i="1" baseline="-25000" dirty="0" smtClean="0"/>
              <a:t>i</a:t>
            </a:r>
            <a:r>
              <a:rPr lang="en-US" altLang="zh-CN" i="1" dirty="0" smtClean="0"/>
              <a:t> to </a:t>
            </a:r>
            <a:r>
              <a:rPr lang="en-US" altLang="zh-CN" i="1" dirty="0" err="1" smtClean="0"/>
              <a:t>v</a:t>
            </a:r>
            <a:r>
              <a:rPr lang="en-US" altLang="zh-CN" i="1" baseline="-25000" dirty="0" err="1" smtClean="0"/>
              <a:t>j</a:t>
            </a:r>
            <a:r>
              <a:rPr lang="en-US" altLang="zh-CN" i="1" dirty="0" smtClean="0"/>
              <a:t> that has v</a:t>
            </a:r>
            <a:r>
              <a:rPr lang="en-US" altLang="zh-CN" i="1" baseline="-25000" dirty="0" smtClean="0"/>
              <a:t>1 </a:t>
            </a:r>
            <a:r>
              <a:rPr lang="en-US" altLang="zh-CN" i="1" dirty="0" smtClean="0"/>
              <a:t>= a, v</a:t>
            </a:r>
            <a:r>
              <a:rPr lang="en-US" altLang="zh-CN" i="1" baseline="-25000" dirty="0" smtClean="0"/>
              <a:t>2</a:t>
            </a:r>
            <a:r>
              <a:rPr lang="en-US" altLang="zh-CN" i="1" dirty="0" smtClean="0"/>
              <a:t> = b,</a:t>
            </a:r>
          </a:p>
          <a:p>
            <a:r>
              <a:rPr lang="en-US" altLang="zh-CN" i="1" dirty="0" smtClean="0"/>
              <a:t>v</a:t>
            </a:r>
            <a:r>
              <a:rPr lang="en-US" altLang="zh-CN" i="1" baseline="-25000" dirty="0" smtClean="0"/>
              <a:t>3</a:t>
            </a:r>
            <a:r>
              <a:rPr lang="en-US" altLang="zh-CN" i="1" dirty="0" smtClean="0"/>
              <a:t> = c, and/or v</a:t>
            </a:r>
            <a:r>
              <a:rPr lang="en-US" altLang="zh-CN" i="1" baseline="-25000" dirty="0" smtClean="0"/>
              <a:t>4</a:t>
            </a:r>
            <a:r>
              <a:rPr lang="en-US" altLang="zh-CN" i="1" dirty="0" smtClean="0"/>
              <a:t> = d as interior vertices, if any</a:t>
            </a:r>
            <a:endParaRPr lang="zh-CN" altLang="en-US" dirty="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000372"/>
            <a:ext cx="24003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6500826" y="3143248"/>
            <a:ext cx="214314" cy="2143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215206" y="3143248"/>
            <a:ext cx="214314" cy="2143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7215206" y="3643314"/>
            <a:ext cx="214314" cy="2143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2643174" y="5715016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W</a:t>
            </a:r>
            <a:r>
              <a:rPr lang="en-US" altLang="zh-CN" b="1" baseline="-25000" dirty="0" smtClean="0"/>
              <a:t>4</a:t>
            </a:r>
            <a:r>
              <a:rPr lang="en-US" altLang="zh-CN" b="1" dirty="0" smtClean="0"/>
              <a:t>  </a:t>
            </a:r>
            <a:r>
              <a:rPr lang="en-US" altLang="zh-CN" b="1" dirty="0" smtClean="0"/>
              <a:t>is the matrix of the transitive </a:t>
            </a:r>
            <a:r>
              <a:rPr lang="en-US" altLang="zh-CN" b="1" dirty="0" smtClean="0"/>
              <a:t>closure</a:t>
            </a:r>
            <a:r>
              <a:rPr lang="zh-CN" altLang="en-US" b="1" dirty="0" smtClean="0"/>
              <a:t>，</a:t>
            </a:r>
            <a:r>
              <a:rPr lang="en-US" altLang="zh-CN" b="1" dirty="0" err="1" smtClean="0"/>
              <a:t>W</a:t>
            </a:r>
            <a:r>
              <a:rPr lang="en-US" altLang="zh-CN" b="1" i="1" baseline="-25000" dirty="0" err="1" smtClean="0"/>
              <a:t>n</a:t>
            </a:r>
            <a:r>
              <a:rPr lang="en-US" altLang="zh-CN" b="1" i="1" dirty="0" smtClean="0"/>
              <a:t> = </a:t>
            </a:r>
            <a:r>
              <a:rPr lang="en-US" altLang="zh-CN" b="1" i="1" dirty="0" smtClean="0"/>
              <a:t>M</a:t>
            </a:r>
            <a:r>
              <a:rPr lang="en-US" altLang="zh-CN" b="1" i="1" baseline="-25000" dirty="0" smtClean="0"/>
              <a:t>R</a:t>
            </a:r>
            <a:r>
              <a:rPr lang="zh-CN" altLang="en-US" dirty="0" smtClean="0"/>
              <a:t>∗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Page </a:t>
            </a:r>
            <a:r>
              <a:rPr lang="en-US" altLang="zh-CN" dirty="0" smtClean="0"/>
              <a:t>607, Ex.25(a</a:t>
            </a:r>
            <a:r>
              <a:rPr lang="en-US" altLang="zh-CN" dirty="0" smtClean="0"/>
              <a:t>), </a:t>
            </a:r>
            <a:r>
              <a:rPr lang="en-US" altLang="zh-CN" dirty="0" smtClean="0"/>
              <a:t>27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Closure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let </a:t>
            </a:r>
            <a:r>
              <a:rPr lang="en-US" altLang="zh-CN" b="1" dirty="0" smtClean="0">
                <a:solidFill>
                  <a:srgbClr val="FF0000"/>
                </a:solidFill>
              </a:rPr>
              <a:t>R </a:t>
            </a:r>
            <a:r>
              <a:rPr lang="en-US" altLang="zh-CN" dirty="0" smtClean="0"/>
              <a:t>be a relation on a set </a:t>
            </a:r>
            <a:r>
              <a:rPr lang="en-US" altLang="zh-CN" i="1" dirty="0" smtClean="0"/>
              <a:t>A</a:t>
            </a:r>
            <a:r>
              <a:rPr lang="en-US" altLang="zh-CN" i="1" dirty="0" smtClean="0"/>
              <a:t>.</a:t>
            </a: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R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may or may not have some property </a:t>
            </a:r>
            <a:r>
              <a:rPr lang="en-US" altLang="zh-CN" b="1" i="1" dirty="0" smtClean="0"/>
              <a:t>P, </a:t>
            </a:r>
            <a:r>
              <a:rPr lang="en-US" altLang="zh-CN" dirty="0" smtClean="0"/>
              <a:t>such </a:t>
            </a:r>
            <a:r>
              <a:rPr lang="en-US" altLang="zh-CN" dirty="0" smtClean="0"/>
              <a:t>as </a:t>
            </a:r>
            <a:r>
              <a:rPr lang="en-US" altLang="zh-CN" b="1" dirty="0" smtClean="0"/>
              <a:t>reflexivity</a:t>
            </a:r>
            <a:r>
              <a:rPr lang="en-US" altLang="zh-CN" dirty="0" smtClean="0"/>
              <a:t>, </a:t>
            </a:r>
            <a:r>
              <a:rPr lang="en-US" altLang="zh-CN" b="1" dirty="0" smtClean="0"/>
              <a:t>symmetry</a:t>
            </a:r>
            <a:r>
              <a:rPr lang="en-US" altLang="zh-CN" dirty="0" smtClean="0"/>
              <a:t>, or </a:t>
            </a:r>
            <a:r>
              <a:rPr lang="en-US" altLang="zh-CN" b="1" dirty="0" smtClean="0"/>
              <a:t>transitivity</a:t>
            </a:r>
          </a:p>
          <a:p>
            <a:r>
              <a:rPr lang="en-US" altLang="zh-CN" dirty="0" smtClean="0"/>
              <a:t>If there is a relation </a:t>
            </a:r>
            <a:r>
              <a:rPr lang="en-US" altLang="zh-CN" b="1" i="1" dirty="0" smtClean="0">
                <a:solidFill>
                  <a:srgbClr val="FF0000"/>
                </a:solidFill>
              </a:rPr>
              <a:t>S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with property </a:t>
            </a:r>
            <a:r>
              <a:rPr lang="en-US" altLang="zh-CN" b="1" i="1" dirty="0" smtClean="0"/>
              <a:t>P </a:t>
            </a:r>
            <a:r>
              <a:rPr lang="en-US" altLang="zh-CN" dirty="0" smtClean="0"/>
              <a:t>containing</a:t>
            </a:r>
            <a:r>
              <a:rPr lang="en-US" altLang="zh-CN" b="1" dirty="0" smtClean="0"/>
              <a:t> R </a:t>
            </a:r>
            <a:r>
              <a:rPr lang="en-US" altLang="zh-CN" dirty="0" smtClean="0"/>
              <a:t>such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that </a:t>
            </a:r>
            <a:r>
              <a:rPr lang="en-US" altLang="zh-CN" b="1" i="1" dirty="0" smtClean="0">
                <a:solidFill>
                  <a:srgbClr val="FF0000"/>
                </a:solidFill>
              </a:rPr>
              <a:t>S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is a subset of every relation with property </a:t>
            </a:r>
            <a:r>
              <a:rPr lang="en-US" altLang="zh-CN" b="1" i="1" dirty="0" smtClean="0"/>
              <a:t>P </a:t>
            </a:r>
            <a:r>
              <a:rPr lang="en-US" altLang="zh-CN" dirty="0" smtClean="0"/>
              <a:t>containing </a:t>
            </a:r>
            <a:r>
              <a:rPr lang="en-US" altLang="zh-CN" b="1" dirty="0" smtClean="0"/>
              <a:t>R</a:t>
            </a:r>
            <a:endParaRPr lang="zh-CN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57422" y="5429264"/>
            <a:ext cx="645696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800" i="1" dirty="0" smtClean="0"/>
              <a:t>S is called the </a:t>
            </a:r>
            <a:r>
              <a:rPr lang="en-US" altLang="zh-CN" sz="2800" b="1" i="1" dirty="0" smtClean="0"/>
              <a:t>closure </a:t>
            </a:r>
            <a:r>
              <a:rPr lang="en-US" altLang="zh-CN" sz="2800" dirty="0" smtClean="0"/>
              <a:t>of </a:t>
            </a:r>
            <a:r>
              <a:rPr lang="en-US" altLang="zh-CN" sz="2800" i="1" dirty="0" smtClean="0"/>
              <a:t>R with respect to </a:t>
            </a:r>
            <a:r>
              <a:rPr lang="en-US" altLang="zh-CN" sz="2800" b="1" i="1" dirty="0" smtClean="0"/>
              <a:t>P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2357422" y="4286256"/>
            <a:ext cx="6429420" cy="954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2800" i="1" dirty="0" smtClean="0"/>
              <a:t>S </a:t>
            </a:r>
            <a:r>
              <a:rPr lang="en-US" altLang="zh-CN" sz="2800" i="1" dirty="0" smtClean="0"/>
              <a:t>is the smallest transitive relation </a:t>
            </a:r>
            <a:r>
              <a:rPr lang="en-US" altLang="zh-CN" sz="2800" i="1" dirty="0" smtClean="0"/>
              <a:t>that contains </a:t>
            </a:r>
            <a:r>
              <a:rPr lang="en-US" altLang="zh-CN" sz="2800" i="1" dirty="0" smtClean="0"/>
              <a:t>R.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Reflexive Closure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R = {(1, </a:t>
            </a:r>
            <a:r>
              <a:rPr lang="en-US" altLang="zh-CN" sz="2400" dirty="0" smtClean="0"/>
              <a:t>1</a:t>
            </a:r>
            <a:r>
              <a:rPr lang="en-US" altLang="zh-CN" sz="2400" dirty="0" smtClean="0"/>
              <a:t>), (1, 2), (2, 1), (3, 2)} on the set A = {1, 2, 3</a:t>
            </a:r>
            <a:r>
              <a:rPr lang="en-US" altLang="zh-CN" sz="2400" dirty="0" smtClean="0"/>
              <a:t>}</a:t>
            </a:r>
          </a:p>
          <a:p>
            <a:r>
              <a:rPr lang="en-US" altLang="zh-CN" sz="2400" dirty="0" smtClean="0"/>
              <a:t>not </a:t>
            </a:r>
            <a:r>
              <a:rPr lang="en-US" altLang="zh-CN" sz="2400" dirty="0" smtClean="0"/>
              <a:t>reflexive</a:t>
            </a:r>
          </a:p>
          <a:p>
            <a:r>
              <a:rPr lang="en-US" altLang="zh-CN" sz="2400" dirty="0" smtClean="0"/>
              <a:t>How </a:t>
            </a:r>
            <a:r>
              <a:rPr lang="en-US" altLang="zh-CN" sz="2400" dirty="0" smtClean="0"/>
              <a:t>can we </a:t>
            </a:r>
            <a:r>
              <a:rPr lang="en-US" altLang="zh-CN" sz="2400" dirty="0" smtClean="0"/>
              <a:t>produce a reflexive relation containing </a:t>
            </a:r>
            <a:r>
              <a:rPr lang="en-US" altLang="zh-CN" sz="2400" i="1" dirty="0" smtClean="0"/>
              <a:t>R </a:t>
            </a:r>
            <a:r>
              <a:rPr lang="en-US" altLang="zh-CN" sz="2400" dirty="0" smtClean="0"/>
              <a:t>that is as small as possible</a:t>
            </a:r>
            <a:r>
              <a:rPr lang="en-US" altLang="zh-CN" sz="2400" dirty="0" smtClean="0"/>
              <a:t>?</a:t>
            </a:r>
          </a:p>
          <a:p>
            <a:r>
              <a:rPr lang="en-US" altLang="zh-CN" sz="2400" dirty="0" smtClean="0"/>
              <a:t>any reflexive relation that contains R </a:t>
            </a:r>
            <a:r>
              <a:rPr lang="en-US" altLang="zh-CN" sz="2400" dirty="0" smtClean="0"/>
              <a:t>must also </a:t>
            </a:r>
            <a:r>
              <a:rPr lang="en-US" altLang="zh-CN" sz="2400" dirty="0" smtClean="0"/>
              <a:t>contain (2, 2) and (3, 3</a:t>
            </a:r>
            <a:r>
              <a:rPr lang="en-US" altLang="zh-CN" sz="2400" dirty="0" smtClean="0"/>
              <a:t>)</a:t>
            </a:r>
          </a:p>
          <a:p>
            <a:r>
              <a:rPr lang="en-US" altLang="zh-CN" sz="2400" dirty="0" smtClean="0"/>
              <a:t>S=</a:t>
            </a:r>
            <a:r>
              <a:rPr lang="en-US" altLang="zh-CN" sz="2400" dirty="0" smtClean="0"/>
              <a:t> {(1, 1), (1, 2), (2, 1), (3, 2</a:t>
            </a:r>
            <a:r>
              <a:rPr lang="en-US" altLang="zh-CN" sz="2400" dirty="0" smtClean="0"/>
              <a:t>)}∪{(2,2), (3,3)} </a:t>
            </a:r>
            <a:r>
              <a:rPr lang="en-US" altLang="zh-CN" sz="2400" dirty="0" smtClean="0"/>
              <a:t>is </a:t>
            </a:r>
            <a:r>
              <a:rPr lang="en-US" altLang="zh-CN" sz="2400" dirty="0" smtClean="0"/>
              <a:t>the </a:t>
            </a:r>
            <a:r>
              <a:rPr lang="en-US" altLang="zh-CN" sz="2400" b="1" dirty="0" smtClean="0"/>
              <a:t>reflexive closure of </a:t>
            </a:r>
            <a:r>
              <a:rPr lang="en-US" altLang="zh-CN" sz="2400" b="1" i="1" dirty="0" smtClean="0"/>
              <a:t>R</a:t>
            </a:r>
          </a:p>
          <a:p>
            <a:r>
              <a:rPr lang="en-US" altLang="zh-CN" sz="2400" dirty="0" smtClean="0"/>
              <a:t>The </a:t>
            </a:r>
            <a:r>
              <a:rPr lang="en-US" altLang="zh-CN" sz="2400" dirty="0" smtClean="0"/>
              <a:t>reflexive closure of </a:t>
            </a:r>
            <a:r>
              <a:rPr lang="en-US" altLang="zh-CN" sz="2400" i="1" dirty="0" smtClean="0"/>
              <a:t>R equals R ∪ </a:t>
            </a:r>
            <a:r>
              <a:rPr lang="el-GR" altLang="zh-CN" sz="2400" i="1" dirty="0" smtClean="0"/>
              <a:t>Δ</a:t>
            </a:r>
            <a:r>
              <a:rPr lang="en-US" altLang="zh-CN" sz="2400" i="1" dirty="0" smtClean="0"/>
              <a:t>, where </a:t>
            </a:r>
            <a:r>
              <a:rPr lang="el-GR" altLang="zh-CN" sz="2400" i="1" dirty="0" smtClean="0"/>
              <a:t>Δ </a:t>
            </a:r>
            <a:r>
              <a:rPr lang="en-US" altLang="zh-CN" sz="2400" i="1" dirty="0" smtClean="0"/>
              <a:t>= </a:t>
            </a:r>
            <a:r>
              <a:rPr lang="en-US" altLang="zh-CN" sz="2400" i="1" dirty="0" smtClean="0"/>
              <a:t>{(a, a) | a ∈ A} is the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diagonal relation</a:t>
            </a:r>
            <a:r>
              <a:rPr lang="en-US" altLang="zh-CN" sz="2400" b="1" i="1" dirty="0" smtClean="0"/>
              <a:t> on A.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Reflexive Closure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4"/>
            <a:ext cx="8351837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86058"/>
            <a:ext cx="62769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Symmetric Closure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400" dirty="0" smtClean="0"/>
              <a:t>The relation {(1, 1), (1, 2), (2, 2), (2, 3), (3, 1), (3, 2)}</a:t>
            </a:r>
            <a:r>
              <a:rPr lang="en-US" altLang="zh-CN" sz="2400" i="1" dirty="0" smtClean="0"/>
              <a:t> </a:t>
            </a:r>
            <a:r>
              <a:rPr lang="en-US" altLang="zh-CN" sz="2400" dirty="0" smtClean="0"/>
              <a:t>on</a:t>
            </a:r>
            <a:r>
              <a:rPr lang="en-US" altLang="zh-CN" sz="2400" i="1" dirty="0" smtClean="0"/>
              <a:t> </a:t>
            </a:r>
            <a:r>
              <a:rPr lang="en-US" altLang="zh-CN" sz="2400" dirty="0" smtClean="0"/>
              <a:t>{1, 2, 3} is not </a:t>
            </a:r>
            <a:r>
              <a:rPr lang="en-US" altLang="zh-CN" sz="2400" dirty="0" smtClean="0"/>
              <a:t>symmetric</a:t>
            </a:r>
          </a:p>
          <a:p>
            <a:r>
              <a:rPr lang="en-US" altLang="zh-CN" sz="2400" dirty="0" smtClean="0"/>
              <a:t>How can </a:t>
            </a:r>
            <a:r>
              <a:rPr lang="en-US" altLang="zh-CN" sz="2400" dirty="0" smtClean="0"/>
              <a:t>we produce a symmetric relation that is as small as possible and contains </a:t>
            </a:r>
            <a:r>
              <a:rPr lang="en-US" altLang="zh-CN" sz="2400" i="1" dirty="0" smtClean="0"/>
              <a:t>R</a:t>
            </a:r>
            <a:r>
              <a:rPr lang="en-US" altLang="zh-CN" sz="2400" i="1" dirty="0" smtClean="0"/>
              <a:t>?</a:t>
            </a:r>
          </a:p>
          <a:p>
            <a:r>
              <a:rPr lang="en-US" altLang="zh-CN" sz="2400" dirty="0" smtClean="0"/>
              <a:t>S={(</a:t>
            </a:r>
            <a:r>
              <a:rPr lang="en-US" altLang="zh-CN" sz="2400" dirty="0" smtClean="0"/>
              <a:t>1, 1), (1, 2), (2, 2), (2, 3), (3, 1), (3, 2</a:t>
            </a:r>
            <a:r>
              <a:rPr lang="en-US" altLang="zh-CN" sz="2400" dirty="0" smtClean="0"/>
              <a:t>)} </a:t>
            </a:r>
            <a:r>
              <a:rPr lang="en-US" altLang="zh-CN" sz="2400" dirty="0" smtClean="0"/>
              <a:t>∪{(</a:t>
            </a:r>
            <a:r>
              <a:rPr lang="en-US" altLang="zh-CN" sz="2400" dirty="0" smtClean="0"/>
              <a:t>2,1), (1,3</a:t>
            </a:r>
            <a:r>
              <a:rPr lang="en-US" altLang="zh-CN" sz="2400" dirty="0" smtClean="0"/>
              <a:t>)} </a:t>
            </a:r>
            <a:endParaRPr lang="en-US" altLang="zh-CN" sz="2400" dirty="0" smtClean="0"/>
          </a:p>
          <a:p>
            <a:r>
              <a:rPr lang="en-US" altLang="zh-CN" sz="2400" dirty="0" smtClean="0"/>
              <a:t>S is </a:t>
            </a:r>
            <a:r>
              <a:rPr lang="en-US" altLang="zh-CN" sz="2400" dirty="0" smtClean="0"/>
              <a:t>called </a:t>
            </a:r>
            <a:r>
              <a:rPr lang="en-US" altLang="zh-CN" sz="2400" dirty="0" smtClean="0"/>
              <a:t>the </a:t>
            </a:r>
            <a:r>
              <a:rPr lang="en-US" altLang="zh-CN" sz="2400" b="1" dirty="0" smtClean="0"/>
              <a:t>symmetric </a:t>
            </a:r>
            <a:r>
              <a:rPr lang="en-US" altLang="zh-CN" sz="2400" b="1" dirty="0" smtClean="0"/>
              <a:t>closure of </a:t>
            </a:r>
            <a:r>
              <a:rPr lang="en-US" altLang="zh-CN" sz="2400" b="1" i="1" dirty="0" smtClean="0"/>
              <a:t>R</a:t>
            </a:r>
          </a:p>
          <a:p>
            <a:r>
              <a:rPr lang="en-US" altLang="zh-CN" sz="2400" dirty="0" smtClean="0"/>
              <a:t>The symmetric closure of </a:t>
            </a:r>
            <a:r>
              <a:rPr lang="en-US" altLang="zh-CN" sz="2400" dirty="0" smtClean="0"/>
              <a:t>a relation </a:t>
            </a:r>
            <a:r>
              <a:rPr lang="en-US" altLang="zh-CN" sz="2400" dirty="0" smtClean="0"/>
              <a:t>can be constructed by taking the union of a relation with its </a:t>
            </a:r>
            <a:r>
              <a:rPr lang="en-US" altLang="zh-CN" sz="2400" dirty="0" smtClean="0"/>
              <a:t>inverse</a:t>
            </a:r>
          </a:p>
          <a:p>
            <a:r>
              <a:rPr lang="en-US" altLang="zh-CN" sz="2400" i="1" dirty="0" smtClean="0"/>
              <a:t>R </a:t>
            </a:r>
            <a:r>
              <a:rPr lang="en-US" altLang="zh-CN" sz="2400" dirty="0" smtClean="0"/>
              <a:t>∪</a:t>
            </a:r>
            <a:r>
              <a:rPr lang="en-US" altLang="zh-CN" sz="2400" i="1" dirty="0" smtClean="0"/>
              <a:t> </a:t>
            </a:r>
            <a:r>
              <a:rPr lang="en-US" altLang="zh-CN" sz="2400" i="1" dirty="0" smtClean="0"/>
              <a:t>R</a:t>
            </a:r>
            <a:r>
              <a:rPr lang="en-US" altLang="zh-CN" sz="2400" baseline="30000" dirty="0" smtClean="0"/>
              <a:t>−</a:t>
            </a:r>
            <a:r>
              <a:rPr lang="en-US" altLang="zh-CN" sz="2400" baseline="30000" dirty="0" smtClean="0"/>
              <a:t>1</a:t>
            </a:r>
            <a:r>
              <a:rPr lang="en-US" altLang="zh-CN" sz="2400" dirty="0" smtClean="0"/>
              <a:t> is the symmetric closure of </a:t>
            </a:r>
            <a:r>
              <a:rPr lang="en-US" altLang="zh-CN" sz="2400" i="1" dirty="0" smtClean="0"/>
              <a:t>R, </a:t>
            </a:r>
            <a:r>
              <a:rPr lang="en-US" altLang="zh-CN" sz="2400" i="1" dirty="0" smtClean="0"/>
              <a:t>where R</a:t>
            </a:r>
            <a:r>
              <a:rPr lang="pt-BR" altLang="zh-CN" sz="2400" baseline="30000" dirty="0" smtClean="0"/>
              <a:t>−</a:t>
            </a:r>
            <a:r>
              <a:rPr lang="pt-BR" altLang="zh-CN" sz="2400" baseline="30000" dirty="0" smtClean="0"/>
              <a:t>1</a:t>
            </a:r>
            <a:r>
              <a:rPr lang="pt-BR" altLang="zh-CN" sz="2400" dirty="0" smtClean="0"/>
              <a:t> = {(b, a) | (a, b) ∈ R}</a:t>
            </a:r>
            <a:r>
              <a:rPr lang="pt-BR" altLang="zh-CN" sz="2400" i="1" dirty="0" smtClean="0"/>
              <a:t>.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Symmetric Closure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785926"/>
            <a:ext cx="8999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428868"/>
            <a:ext cx="65135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Transitive Closures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R = {(1, 3), (1, 4), (2, 1), (3, 2)} on the set {1, 2, 3, 4</a:t>
            </a:r>
            <a:r>
              <a:rPr lang="en-US" altLang="zh-CN" sz="2400" dirty="0" smtClean="0"/>
              <a:t>}</a:t>
            </a:r>
          </a:p>
          <a:p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150016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643174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500166" y="400050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714612" y="400050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71538" y="23574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5984" y="23574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2976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14" name="直接箭头连接符 13"/>
          <p:cNvCxnSpPr>
            <a:stCxn id="5" idx="4"/>
          </p:cNvCxnSpPr>
          <p:nvPr/>
        </p:nvCxnSpPr>
        <p:spPr>
          <a:xfrm rot="5400000">
            <a:off x="928662" y="342900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5" idx="4"/>
          </p:cNvCxnSpPr>
          <p:nvPr/>
        </p:nvCxnSpPr>
        <p:spPr>
          <a:xfrm rot="16200000" flipH="1">
            <a:off x="1500166" y="2857496"/>
            <a:ext cx="1285884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6" idx="4"/>
            <a:endCxn id="5" idx="6"/>
          </p:cNvCxnSpPr>
          <p:nvPr/>
        </p:nvCxnSpPr>
        <p:spPr>
          <a:xfrm rot="5400000" flipH="1">
            <a:off x="2143108" y="2214554"/>
            <a:ext cx="71438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7" idx="6"/>
            <a:endCxn id="6" idx="4"/>
          </p:cNvCxnSpPr>
          <p:nvPr/>
        </p:nvCxnSpPr>
        <p:spPr>
          <a:xfrm flipV="1">
            <a:off x="1643042" y="2786058"/>
            <a:ext cx="1071570" cy="12858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785786" y="4572008"/>
            <a:ext cx="1752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Path: {2</a:t>
            </a:r>
            <a:r>
              <a:rPr lang="en-US" altLang="zh-CN" dirty="0" smtClean="0"/>
              <a:t>, </a:t>
            </a:r>
            <a:r>
              <a:rPr lang="en-US" altLang="zh-CN" dirty="0" smtClean="0"/>
              <a:t>1, 3}</a:t>
            </a:r>
          </a:p>
          <a:p>
            <a:r>
              <a:rPr lang="en-US" altLang="zh-CN" dirty="0" smtClean="0"/>
              <a:t>Cycle: {2</a:t>
            </a:r>
            <a:r>
              <a:rPr lang="en-US" altLang="zh-CN" dirty="0" smtClean="0"/>
              <a:t>, </a:t>
            </a:r>
            <a:r>
              <a:rPr lang="en-US" altLang="zh-CN" dirty="0" smtClean="0"/>
              <a:t>1</a:t>
            </a:r>
            <a:r>
              <a:rPr lang="en-US" altLang="zh-CN" dirty="0" smtClean="0"/>
              <a:t>, </a:t>
            </a:r>
            <a:r>
              <a:rPr lang="en-US" altLang="zh-CN" dirty="0" smtClean="0"/>
              <a:t>3,2)}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Transitive Closures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71678"/>
            <a:ext cx="3429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4857752" y="2071678"/>
            <a:ext cx="17123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 smtClean="0"/>
              <a:t>a, b, e, d;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4857752" y="2500306"/>
            <a:ext cx="1968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 smtClean="0"/>
              <a:t>a, e, c, d, b</a:t>
            </a:r>
            <a:endParaRPr lang="zh-CN" altLang="en-US" sz="3200" dirty="0"/>
          </a:p>
        </p:txBody>
      </p:sp>
      <p:sp>
        <p:nvSpPr>
          <p:cNvPr id="8" name="矩形 7"/>
          <p:cNvSpPr/>
          <p:nvPr/>
        </p:nvSpPr>
        <p:spPr>
          <a:xfrm>
            <a:off x="4857752" y="2928934"/>
            <a:ext cx="27991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zh-CN" sz="3200" i="1" dirty="0" smtClean="0"/>
              <a:t>b, a, c, b, a, a, b</a:t>
            </a:r>
            <a:endParaRPr lang="zh-CN" altLang="en-US" sz="3200" dirty="0"/>
          </a:p>
        </p:txBody>
      </p:sp>
      <p:sp>
        <p:nvSpPr>
          <p:cNvPr id="9" name="矩形 8"/>
          <p:cNvSpPr/>
          <p:nvPr/>
        </p:nvSpPr>
        <p:spPr>
          <a:xfrm>
            <a:off x="4857752" y="3357562"/>
            <a:ext cx="763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 smtClean="0"/>
              <a:t>d, c</a:t>
            </a:r>
            <a:endParaRPr lang="zh-CN" altLang="en-US" sz="3200" dirty="0"/>
          </a:p>
        </p:txBody>
      </p:sp>
      <p:sp>
        <p:nvSpPr>
          <p:cNvPr id="10" name="矩形 9"/>
          <p:cNvSpPr/>
          <p:nvPr/>
        </p:nvSpPr>
        <p:spPr>
          <a:xfrm>
            <a:off x="4857752" y="3786190"/>
            <a:ext cx="2807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zh-CN" sz="3200" i="1" dirty="0" smtClean="0"/>
              <a:t>e, b, a, b, a, b, e</a:t>
            </a:r>
            <a:endParaRPr lang="zh-CN" altLang="en-US" sz="3200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929198"/>
            <a:ext cx="87804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Transitive Closures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connectivity relation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214554"/>
            <a:ext cx="15049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37" y="3214686"/>
            <a:ext cx="90852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214282" y="3929066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The relation</a:t>
            </a:r>
            <a:r>
              <a:rPr lang="en-US" altLang="zh-CN" i="1" dirty="0" smtClean="0"/>
              <a:t>R</a:t>
            </a:r>
            <a:r>
              <a:rPr lang="en-US" altLang="zh-CN" i="1" baseline="30000" dirty="0" smtClean="0"/>
              <a:t>2</a:t>
            </a:r>
            <a:r>
              <a:rPr lang="en-US" altLang="zh-CN" i="1" dirty="0" smtClean="0"/>
              <a:t> contains (a, b) if there is a person c such that (a, c) ∈ R and (c, b) ∈ R,</a:t>
            </a:r>
          </a:p>
          <a:p>
            <a:r>
              <a:rPr lang="en-US" altLang="zh-CN" dirty="0" smtClean="0"/>
              <a:t>that is, if there is a person </a:t>
            </a:r>
            <a:r>
              <a:rPr lang="en-US" altLang="zh-CN" i="1" dirty="0" smtClean="0"/>
              <a:t>c such that a has met c and c has met b. Similarly, </a:t>
            </a:r>
            <a:r>
              <a:rPr lang="en-US" altLang="zh-CN" i="1" dirty="0" err="1" smtClean="0"/>
              <a:t>R</a:t>
            </a:r>
            <a:r>
              <a:rPr lang="en-US" altLang="zh-CN" i="1" baseline="30000" dirty="0" err="1" smtClean="0"/>
              <a:t>n</a:t>
            </a:r>
            <a:r>
              <a:rPr lang="en-US" altLang="zh-CN" i="1" dirty="0" smtClean="0"/>
              <a:t> consists of</a:t>
            </a:r>
          </a:p>
          <a:p>
            <a:r>
              <a:rPr lang="en-US" altLang="zh-CN" dirty="0" smtClean="0"/>
              <a:t>those pairs </a:t>
            </a:r>
            <a:r>
              <a:rPr lang="en-US" altLang="zh-CN" i="1" dirty="0" smtClean="0"/>
              <a:t>(a, b) such that there are people x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, x</a:t>
            </a:r>
            <a:r>
              <a:rPr lang="en-US" altLang="zh-CN" i="1" baseline="-25000" dirty="0" smtClean="0"/>
              <a:t>2</a:t>
            </a:r>
            <a:r>
              <a:rPr lang="en-US" altLang="zh-CN" i="1" dirty="0" smtClean="0"/>
              <a:t>, . . . , x</a:t>
            </a:r>
            <a:r>
              <a:rPr lang="en-US" altLang="zh-CN" i="1" baseline="-25000" dirty="0" smtClean="0"/>
              <a:t>n−1 </a:t>
            </a:r>
            <a:r>
              <a:rPr lang="en-US" altLang="zh-CN" i="1" dirty="0" smtClean="0"/>
              <a:t>such that a has met x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, x</a:t>
            </a:r>
            <a:r>
              <a:rPr lang="en-US" altLang="zh-CN" i="1" baseline="-25000" dirty="0" smtClean="0"/>
              <a:t>1 </a:t>
            </a:r>
            <a:r>
              <a:rPr lang="en-US" altLang="zh-CN" i="1" dirty="0" smtClean="0"/>
              <a:t>has</a:t>
            </a:r>
          </a:p>
          <a:p>
            <a:r>
              <a:rPr lang="en-US" altLang="zh-CN" dirty="0" smtClean="0"/>
              <a:t>met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2</a:t>
            </a:r>
            <a:r>
              <a:rPr lang="en-US" altLang="zh-CN" i="1" dirty="0" smtClean="0"/>
              <a:t>, . . . , and x</a:t>
            </a:r>
            <a:r>
              <a:rPr lang="en-US" altLang="zh-CN" i="1" baseline="-25000" dirty="0" smtClean="0"/>
              <a:t>n−1 </a:t>
            </a:r>
            <a:r>
              <a:rPr lang="en-US" altLang="zh-CN" i="1" dirty="0" smtClean="0"/>
              <a:t>has met b.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14282" y="5143512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The relation </a:t>
            </a:r>
            <a:r>
              <a:rPr lang="en-US" altLang="zh-CN" i="1" dirty="0" smtClean="0"/>
              <a:t>R</a:t>
            </a:r>
            <a:r>
              <a:rPr lang="en-US" altLang="zh-CN" baseline="30000" dirty="0" smtClean="0"/>
              <a:t>∗</a:t>
            </a:r>
            <a:r>
              <a:rPr lang="en-US" altLang="zh-CN" dirty="0" smtClean="0"/>
              <a:t> </a:t>
            </a:r>
            <a:r>
              <a:rPr lang="en-US" altLang="zh-CN" dirty="0" smtClean="0"/>
              <a:t>contains </a:t>
            </a:r>
            <a:r>
              <a:rPr lang="en-US" altLang="zh-CN" i="1" dirty="0" smtClean="0"/>
              <a:t>(a, b) if there is a sequence of people, starting with a and </a:t>
            </a:r>
            <a:r>
              <a:rPr lang="en-US" altLang="zh-CN" i="1" dirty="0" smtClean="0"/>
              <a:t>ending </a:t>
            </a:r>
            <a:r>
              <a:rPr lang="en-US" altLang="zh-CN" dirty="0" smtClean="0"/>
              <a:t>with </a:t>
            </a:r>
            <a:r>
              <a:rPr lang="en-US" altLang="zh-CN" i="1" dirty="0" smtClean="0"/>
              <a:t>b, such that each person in the sequence has met the next person in the sequence.</a:t>
            </a:r>
            <a:endParaRPr lang="zh-CN" altLang="en-US" dirty="0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5715016"/>
            <a:ext cx="7113587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851</Words>
  <Application>Microsoft Office PowerPoint</Application>
  <PresentationFormat>全屏显示(4:3)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Discrete Math (2)</vt:lpstr>
      <vt:lpstr>Closure</vt:lpstr>
      <vt:lpstr>Reflexive Closure</vt:lpstr>
      <vt:lpstr>Reflexive Closure</vt:lpstr>
      <vt:lpstr>Symmetric Closure</vt:lpstr>
      <vt:lpstr>Symmetric Closure</vt:lpstr>
      <vt:lpstr>Transitive Closures</vt:lpstr>
      <vt:lpstr>Transitive Closures</vt:lpstr>
      <vt:lpstr>Transitive Closures</vt:lpstr>
      <vt:lpstr>Transitive Closures</vt:lpstr>
      <vt:lpstr>Transitive Closures</vt:lpstr>
      <vt:lpstr>Transitive Closures</vt:lpstr>
      <vt:lpstr>Homework</vt:lpstr>
    </vt:vector>
  </TitlesOfParts>
  <Company>Ningbo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Hamming Chen</dc:creator>
  <cp:lastModifiedBy>Haiming Chen</cp:lastModifiedBy>
  <cp:revision>636</cp:revision>
  <dcterms:created xsi:type="dcterms:W3CDTF">2017-07-01T03:07:16Z</dcterms:created>
  <dcterms:modified xsi:type="dcterms:W3CDTF">2017-11-13T07:53:21Z</dcterms:modified>
</cp:coreProperties>
</file>