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8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9" r:id="rId11"/>
    <p:sldId id="277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9" r:id="rId21"/>
    <p:sldId id="290" r:id="rId22"/>
    <p:sldId id="269" r:id="rId2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34F93-2816-42E0-8E5C-486A9B22928D}" type="datetimeFigureOut">
              <a:rPr lang="zh-CN" altLang="en-US" smtClean="0"/>
              <a:pPr/>
              <a:t>2017/11/21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186C7-A00C-48B2-8D92-622C916D29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黑体" pitchFamily="2" charset="-122"/>
                <a:ea typeface="黑体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49C1-C78C-4710-BA5F-6A9638C136CA}" type="datetime1">
              <a:rPr lang="zh-CN" altLang="en-US" smtClean="0"/>
              <a:pPr/>
              <a:t>2017/11/21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 descr="nbu-logo.jpg"/>
          <p:cNvPicPr>
            <a:picLocks noChangeAspect="1"/>
          </p:cNvPicPr>
          <p:nvPr userDrawn="1"/>
        </p:nvPicPr>
        <p:blipFill>
          <a:blip r:embed="rId2"/>
          <a:srcRect b="11097"/>
          <a:stretch>
            <a:fillRect/>
          </a:stretch>
        </p:blipFill>
        <p:spPr>
          <a:xfrm>
            <a:off x="5934078" y="214290"/>
            <a:ext cx="3209922" cy="114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2EA4-8756-4A91-B5E4-C302B875FE8C}" type="datetime1">
              <a:rPr lang="zh-CN" altLang="en-US" smtClean="0"/>
              <a:pPr/>
              <a:t>2017/11/21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CBD6-D1A0-4492-8A5A-11C65C88944E}" type="datetime1">
              <a:rPr lang="zh-CN" altLang="en-US" smtClean="0"/>
              <a:pPr/>
              <a:t>2017/11/21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  <a:lvl2pPr>
              <a:defRPr>
                <a:latin typeface="微软雅黑" pitchFamily="34" charset="-122"/>
                <a:ea typeface="微软雅黑" pitchFamily="34" charset="-122"/>
              </a:defRPr>
            </a:lvl2pPr>
            <a:lvl3pPr>
              <a:defRPr>
                <a:latin typeface="微软雅黑" pitchFamily="34" charset="-122"/>
                <a:ea typeface="微软雅黑" pitchFamily="34" charset="-122"/>
              </a:defRPr>
            </a:lvl3pPr>
            <a:lvl4pPr>
              <a:defRPr>
                <a:latin typeface="微软雅黑" pitchFamily="34" charset="-122"/>
                <a:ea typeface="微软雅黑" pitchFamily="34" charset="-122"/>
              </a:defRPr>
            </a:lvl4pPr>
            <a:lvl5pPr>
              <a:defRPr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BF5-C36C-4751-891D-486C0599CEEA}" type="datetime1">
              <a:rPr lang="zh-CN" altLang="en-US" smtClean="0"/>
              <a:pPr/>
              <a:t>2017/11/21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pic>
        <p:nvPicPr>
          <p:cNvPr id="7" name="图片 6" descr="nbu-logo-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00958" y="50594"/>
            <a:ext cx="1500188" cy="15001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9C73-8199-45BF-859E-77F7C8C9399E}" type="datetime1">
              <a:rPr lang="zh-CN" altLang="en-US" smtClean="0"/>
              <a:pPr/>
              <a:t>2017/11/21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C8F7-13D3-4FF9-97DF-9C17F0028368}" type="datetime1">
              <a:rPr lang="zh-CN" altLang="en-US" smtClean="0"/>
              <a:pPr/>
              <a:t>2017/11/21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D626-62DF-4385-9E52-D2CF2F70B426}" type="datetime1">
              <a:rPr lang="zh-CN" altLang="en-US" smtClean="0"/>
              <a:pPr/>
              <a:t>2017/11/21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1E71-1B79-4AA6-8882-5C81468FF929}" type="datetime1">
              <a:rPr lang="zh-CN" altLang="en-US" smtClean="0"/>
              <a:pPr/>
              <a:t>2017/11/21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FCE6-EEF1-444D-B6F9-84EC11AF282E}" type="datetime1">
              <a:rPr lang="zh-CN" altLang="en-US" smtClean="0"/>
              <a:pPr/>
              <a:t>2017/11/21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EFC8-740A-4FA0-89EB-364FE87D2AB1}" type="datetime1">
              <a:rPr lang="zh-CN" altLang="en-US" smtClean="0"/>
              <a:pPr/>
              <a:t>2017/11/21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596B-9364-44E0-B073-89F5C948CD5A}" type="datetime1">
              <a:rPr lang="zh-CN" altLang="en-US" smtClean="0"/>
              <a:pPr/>
              <a:t>2017/11/21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7DB9D-1D91-4F63-BDE5-0ECBBA29E4AF}" type="datetime1">
              <a:rPr lang="zh-CN" altLang="en-US" smtClean="0"/>
              <a:pPr/>
              <a:t>2017/11/21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3314" name="AutoShape 2" descr="http://img1.imgtn.bdimg.com/it/u=2800068669,3888819830&amp;fm=26&amp;gp=0.jp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16" name="AutoShape 4" descr="http://img1.imgtn.bdimg.com/it/u=2800068669,3888819830&amp;fm=26&amp;gp=0.jp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18" name="AutoShape 6" descr="http://img1.imgtn.bdimg.com/it/u=2800068669,3888819830&amp;fm=26&amp;gp=0.jp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0" y="1285860"/>
            <a:ext cx="7500958" cy="200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0" y="6143644"/>
            <a:ext cx="9144000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14714" y="1928802"/>
            <a:ext cx="5386398" cy="1470025"/>
          </a:xfrm>
        </p:spPr>
        <p:txBody>
          <a:bodyPr/>
          <a:lstStyle/>
          <a:p>
            <a:pPr algn="l"/>
            <a:r>
              <a:rPr lang="en-US" altLang="zh-CN" dirty="0" smtClean="0">
                <a:latin typeface="Arial" pitchFamily="34" charset="0"/>
                <a:cs typeface="Arial" pitchFamily="34" charset="0"/>
              </a:rPr>
              <a:t>Discrete Math (2)</a:t>
            </a:r>
            <a:endParaRPr lang="zh-CN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414714" y="3714752"/>
            <a:ext cx="5014938" cy="214314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zh-CN" sz="3600" dirty="0" smtClean="0">
                <a:latin typeface="Arial" pitchFamily="34" charset="0"/>
                <a:cs typeface="Arial" pitchFamily="34" charset="0"/>
              </a:rPr>
              <a:t>Haiming Chen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Associate Professor, PhD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Department of Computer Science,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Ningbo University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http://www.chenhaiming.cn</a:t>
            </a:r>
            <a:endParaRPr lang="zh-CN" alt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</a:t>
            </a:fld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3116"/>
            <a:ext cx="3018336" cy="3676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Equivalence Relations</a:t>
            </a:r>
            <a:endParaRPr lang="en-US" altLang="zh-CN" b="1" dirty="0" smtClean="0"/>
          </a:p>
          <a:p>
            <a:r>
              <a:rPr lang="en-US" altLang="zh-CN" b="1" dirty="0" smtClean="0">
                <a:solidFill>
                  <a:srgbClr val="C00000"/>
                </a:solidFill>
              </a:rPr>
              <a:t>Equivalence Classes</a:t>
            </a:r>
          </a:p>
          <a:p>
            <a:r>
              <a:rPr lang="en-US" altLang="zh-CN" b="1" dirty="0" smtClean="0"/>
              <a:t>Partitions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10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Equivalence Classes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2800" dirty="0" smtClean="0"/>
              <a:t>The </a:t>
            </a:r>
            <a:r>
              <a:rPr lang="en-US" altLang="zh-CN" sz="2800" dirty="0" smtClean="0">
                <a:solidFill>
                  <a:srgbClr val="C00000"/>
                </a:solidFill>
              </a:rPr>
              <a:t>set of all elements that are related to </a:t>
            </a:r>
            <a:r>
              <a:rPr lang="en-US" altLang="zh-CN" sz="2800" dirty="0" smtClean="0">
                <a:solidFill>
                  <a:srgbClr val="C00000"/>
                </a:solidFill>
              </a:rPr>
              <a:t>an element </a:t>
            </a:r>
            <a:r>
              <a:rPr lang="en-US" altLang="zh-CN" sz="2800" dirty="0" smtClean="0">
                <a:solidFill>
                  <a:srgbClr val="C00000"/>
                </a:solidFill>
              </a:rPr>
              <a:t>a </a:t>
            </a:r>
            <a:r>
              <a:rPr lang="en-US" altLang="zh-CN" sz="2800" dirty="0" smtClean="0"/>
              <a:t>of A is called the equivalence class of a</a:t>
            </a:r>
            <a:r>
              <a:rPr lang="en-US" altLang="zh-CN" sz="2800" i="1" dirty="0" smtClean="0"/>
              <a:t>.</a:t>
            </a:r>
          </a:p>
          <a:p>
            <a:r>
              <a:rPr lang="en-US" altLang="zh-CN" sz="2800" dirty="0" smtClean="0"/>
              <a:t>The equivalence class of a with </a:t>
            </a:r>
            <a:r>
              <a:rPr lang="en-US" altLang="zh-CN" sz="2800" dirty="0" smtClean="0"/>
              <a:t>respect to </a:t>
            </a:r>
            <a:r>
              <a:rPr lang="en-US" altLang="zh-CN" sz="2800" dirty="0" smtClean="0"/>
              <a:t>R is denoted by [a]</a:t>
            </a:r>
            <a:r>
              <a:rPr lang="en-US" altLang="zh-CN" sz="2800" baseline="-25000" dirty="0" smtClean="0"/>
              <a:t>R</a:t>
            </a:r>
            <a:r>
              <a:rPr lang="en-US" altLang="zh-CN" sz="2800" i="1" dirty="0" smtClean="0"/>
              <a:t>.</a:t>
            </a:r>
          </a:p>
          <a:p>
            <a:r>
              <a:rPr lang="en-US" altLang="zh-CN" sz="2800" dirty="0" smtClean="0"/>
              <a:t>When only one relation is </a:t>
            </a:r>
            <a:r>
              <a:rPr lang="en-US" altLang="zh-CN" sz="2800" dirty="0" smtClean="0"/>
              <a:t>under consideration</a:t>
            </a:r>
            <a:r>
              <a:rPr lang="en-US" altLang="zh-CN" sz="2800" dirty="0" smtClean="0"/>
              <a:t>, we can </a:t>
            </a:r>
            <a:r>
              <a:rPr lang="en-US" altLang="zh-CN" sz="2800" dirty="0" smtClean="0"/>
              <a:t>write </a:t>
            </a:r>
            <a:r>
              <a:rPr lang="en-US" altLang="zh-CN" sz="2800" dirty="0" smtClean="0"/>
              <a:t>[a] for this equivalence class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If b ∈ [a]</a:t>
            </a:r>
            <a:r>
              <a:rPr lang="en-US" altLang="zh-CN" baseline="-25000" dirty="0" smtClean="0"/>
              <a:t>R</a:t>
            </a:r>
            <a:r>
              <a:rPr lang="en-US" altLang="zh-CN" dirty="0" smtClean="0"/>
              <a:t>, then b is called a </a:t>
            </a:r>
            <a:r>
              <a:rPr lang="en-US" altLang="zh-CN" dirty="0" smtClean="0">
                <a:solidFill>
                  <a:srgbClr val="C00000"/>
                </a:solidFill>
              </a:rPr>
              <a:t>representative</a:t>
            </a:r>
            <a:r>
              <a:rPr lang="en-US" altLang="zh-CN" dirty="0" smtClean="0"/>
              <a:t> of this equivalence class.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11</a:t>
            </a:fld>
            <a:endParaRPr lang="zh-CN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4214818"/>
            <a:ext cx="427485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Example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Let </a:t>
            </a:r>
            <a:r>
              <a:rPr lang="en-US" altLang="zh-CN" i="1" dirty="0" smtClean="0"/>
              <a:t>R </a:t>
            </a:r>
            <a:r>
              <a:rPr lang="en-US" altLang="zh-CN" dirty="0" smtClean="0"/>
              <a:t>be the relation on the set of integers such that</a:t>
            </a:r>
            <a:r>
              <a:rPr lang="en-US" altLang="zh-CN" i="1" dirty="0" smtClean="0"/>
              <a:t> </a:t>
            </a:r>
            <a:r>
              <a:rPr lang="en-US" altLang="zh-CN" i="1" dirty="0" err="1" smtClean="0"/>
              <a:t>aRb</a:t>
            </a:r>
            <a:r>
              <a:rPr lang="en-US" altLang="zh-CN" i="1" dirty="0" smtClean="0"/>
              <a:t> </a:t>
            </a:r>
            <a:r>
              <a:rPr lang="en-US" altLang="zh-CN" dirty="0" smtClean="0"/>
              <a:t>if and only if </a:t>
            </a:r>
            <a:r>
              <a:rPr lang="en-US" altLang="zh-CN" dirty="0" smtClean="0">
                <a:solidFill>
                  <a:srgbClr val="C00000"/>
                </a:solidFill>
              </a:rPr>
              <a:t>a = b or a = −b</a:t>
            </a:r>
            <a:r>
              <a:rPr lang="en-US" altLang="zh-CN" i="1" dirty="0" smtClean="0"/>
              <a:t>.</a:t>
            </a:r>
          </a:p>
          <a:p>
            <a:r>
              <a:rPr lang="en-US" altLang="zh-CN" dirty="0" smtClean="0"/>
              <a:t>[7] = {−7, 7}, [−5] = {−5, 5}, and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[</a:t>
            </a:r>
            <a:r>
              <a:rPr lang="en-US" altLang="zh-CN" dirty="0" smtClean="0"/>
              <a:t>0] = {0}.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12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Let m be an integer with m &gt; 1. </a:t>
            </a:r>
            <a:br>
              <a:rPr lang="en-US" altLang="zh-CN" dirty="0" smtClean="0"/>
            </a:br>
            <a:r>
              <a:rPr lang="en-US" altLang="zh-CN" dirty="0" smtClean="0"/>
              <a:t>R = {(a, b) | a ≡ b (mod m</a:t>
            </a:r>
            <a:r>
              <a:rPr lang="en-US" altLang="zh-CN" dirty="0" smtClean="0"/>
              <a:t>)}, </a:t>
            </a:r>
            <a:r>
              <a:rPr lang="en-US" altLang="zh-CN" dirty="0" smtClean="0">
                <a:solidFill>
                  <a:srgbClr val="C00000"/>
                </a:solidFill>
              </a:rPr>
              <a:t>m=4</a:t>
            </a:r>
          </a:p>
          <a:p>
            <a:r>
              <a:rPr lang="en-US" altLang="zh-CN" dirty="0" smtClean="0"/>
              <a:t>[0] = {. . . ,</a:t>
            </a:r>
            <a:r>
              <a:rPr lang="zh-CN" altLang="en-US" dirty="0" smtClean="0"/>
              <a:t>−</a:t>
            </a:r>
            <a:r>
              <a:rPr lang="en-US" altLang="zh-CN" dirty="0" smtClean="0"/>
              <a:t>8,</a:t>
            </a:r>
            <a:r>
              <a:rPr lang="zh-CN" altLang="en-US" dirty="0" smtClean="0"/>
              <a:t>−</a:t>
            </a:r>
            <a:r>
              <a:rPr lang="en-US" altLang="zh-CN" dirty="0" smtClean="0"/>
              <a:t>4, 0, 4, 8, . . . </a:t>
            </a:r>
            <a:r>
              <a:rPr lang="en-US" altLang="zh-CN" dirty="0" smtClean="0"/>
              <a:t>}.</a:t>
            </a:r>
          </a:p>
          <a:p>
            <a:r>
              <a:rPr lang="en-US" altLang="zh-CN" dirty="0" smtClean="0"/>
              <a:t>[1] = {. . . ,−7,−3, 1, 5, 9, . . . </a:t>
            </a:r>
            <a:r>
              <a:rPr lang="en-US" altLang="zh-CN" dirty="0" smtClean="0"/>
              <a:t>}.</a:t>
            </a:r>
          </a:p>
          <a:p>
            <a:r>
              <a:rPr lang="pt-BR" altLang="zh-CN" dirty="0" smtClean="0"/>
              <a:t>[a]</a:t>
            </a:r>
            <a:r>
              <a:rPr lang="pt-BR" altLang="zh-CN" baseline="-25000" dirty="0" smtClean="0"/>
              <a:t>m</a:t>
            </a:r>
            <a:r>
              <a:rPr lang="pt-BR" altLang="zh-CN" dirty="0" smtClean="0"/>
              <a:t> = {. . . , a − 2m, a − m, a, a + m, a + 2m, . . .}.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13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Let n be a positive integer and S a set of strings. Suppose that </a:t>
            </a:r>
            <a:r>
              <a:rPr lang="en-US" altLang="zh-CN" i="1" dirty="0" err="1" smtClean="0"/>
              <a:t>R</a:t>
            </a:r>
            <a:r>
              <a:rPr lang="en-US" altLang="zh-CN" i="1" baseline="-25000" dirty="0" err="1" smtClean="0"/>
              <a:t>n</a:t>
            </a:r>
            <a:r>
              <a:rPr lang="en-US" altLang="zh-CN" dirty="0" smtClean="0"/>
              <a:t> is the relation on S such that </a:t>
            </a:r>
            <a:r>
              <a:rPr lang="en-US" altLang="zh-CN" dirty="0" err="1" smtClean="0"/>
              <a:t>s</a:t>
            </a:r>
            <a:r>
              <a:rPr lang="en-US" altLang="zh-CN" i="1" dirty="0" err="1" smtClean="0"/>
              <a:t>R</a:t>
            </a:r>
            <a:r>
              <a:rPr lang="en-US" altLang="zh-CN" i="1" baseline="-25000" dirty="0" err="1" smtClean="0"/>
              <a:t>n</a:t>
            </a:r>
            <a:r>
              <a:rPr lang="en-US" altLang="zh-CN" dirty="0" err="1" smtClean="0"/>
              <a:t>t</a:t>
            </a:r>
            <a:r>
              <a:rPr lang="en-US" altLang="zh-CN" dirty="0" smtClean="0"/>
              <a:t> if and only if s = t , or both s and t have at least n characters and the first n characters of s and t are the same.</a:t>
            </a:r>
          </a:p>
          <a:p>
            <a:r>
              <a:rPr lang="en-US" altLang="zh-CN" dirty="0" smtClean="0"/>
              <a:t>n=3</a:t>
            </a:r>
          </a:p>
          <a:p>
            <a:r>
              <a:rPr lang="pt-BR" altLang="zh-CN" dirty="0" smtClean="0"/>
              <a:t>[</a:t>
            </a:r>
            <a:r>
              <a:rPr lang="pt-BR" altLang="zh-CN" dirty="0" smtClean="0"/>
              <a:t>011]</a:t>
            </a:r>
            <a:r>
              <a:rPr lang="pt-BR" altLang="zh-CN" baseline="-25000" dirty="0" smtClean="0"/>
              <a:t>R3</a:t>
            </a:r>
            <a:r>
              <a:rPr lang="pt-BR" altLang="zh-CN" dirty="0" smtClean="0"/>
              <a:t>= </a:t>
            </a:r>
            <a:r>
              <a:rPr lang="pt-BR" altLang="zh-CN" dirty="0" smtClean="0"/>
              <a:t>{011, 0110, 0111, 01100, 01101, 01110, 01111, . . .}.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14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Equivalence Relations</a:t>
            </a:r>
            <a:endParaRPr lang="en-US" altLang="zh-CN" b="1" dirty="0" smtClean="0"/>
          </a:p>
          <a:p>
            <a:r>
              <a:rPr lang="en-US" altLang="zh-CN" b="1" dirty="0" smtClean="0"/>
              <a:t>Equivalence Classes</a:t>
            </a:r>
          </a:p>
          <a:p>
            <a:r>
              <a:rPr lang="en-US" altLang="zh-CN" b="1" dirty="0" smtClean="0">
                <a:solidFill>
                  <a:srgbClr val="C00000"/>
                </a:solidFill>
              </a:rPr>
              <a:t>Partitions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15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Partitions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r>
              <a:rPr lang="en-US" altLang="zh-CN" dirty="0" smtClean="0"/>
              <a:t>Let </a:t>
            </a:r>
            <a:r>
              <a:rPr lang="en-US" altLang="zh-CN" i="1" dirty="0" smtClean="0"/>
              <a:t>A </a:t>
            </a:r>
            <a:r>
              <a:rPr lang="en-US" altLang="zh-CN" dirty="0" smtClean="0"/>
              <a:t>be the set of students at your school who are majoring in exactly one subject, and let </a:t>
            </a:r>
            <a:r>
              <a:rPr lang="en-US" altLang="zh-CN" i="1" dirty="0" smtClean="0">
                <a:solidFill>
                  <a:srgbClr val="C00000"/>
                </a:solidFill>
              </a:rPr>
              <a:t>R</a:t>
            </a:r>
            <a:r>
              <a:rPr lang="en-US" altLang="zh-CN" dirty="0" smtClean="0"/>
              <a:t> be </a:t>
            </a:r>
            <a:r>
              <a:rPr lang="en-US" altLang="zh-CN" dirty="0" smtClean="0"/>
              <a:t>the relation on </a:t>
            </a:r>
            <a:r>
              <a:rPr lang="en-US" altLang="zh-CN" i="1" dirty="0" smtClean="0">
                <a:solidFill>
                  <a:srgbClr val="C00000"/>
                </a:solidFill>
              </a:rPr>
              <a:t>A</a:t>
            </a:r>
            <a:r>
              <a:rPr lang="en-US" altLang="zh-CN" dirty="0" smtClean="0"/>
              <a:t> consisting of pairs (x, y), where x and y are students with the same major</a:t>
            </a:r>
            <a:r>
              <a:rPr lang="en-US" altLang="zh-CN" dirty="0" smtClean="0"/>
              <a:t>.</a:t>
            </a:r>
          </a:p>
          <a:p>
            <a:r>
              <a:rPr lang="en-US" altLang="zh-CN" sz="2800" dirty="0" smtClean="0"/>
              <a:t>[student</a:t>
            </a:r>
            <a:r>
              <a:rPr lang="en-US" altLang="zh-CN" sz="2800" baseline="-25000" dirty="0" smtClean="0"/>
              <a:t>1</a:t>
            </a:r>
            <a:r>
              <a:rPr lang="en-US" altLang="zh-CN" sz="2800" dirty="0" smtClean="0"/>
              <a:t>]</a:t>
            </a:r>
            <a:r>
              <a:rPr lang="en-US" altLang="zh-CN" sz="2800" baseline="-25000" dirty="0" err="1" smtClean="0"/>
              <a:t>Rcs</a:t>
            </a:r>
            <a:r>
              <a:rPr lang="en-US" altLang="zh-CN" sz="2800" dirty="0" smtClean="0"/>
              <a:t>={student</a:t>
            </a:r>
            <a:r>
              <a:rPr lang="en-US" altLang="zh-CN" sz="2800" baseline="-25000" dirty="0" smtClean="0"/>
              <a:t>1</a:t>
            </a:r>
            <a:r>
              <a:rPr lang="en-US" altLang="zh-CN" sz="2800" dirty="0" smtClean="0"/>
              <a:t>, student</a:t>
            </a:r>
            <a:r>
              <a:rPr lang="en-US" altLang="zh-CN" sz="2800" baseline="-25000" dirty="0" smtClean="0"/>
              <a:t>2</a:t>
            </a:r>
            <a:r>
              <a:rPr lang="en-US" altLang="zh-CN" sz="2800" dirty="0" smtClean="0"/>
              <a:t>, …</a:t>
            </a:r>
            <a:r>
              <a:rPr lang="en-US" altLang="zh-CN" sz="2800" dirty="0" err="1" smtClean="0"/>
              <a:t>student</a:t>
            </a:r>
            <a:r>
              <a:rPr lang="en-US" altLang="zh-CN" sz="2800" baseline="-25000" dirty="0" err="1" smtClean="0"/>
              <a:t>m</a:t>
            </a:r>
            <a:r>
              <a:rPr lang="en-US" altLang="zh-CN" sz="2800" dirty="0" smtClean="0"/>
              <a:t>}</a:t>
            </a:r>
          </a:p>
          <a:p>
            <a:r>
              <a:rPr lang="en-US" altLang="zh-CN" sz="2400" dirty="0" smtClean="0"/>
              <a:t>[</a:t>
            </a:r>
            <a:r>
              <a:rPr lang="en-US" altLang="zh-CN" sz="2400" dirty="0" smtClean="0"/>
              <a:t>student</a:t>
            </a:r>
            <a:r>
              <a:rPr lang="en-US" altLang="zh-CN" sz="2400" baseline="-25000" dirty="0" smtClean="0"/>
              <a:t>m+</a:t>
            </a:r>
            <a:r>
              <a:rPr lang="en-US" altLang="zh-CN" sz="2400" baseline="-25000" dirty="0" smtClean="0"/>
              <a:t>1</a:t>
            </a:r>
            <a:r>
              <a:rPr lang="en-US" altLang="zh-CN" sz="2400" dirty="0" smtClean="0"/>
              <a:t>]</a:t>
            </a:r>
            <a:r>
              <a:rPr lang="en-US" altLang="zh-CN" sz="2400" baseline="-25000" dirty="0" err="1" smtClean="0"/>
              <a:t>Ree</a:t>
            </a:r>
            <a:r>
              <a:rPr lang="en-US" altLang="zh-CN" sz="2400" dirty="0" smtClean="0"/>
              <a:t>={student</a:t>
            </a:r>
            <a:r>
              <a:rPr lang="en-US" altLang="zh-CN" sz="2400" baseline="-25000" dirty="0" smtClean="0"/>
              <a:t>m+1</a:t>
            </a:r>
            <a:r>
              <a:rPr lang="en-US" altLang="zh-CN" sz="2400" dirty="0" smtClean="0"/>
              <a:t>, </a:t>
            </a:r>
            <a:r>
              <a:rPr lang="en-US" altLang="zh-CN" sz="2400" dirty="0" smtClean="0"/>
              <a:t>student</a:t>
            </a:r>
            <a:r>
              <a:rPr lang="en-US" altLang="zh-CN" sz="2400" baseline="-25000" dirty="0" smtClean="0"/>
              <a:t>m+</a:t>
            </a:r>
            <a:r>
              <a:rPr lang="en-US" altLang="zh-CN" sz="2400" baseline="-25000" dirty="0" smtClean="0"/>
              <a:t>2</a:t>
            </a:r>
            <a:r>
              <a:rPr lang="en-US" altLang="zh-CN" sz="2400" dirty="0" smtClean="0"/>
              <a:t>, …</a:t>
            </a:r>
            <a:r>
              <a:rPr lang="en-US" altLang="zh-CN" sz="2400" dirty="0" err="1" smtClean="0"/>
              <a:t>student</a:t>
            </a:r>
            <a:r>
              <a:rPr lang="en-US" altLang="zh-CN" sz="2400" baseline="-25000" dirty="0" err="1" smtClean="0"/>
              <a:t>n+m</a:t>
            </a:r>
            <a:r>
              <a:rPr lang="en-US" altLang="zh-CN" sz="2400" dirty="0" smtClean="0"/>
              <a:t>}</a:t>
            </a:r>
            <a:endParaRPr lang="zh-CN" altLang="en-US" sz="2400" dirty="0" smtClean="0"/>
          </a:p>
          <a:p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16</a:t>
            </a:fld>
            <a:endParaRPr lang="zh-CN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4857760"/>
            <a:ext cx="8970963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矩形 6"/>
          <p:cNvSpPr/>
          <p:nvPr/>
        </p:nvSpPr>
        <p:spPr>
          <a:xfrm>
            <a:off x="2214546" y="5214950"/>
            <a:ext cx="342902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/>
              <a:t>[a] ≠ [b]                       [a] ∩ [b] = O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Partitions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union of the equivalence classes of </a:t>
            </a:r>
            <a:r>
              <a:rPr lang="en-US" altLang="zh-CN" i="1" dirty="0" smtClean="0"/>
              <a:t>R is all of </a:t>
            </a:r>
            <a:r>
              <a:rPr lang="en-US" altLang="zh-CN" i="1" dirty="0" smtClean="0"/>
              <a:t>A</a:t>
            </a:r>
          </a:p>
          <a:p>
            <a:endParaRPr lang="en-US" altLang="zh-CN" i="1" dirty="0" smtClean="0"/>
          </a:p>
          <a:p>
            <a:r>
              <a:rPr lang="en-US" altLang="zh-CN" dirty="0" smtClean="0"/>
              <a:t>A= [student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]</a:t>
            </a:r>
            <a:r>
              <a:rPr lang="en-US" altLang="zh-CN" baseline="-25000" dirty="0" err="1" smtClean="0"/>
              <a:t>Rcs</a:t>
            </a:r>
            <a:r>
              <a:rPr lang="en-US" altLang="zh-CN" baseline="-25000" dirty="0" smtClean="0"/>
              <a:t> </a:t>
            </a:r>
            <a:r>
              <a:rPr lang="en-US" altLang="zh-CN" dirty="0" smtClean="0"/>
              <a:t>∪</a:t>
            </a:r>
            <a:r>
              <a:rPr lang="en-US" altLang="zh-CN" dirty="0" smtClean="0"/>
              <a:t>[</a:t>
            </a:r>
            <a:r>
              <a:rPr lang="en-US" altLang="zh-CN" dirty="0" smtClean="0"/>
              <a:t>studentm+1</a:t>
            </a:r>
            <a:r>
              <a:rPr lang="en-US" altLang="zh-CN" dirty="0" smtClean="0"/>
              <a:t>]</a:t>
            </a:r>
            <a:r>
              <a:rPr lang="en-US" altLang="zh-CN" baseline="-25000" dirty="0" smtClean="0"/>
              <a:t> </a:t>
            </a:r>
            <a:r>
              <a:rPr lang="en-US" altLang="zh-CN" baseline="-25000" dirty="0" err="1" smtClean="0"/>
              <a:t>Ree</a:t>
            </a:r>
            <a:endParaRPr lang="en-US" altLang="zh-CN" baseline="-25000" dirty="0" smtClean="0"/>
          </a:p>
          <a:p>
            <a:r>
              <a:rPr lang="en-US" altLang="zh-CN" dirty="0" smtClean="0"/>
              <a:t>Z=</a:t>
            </a:r>
            <a:r>
              <a:rPr lang="en-US" altLang="zh-CN" dirty="0" smtClean="0"/>
              <a:t> [</a:t>
            </a:r>
            <a:r>
              <a:rPr lang="en-US" altLang="zh-CN" dirty="0" smtClean="0"/>
              <a:t>0]</a:t>
            </a:r>
            <a:r>
              <a:rPr lang="en-US" altLang="zh-CN" baseline="-25000" dirty="0" smtClean="0"/>
              <a:t> m</a:t>
            </a:r>
            <a:r>
              <a:rPr lang="en-US" altLang="zh-CN" dirty="0" smtClean="0"/>
              <a:t> ∪</a:t>
            </a:r>
            <a:r>
              <a:rPr lang="en-US" altLang="zh-CN" dirty="0" smtClean="0"/>
              <a:t> </a:t>
            </a:r>
            <a:r>
              <a:rPr lang="en-US" altLang="zh-CN" dirty="0" smtClean="0"/>
              <a:t>[1]</a:t>
            </a:r>
            <a:r>
              <a:rPr lang="en-US" altLang="zh-CN" baseline="-25000" dirty="0" smtClean="0"/>
              <a:t> m</a:t>
            </a:r>
            <a:r>
              <a:rPr lang="en-US" altLang="zh-CN" dirty="0" smtClean="0"/>
              <a:t> </a:t>
            </a:r>
            <a:r>
              <a:rPr lang="en-US" altLang="zh-CN" dirty="0" smtClean="0"/>
              <a:t>∪ </a:t>
            </a:r>
            <a:r>
              <a:rPr lang="en-US" altLang="zh-CN" dirty="0" smtClean="0"/>
              <a:t>[2]</a:t>
            </a:r>
            <a:r>
              <a:rPr lang="en-US" altLang="zh-CN" baseline="-25000" dirty="0" smtClean="0"/>
              <a:t> m</a:t>
            </a:r>
            <a:r>
              <a:rPr lang="en-US" altLang="zh-CN" dirty="0" smtClean="0"/>
              <a:t> ∪……</a:t>
            </a:r>
            <a:r>
              <a:rPr lang="en-US" altLang="zh-CN" dirty="0" smtClean="0"/>
              <a:t> ∪</a:t>
            </a:r>
            <a:r>
              <a:rPr lang="en-US" altLang="zh-CN" dirty="0" smtClean="0"/>
              <a:t> [m-1]</a:t>
            </a:r>
            <a:r>
              <a:rPr lang="en-US" altLang="zh-CN" baseline="-25000" dirty="0" smtClean="0"/>
              <a:t>m</a:t>
            </a:r>
            <a:r>
              <a:rPr lang="en-US" altLang="zh-CN" dirty="0" smtClean="0"/>
              <a:t> </a:t>
            </a:r>
            <a:endParaRPr lang="zh-CN" alt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17</a:t>
            </a:fld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2214554"/>
            <a:ext cx="17335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矩形 5"/>
          <p:cNvSpPr/>
          <p:nvPr/>
        </p:nvSpPr>
        <p:spPr>
          <a:xfrm>
            <a:off x="2786050" y="4714884"/>
            <a:ext cx="6168099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sz="2800" dirty="0" smtClean="0"/>
              <a:t>equivalence classes form a </a:t>
            </a:r>
            <a:r>
              <a:rPr lang="en-US" altLang="zh-CN" sz="2800" dirty="0" smtClean="0">
                <a:solidFill>
                  <a:srgbClr val="C00000"/>
                </a:solidFill>
              </a:rPr>
              <a:t>partition</a:t>
            </a:r>
            <a:r>
              <a:rPr lang="en-US" altLang="zh-CN" sz="2800" dirty="0" smtClean="0"/>
              <a:t> of </a:t>
            </a:r>
            <a:r>
              <a:rPr lang="en-US" altLang="zh-CN" sz="2800" i="1" dirty="0" smtClean="0"/>
              <a:t>A</a:t>
            </a:r>
            <a:endParaRPr lang="zh-CN" altLang="en-US" sz="2800" dirty="0"/>
          </a:p>
        </p:txBody>
      </p:sp>
      <p:sp>
        <p:nvSpPr>
          <p:cNvPr id="7" name="矩形 6"/>
          <p:cNvSpPr/>
          <p:nvPr/>
        </p:nvSpPr>
        <p:spPr>
          <a:xfrm>
            <a:off x="2786050" y="5429264"/>
            <a:ext cx="6143668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800" dirty="0" smtClean="0">
                <a:solidFill>
                  <a:schemeClr val="dk1"/>
                </a:solidFill>
              </a:rPr>
              <a:t>an equivalence relation </a:t>
            </a:r>
            <a:r>
              <a:rPr lang="en-US" altLang="zh-CN" sz="2800" dirty="0" smtClean="0">
                <a:solidFill>
                  <a:srgbClr val="C00000"/>
                </a:solidFill>
              </a:rPr>
              <a:t>partition</a:t>
            </a:r>
            <a:r>
              <a:rPr lang="en-US" altLang="zh-CN" sz="2800" dirty="0" smtClean="0">
                <a:solidFill>
                  <a:schemeClr val="dk1"/>
                </a:solidFill>
              </a:rPr>
              <a:t>s a </a:t>
            </a:r>
            <a:r>
              <a:rPr lang="en-US" altLang="zh-CN" sz="2800" dirty="0" smtClean="0">
                <a:solidFill>
                  <a:schemeClr val="dk1"/>
                </a:solidFill>
              </a:rPr>
              <a:t>set</a:t>
            </a:r>
            <a:endParaRPr lang="zh-CN" altLang="en-US" sz="2800" dirty="0" smtClean="0">
              <a:solidFill>
                <a:schemeClr val="dk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2643174" y="3643314"/>
            <a:ext cx="6286544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400" dirty="0" smtClean="0"/>
              <a:t>a </a:t>
            </a:r>
            <a:r>
              <a:rPr lang="en-US" altLang="zh-CN" sz="2400" b="1" dirty="0" smtClean="0"/>
              <a:t>partition of a set </a:t>
            </a:r>
            <a:r>
              <a:rPr lang="en-US" altLang="zh-CN" sz="2400" b="1" i="1" dirty="0" smtClean="0"/>
              <a:t>S </a:t>
            </a:r>
            <a:r>
              <a:rPr lang="en-US" altLang="zh-CN" sz="2400" dirty="0" smtClean="0"/>
              <a:t>is a collection of </a:t>
            </a:r>
            <a:r>
              <a:rPr lang="en-US" altLang="zh-CN" sz="2400" b="1" i="1" dirty="0" smtClean="0">
                <a:solidFill>
                  <a:srgbClr val="C00000"/>
                </a:solidFill>
              </a:rPr>
              <a:t>disjoint </a:t>
            </a:r>
            <a:r>
              <a:rPr lang="en-US" altLang="zh-CN" sz="2400" dirty="0" smtClean="0"/>
              <a:t>nonempty </a:t>
            </a:r>
            <a:r>
              <a:rPr lang="en-US" altLang="zh-CN" sz="2400" dirty="0" smtClean="0"/>
              <a:t>subsets of </a:t>
            </a:r>
            <a:r>
              <a:rPr lang="en-US" altLang="zh-CN" sz="2400" i="1" dirty="0" smtClean="0"/>
              <a:t>S that have S as their union.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Partitions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18</a:t>
            </a:fld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928802"/>
            <a:ext cx="5076723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2071678"/>
            <a:ext cx="27051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3357562"/>
            <a:ext cx="277177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矩形 7"/>
          <p:cNvSpPr/>
          <p:nvPr/>
        </p:nvSpPr>
        <p:spPr>
          <a:xfrm>
            <a:off x="3500430" y="5143512"/>
            <a:ext cx="45720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altLang="zh-CN" dirty="0" smtClean="0"/>
              <a:t>Conversely, every </a:t>
            </a:r>
            <a:r>
              <a:rPr lang="en-US" altLang="zh-CN" dirty="0" smtClean="0"/>
              <a:t>partition of </a:t>
            </a:r>
            <a:r>
              <a:rPr lang="en-US" altLang="zh-CN" dirty="0" smtClean="0"/>
              <a:t>a set can be used to form an equivalence relation.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zh-CN" dirty="0" smtClean="0"/>
              <a:t>a partition </a:t>
            </a:r>
            <a:r>
              <a:rPr lang="fr-FR" altLang="zh-CN" dirty="0" smtClean="0"/>
              <a:t>A</a:t>
            </a:r>
            <a:r>
              <a:rPr lang="fr-FR" altLang="zh-CN" baseline="-25000" dirty="0" smtClean="0"/>
              <a:t>1</a:t>
            </a:r>
            <a:r>
              <a:rPr lang="fr-FR" altLang="zh-CN" dirty="0" smtClean="0"/>
              <a:t> = {1, 2, 3</a:t>
            </a:r>
            <a:r>
              <a:rPr lang="fr-FR" altLang="zh-CN" dirty="0" smtClean="0"/>
              <a:t>}, </a:t>
            </a:r>
            <a:r>
              <a:rPr lang="en-US" altLang="zh-CN" dirty="0" smtClean="0"/>
              <a:t>A</a:t>
            </a:r>
            <a:r>
              <a:rPr lang="en-US" altLang="zh-CN" baseline="-25000" dirty="0" smtClean="0"/>
              <a:t>2</a:t>
            </a:r>
            <a:r>
              <a:rPr lang="en-US" altLang="zh-CN" dirty="0" smtClean="0"/>
              <a:t> </a:t>
            </a:r>
            <a:r>
              <a:rPr lang="en-US" altLang="zh-CN" dirty="0" smtClean="0"/>
              <a:t>= {4, 5}, and A</a:t>
            </a:r>
            <a:r>
              <a:rPr lang="en-US" altLang="zh-CN" baseline="-25000" dirty="0" smtClean="0"/>
              <a:t>3</a:t>
            </a:r>
            <a:r>
              <a:rPr lang="en-US" altLang="zh-CN" dirty="0" smtClean="0"/>
              <a:t> = {6} of S = {1, 2, 3, 4, 5, 6</a:t>
            </a:r>
            <a:r>
              <a:rPr lang="en-US" altLang="zh-CN" dirty="0" smtClean="0"/>
              <a:t>}</a:t>
            </a:r>
          </a:p>
          <a:p>
            <a:r>
              <a:rPr lang="en-US" altLang="zh-CN" dirty="0" smtClean="0"/>
              <a:t>What’s the </a:t>
            </a:r>
            <a:r>
              <a:rPr lang="en-US" altLang="zh-CN" dirty="0" smtClean="0"/>
              <a:t>equivalence relation </a:t>
            </a:r>
            <a:r>
              <a:rPr lang="en-US" altLang="zh-CN" i="1" dirty="0" smtClean="0"/>
              <a:t>R?</a:t>
            </a:r>
          </a:p>
          <a:p>
            <a:r>
              <a:rPr lang="en-US" altLang="zh-CN" i="1" dirty="0" smtClean="0"/>
              <a:t>(1, 1), (1, 2), (1, 3), (2, 1), (2, 2</a:t>
            </a:r>
            <a:r>
              <a:rPr lang="en-US" altLang="zh-CN" i="1" dirty="0" smtClean="0"/>
              <a:t>), (</a:t>
            </a:r>
            <a:r>
              <a:rPr lang="en-US" altLang="zh-CN" i="1" dirty="0" smtClean="0"/>
              <a:t>2, 3), (3, 1), (3, 2), and (3, 3</a:t>
            </a:r>
            <a:r>
              <a:rPr lang="en-US" altLang="zh-CN" i="1" dirty="0" smtClean="0"/>
              <a:t>)</a:t>
            </a:r>
          </a:p>
          <a:p>
            <a:r>
              <a:rPr lang="en-US" altLang="zh-CN" i="1" dirty="0" smtClean="0"/>
              <a:t>(4, 4), (4, 5), (5, 4), and (5, 5</a:t>
            </a:r>
            <a:r>
              <a:rPr lang="en-US" altLang="zh-CN" i="1" dirty="0" smtClean="0"/>
              <a:t>)</a:t>
            </a:r>
          </a:p>
          <a:p>
            <a:r>
              <a:rPr lang="en-US" altLang="zh-CN" i="1" dirty="0" smtClean="0"/>
              <a:t>(6, 6)</a:t>
            </a:r>
            <a:endParaRPr lang="en-US" altLang="zh-CN" i="1" dirty="0" smtClean="0"/>
          </a:p>
          <a:p>
            <a:endParaRPr lang="en-US" altLang="zh-CN" i="1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19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Equivalence Relations</a:t>
            </a:r>
            <a:endParaRPr lang="en-US" altLang="zh-CN" b="1" dirty="0" smtClean="0"/>
          </a:p>
          <a:p>
            <a:r>
              <a:rPr lang="en-US" altLang="zh-CN" b="1" dirty="0" smtClean="0"/>
              <a:t>Equivalence Classes</a:t>
            </a:r>
          </a:p>
          <a:p>
            <a:r>
              <a:rPr lang="en-US" altLang="zh-CN" b="1" dirty="0" smtClean="0"/>
              <a:t>Partitions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What are the sets in the partition of the integers arising from congruence modulo 4?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20</a:t>
            </a:fld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214686"/>
            <a:ext cx="4728735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</a:t>
            </a:r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What are the sets in the partition of the set of all bit </a:t>
            </a:r>
            <a:r>
              <a:rPr lang="en-US" altLang="zh-CN" dirty="0" smtClean="0"/>
              <a:t>strings arising </a:t>
            </a:r>
            <a:r>
              <a:rPr lang="en-US" altLang="zh-CN" dirty="0" smtClean="0"/>
              <a:t>from the relation </a:t>
            </a:r>
            <a:r>
              <a:rPr lang="en-US" altLang="zh-CN" i="1" dirty="0" smtClean="0"/>
              <a:t>R</a:t>
            </a:r>
            <a:r>
              <a:rPr lang="en-US" altLang="zh-CN" i="1" baseline="-25000" dirty="0" smtClean="0"/>
              <a:t>3</a:t>
            </a:r>
            <a:r>
              <a:rPr lang="en-US" altLang="zh-CN" i="1" dirty="0" smtClean="0"/>
              <a:t> </a:t>
            </a:r>
            <a:r>
              <a:rPr lang="en-US" altLang="zh-CN" dirty="0" smtClean="0"/>
              <a:t>on the set of all bit strings?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21</a:t>
            </a:fld>
            <a:endParaRPr lang="zh-CN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714488"/>
            <a:ext cx="6380163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Homework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Page </a:t>
            </a:r>
            <a:r>
              <a:rPr lang="en-US" altLang="zh-CN" dirty="0" smtClean="0"/>
              <a:t>615, Ex.1, 47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22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Equivalence Relations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relation </a:t>
            </a:r>
            <a:r>
              <a:rPr lang="en-US" altLang="zh-CN" dirty="0" smtClean="0">
                <a:solidFill>
                  <a:srgbClr val="C00000"/>
                </a:solidFill>
              </a:rPr>
              <a:t>R</a:t>
            </a:r>
            <a:r>
              <a:rPr lang="en-US" altLang="zh-CN" dirty="0" smtClean="0"/>
              <a:t> on </a:t>
            </a:r>
            <a:r>
              <a:rPr lang="en-US" altLang="zh-CN" dirty="0" smtClean="0"/>
              <a:t>a set A is called an equivalence relation if it is </a:t>
            </a:r>
            <a:r>
              <a:rPr lang="en-US" altLang="zh-CN" i="1" dirty="0" smtClean="0">
                <a:solidFill>
                  <a:srgbClr val="C00000"/>
                </a:solidFill>
              </a:rPr>
              <a:t>reflexive</a:t>
            </a:r>
            <a:r>
              <a:rPr lang="en-US" altLang="zh-CN" dirty="0" smtClean="0"/>
              <a:t>, </a:t>
            </a:r>
            <a:r>
              <a:rPr lang="en-US" altLang="zh-CN" i="1" dirty="0" smtClean="0">
                <a:solidFill>
                  <a:srgbClr val="C00000"/>
                </a:solidFill>
              </a:rPr>
              <a:t>symmetric</a:t>
            </a:r>
            <a:r>
              <a:rPr lang="en-US" altLang="zh-CN" dirty="0" smtClean="0"/>
              <a:t>, </a:t>
            </a:r>
            <a:r>
              <a:rPr lang="en-US" altLang="zh-CN" dirty="0" smtClean="0"/>
              <a:t>and </a:t>
            </a:r>
            <a:r>
              <a:rPr lang="en-US" altLang="zh-CN" i="1" dirty="0" smtClean="0">
                <a:solidFill>
                  <a:srgbClr val="C00000"/>
                </a:solidFill>
              </a:rPr>
              <a:t>transitive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if (</a:t>
            </a:r>
            <a:r>
              <a:rPr lang="en-US" altLang="zh-CN" dirty="0" err="1" smtClean="0"/>
              <a:t>a,b</a:t>
            </a:r>
            <a:r>
              <a:rPr lang="en-US" altLang="zh-CN" dirty="0" smtClean="0"/>
              <a:t>)∈</a:t>
            </a:r>
            <a:r>
              <a:rPr lang="en-US" altLang="zh-CN" dirty="0" smtClean="0">
                <a:solidFill>
                  <a:srgbClr val="C00000"/>
                </a:solidFill>
              </a:rPr>
              <a:t>R </a:t>
            </a:r>
            <a:r>
              <a:rPr lang="en-US" altLang="zh-CN" dirty="0" smtClean="0"/>
              <a:t>or</a:t>
            </a:r>
            <a:r>
              <a:rPr lang="en-US" altLang="zh-CN" dirty="0" smtClean="0">
                <a:solidFill>
                  <a:srgbClr val="C00000"/>
                </a:solidFill>
              </a:rPr>
              <a:t> </a:t>
            </a:r>
            <a:r>
              <a:rPr lang="en-US" altLang="zh-CN" i="1" dirty="0" smtClean="0"/>
              <a:t>a R b</a:t>
            </a:r>
            <a:r>
              <a:rPr lang="en-US" altLang="zh-CN" dirty="0" smtClean="0"/>
              <a:t>, a and b are </a:t>
            </a:r>
            <a:r>
              <a:rPr lang="en-US" altLang="zh-CN" i="1" dirty="0" smtClean="0">
                <a:solidFill>
                  <a:srgbClr val="C00000"/>
                </a:solidFill>
              </a:rPr>
              <a:t>equivalent, </a:t>
            </a:r>
            <a:r>
              <a:rPr lang="en-US" altLang="zh-CN" i="1" dirty="0" smtClean="0"/>
              <a:t>denoted as </a:t>
            </a:r>
            <a:r>
              <a:rPr lang="en-US" altLang="zh-CN" dirty="0" smtClean="0">
                <a:solidFill>
                  <a:srgbClr val="C00000"/>
                </a:solidFill>
              </a:rPr>
              <a:t>a ∽ b</a:t>
            </a:r>
          </a:p>
          <a:p>
            <a:r>
              <a:rPr lang="en-US" altLang="zh-CN" dirty="0" smtClean="0"/>
              <a:t>Every </a:t>
            </a:r>
            <a:r>
              <a:rPr lang="en-US" altLang="zh-CN" dirty="0" smtClean="0"/>
              <a:t>element should be equivalent </a:t>
            </a:r>
            <a:r>
              <a:rPr lang="en-US" altLang="zh-CN" dirty="0" smtClean="0"/>
              <a:t>to itself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3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Let </a:t>
            </a:r>
            <a:r>
              <a:rPr lang="en-US" altLang="zh-CN" i="1" dirty="0" smtClean="0"/>
              <a:t>R </a:t>
            </a:r>
            <a:r>
              <a:rPr lang="en-US" altLang="zh-CN" dirty="0" smtClean="0"/>
              <a:t>be the relation on the set of integers such that</a:t>
            </a:r>
            <a:r>
              <a:rPr lang="en-US" altLang="zh-CN" i="1" dirty="0" smtClean="0"/>
              <a:t> </a:t>
            </a:r>
            <a:r>
              <a:rPr lang="en-US" altLang="zh-CN" i="1" dirty="0" err="1" smtClean="0"/>
              <a:t>aRb</a:t>
            </a:r>
            <a:r>
              <a:rPr lang="en-US" altLang="zh-CN" i="1" dirty="0" smtClean="0"/>
              <a:t> </a:t>
            </a:r>
            <a:r>
              <a:rPr lang="en-US" altLang="zh-CN" dirty="0" smtClean="0"/>
              <a:t>if and only if </a:t>
            </a:r>
            <a:r>
              <a:rPr lang="en-US" altLang="zh-CN" dirty="0" smtClean="0">
                <a:solidFill>
                  <a:srgbClr val="C00000"/>
                </a:solidFill>
              </a:rPr>
              <a:t>a = b or a = −b</a:t>
            </a:r>
            <a:r>
              <a:rPr lang="en-US" altLang="zh-CN" i="1" dirty="0" smtClean="0"/>
              <a:t>.</a:t>
            </a:r>
          </a:p>
          <a:p>
            <a:r>
              <a:rPr lang="en-US" altLang="zh-CN" i="1" dirty="0" smtClean="0"/>
              <a:t>Equivalence relation or not?</a:t>
            </a:r>
          </a:p>
          <a:p>
            <a:r>
              <a:rPr lang="en-US" altLang="zh-CN" i="1" dirty="0" smtClean="0">
                <a:solidFill>
                  <a:srgbClr val="C00000"/>
                </a:solidFill>
              </a:rPr>
              <a:t>Reflexive</a:t>
            </a:r>
            <a:r>
              <a:rPr lang="en-US" altLang="zh-CN" i="1" dirty="0" smtClean="0">
                <a:solidFill>
                  <a:srgbClr val="C00000"/>
                </a:solidFill>
              </a:rPr>
              <a:t>? </a:t>
            </a:r>
            <a:endParaRPr lang="en-US" altLang="zh-CN" i="1" dirty="0" smtClean="0">
              <a:solidFill>
                <a:srgbClr val="C00000"/>
              </a:solidFill>
            </a:endParaRPr>
          </a:p>
          <a:p>
            <a:r>
              <a:rPr lang="en-US" altLang="zh-CN" i="1" dirty="0" smtClean="0">
                <a:solidFill>
                  <a:srgbClr val="C00000"/>
                </a:solidFill>
              </a:rPr>
              <a:t>Symmetric?</a:t>
            </a:r>
          </a:p>
          <a:p>
            <a:r>
              <a:rPr lang="en-US" altLang="zh-CN" i="1" dirty="0" smtClean="0">
                <a:solidFill>
                  <a:srgbClr val="C00000"/>
                </a:solidFill>
              </a:rPr>
              <a:t>Transitive?</a:t>
            </a:r>
            <a:endParaRPr lang="zh-CN" altLang="en-US" i="1" dirty="0" smtClean="0">
              <a:solidFill>
                <a:srgbClr val="C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4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Let </a:t>
            </a:r>
            <a:r>
              <a:rPr lang="en-US" altLang="zh-CN" i="1" dirty="0" smtClean="0"/>
              <a:t>R </a:t>
            </a:r>
            <a:r>
              <a:rPr lang="en-US" altLang="zh-CN" dirty="0" smtClean="0"/>
              <a:t>be the relation on the set of real numbers such that </a:t>
            </a:r>
            <a:r>
              <a:rPr lang="en-US" altLang="zh-CN" i="1" dirty="0" err="1" smtClean="0"/>
              <a:t>aRb</a:t>
            </a:r>
            <a:r>
              <a:rPr lang="en-US" altLang="zh-CN" i="1" dirty="0" smtClean="0"/>
              <a:t> </a:t>
            </a:r>
            <a:r>
              <a:rPr lang="en-US" altLang="zh-CN" dirty="0" smtClean="0"/>
              <a:t>if and only if a − b is an integer.</a:t>
            </a:r>
          </a:p>
          <a:p>
            <a:r>
              <a:rPr lang="en-US" altLang="zh-CN" dirty="0" smtClean="0"/>
              <a:t>Is </a:t>
            </a:r>
            <a:r>
              <a:rPr lang="en-US" altLang="zh-CN" i="1" dirty="0" smtClean="0"/>
              <a:t>R </a:t>
            </a:r>
            <a:r>
              <a:rPr lang="en-US" altLang="zh-CN" dirty="0" smtClean="0"/>
              <a:t>an equivalence relation</a:t>
            </a:r>
            <a:r>
              <a:rPr lang="en-US" altLang="zh-CN" dirty="0" smtClean="0"/>
              <a:t>?</a:t>
            </a:r>
          </a:p>
          <a:p>
            <a:r>
              <a:rPr lang="en-US" altLang="zh-CN" dirty="0" smtClean="0">
                <a:solidFill>
                  <a:srgbClr val="C00000"/>
                </a:solidFill>
              </a:rPr>
              <a:t>Reflexive? </a:t>
            </a:r>
            <a:r>
              <a:rPr lang="en-US" altLang="zh-CN" dirty="0" smtClean="0"/>
              <a:t>a −a = 0 is an integer</a:t>
            </a:r>
          </a:p>
          <a:p>
            <a:r>
              <a:rPr lang="en-US" altLang="zh-CN" dirty="0" smtClean="0">
                <a:solidFill>
                  <a:srgbClr val="C00000"/>
                </a:solidFill>
              </a:rPr>
              <a:t>Symmetric? </a:t>
            </a:r>
            <a:r>
              <a:rPr lang="en-US" altLang="zh-CN" dirty="0" smtClean="0"/>
              <a:t>a −b is an integer, so b−a is also </a:t>
            </a:r>
            <a:r>
              <a:rPr lang="en-US" altLang="zh-CN" dirty="0" smtClean="0"/>
              <a:t>an integer</a:t>
            </a:r>
            <a:endParaRPr lang="en-US" altLang="zh-CN" dirty="0" smtClean="0"/>
          </a:p>
          <a:p>
            <a:r>
              <a:rPr lang="en-US" altLang="zh-CN" dirty="0" smtClean="0">
                <a:solidFill>
                  <a:srgbClr val="C00000"/>
                </a:solidFill>
              </a:rPr>
              <a:t>Transitive? </a:t>
            </a:r>
            <a:r>
              <a:rPr lang="en-US" altLang="zh-CN" dirty="0" smtClean="0"/>
              <a:t>a −b and b−</a:t>
            </a:r>
            <a:r>
              <a:rPr lang="en-US" altLang="zh-CN" dirty="0" smtClean="0"/>
              <a:t>c are integers, so </a:t>
            </a:r>
            <a:r>
              <a:rPr lang="en-US" altLang="zh-CN" dirty="0" smtClean="0"/>
              <a:t>a −c = (a −b) + (b−c) is also an </a:t>
            </a:r>
            <a:r>
              <a:rPr lang="en-US" altLang="zh-CN" dirty="0" smtClean="0"/>
              <a:t>integer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5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</a:t>
            </a:r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Let m be an integer </a:t>
            </a:r>
            <a:r>
              <a:rPr lang="en-US" altLang="zh-CN" dirty="0" smtClean="0"/>
              <a:t>with m </a:t>
            </a:r>
            <a:r>
              <a:rPr lang="en-US" altLang="zh-CN" dirty="0" smtClean="0"/>
              <a:t>&gt; 1.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R </a:t>
            </a:r>
            <a:r>
              <a:rPr lang="en-US" altLang="zh-CN" dirty="0" smtClean="0"/>
              <a:t>= {(a, b) | a ≡ b (mod m</a:t>
            </a:r>
            <a:r>
              <a:rPr lang="en-US" altLang="zh-CN" dirty="0" smtClean="0"/>
              <a:t>)}</a:t>
            </a:r>
          </a:p>
          <a:p>
            <a:r>
              <a:rPr lang="en-US" altLang="zh-CN" dirty="0" smtClean="0"/>
              <a:t>on </a:t>
            </a:r>
            <a:r>
              <a:rPr lang="en-US" altLang="zh-CN" dirty="0" smtClean="0"/>
              <a:t>the set of </a:t>
            </a:r>
            <a:r>
              <a:rPr lang="en-US" altLang="zh-CN" dirty="0" smtClean="0"/>
              <a:t>integers</a:t>
            </a:r>
          </a:p>
          <a:p>
            <a:r>
              <a:rPr lang="en-US" altLang="zh-CN" dirty="0" smtClean="0">
                <a:solidFill>
                  <a:srgbClr val="C00000"/>
                </a:solidFill>
              </a:rPr>
              <a:t>Reflexive? </a:t>
            </a:r>
            <a:r>
              <a:rPr lang="en-US" altLang="zh-CN" dirty="0" smtClean="0"/>
              <a:t>a ≡ a (mod m)</a:t>
            </a:r>
          </a:p>
          <a:p>
            <a:r>
              <a:rPr lang="en-US" altLang="zh-CN" dirty="0" smtClean="0">
                <a:solidFill>
                  <a:srgbClr val="C00000"/>
                </a:solidFill>
              </a:rPr>
              <a:t>Symmetric? </a:t>
            </a:r>
            <a:r>
              <a:rPr lang="en-US" altLang="zh-CN" dirty="0" smtClean="0"/>
              <a:t>a − b = km, b − a = (−k)m, so b ≡ a (mod m</a:t>
            </a:r>
            <a:r>
              <a:rPr lang="en-US" altLang="zh-CN" dirty="0" smtClean="0"/>
              <a:t>)</a:t>
            </a:r>
            <a:endParaRPr lang="en-US" altLang="zh-CN" dirty="0" smtClean="0"/>
          </a:p>
          <a:p>
            <a:r>
              <a:rPr lang="en-US" altLang="zh-CN" dirty="0" smtClean="0">
                <a:solidFill>
                  <a:srgbClr val="C00000"/>
                </a:solidFill>
              </a:rPr>
              <a:t>Transitive? </a:t>
            </a:r>
            <a:r>
              <a:rPr lang="en-US" altLang="zh-CN" dirty="0" smtClean="0"/>
              <a:t>a − b = km </a:t>
            </a:r>
            <a:r>
              <a:rPr lang="en-US" altLang="zh-CN" dirty="0" smtClean="0"/>
              <a:t>and b </a:t>
            </a:r>
            <a:r>
              <a:rPr lang="en-US" altLang="zh-CN" dirty="0" smtClean="0"/>
              <a:t>− c = lm, a − c = (a − b) + (b − c) = km + lm </a:t>
            </a:r>
            <a:r>
              <a:rPr lang="en-US" altLang="zh-CN" dirty="0" smtClean="0"/>
              <a:t>= (</a:t>
            </a:r>
            <a:r>
              <a:rPr lang="en-US" altLang="zh-CN" dirty="0" smtClean="0"/>
              <a:t>k + l)m</a:t>
            </a:r>
            <a:endParaRPr lang="zh-CN" altLang="en-US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6</a:t>
            </a:fld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5078463" y="2643182"/>
            <a:ext cx="4065537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sz="3200" b="1" dirty="0" smtClean="0"/>
              <a:t>Congruence Modulo </a:t>
            </a:r>
            <a:r>
              <a:rPr lang="en-US" altLang="zh-CN" sz="3200" b="1" i="1" dirty="0" smtClean="0"/>
              <a:t>m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</a:t>
            </a:r>
            <a:r>
              <a:rPr lang="en-US" altLang="zh-CN" dirty="0" smtClean="0"/>
              <a:t>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Suppose that R is the relation on the set of strings of English letters such that </a:t>
            </a:r>
            <a:r>
              <a:rPr lang="en-US" altLang="zh-CN" dirty="0" err="1" smtClean="0"/>
              <a:t>aRb</a:t>
            </a:r>
            <a:r>
              <a:rPr lang="en-US" altLang="zh-CN" dirty="0" smtClean="0"/>
              <a:t> if and </a:t>
            </a:r>
            <a:r>
              <a:rPr lang="en-US" altLang="zh-CN" dirty="0" smtClean="0"/>
              <a:t>only if </a:t>
            </a:r>
            <a:r>
              <a:rPr lang="en-US" altLang="zh-CN" dirty="0" smtClean="0"/>
              <a:t>l(a) = l(b), where l(x) is the length of the string x. </a:t>
            </a:r>
            <a:endParaRPr lang="en-US" altLang="zh-CN" dirty="0" smtClean="0"/>
          </a:p>
          <a:p>
            <a:r>
              <a:rPr lang="en-US" altLang="zh-CN" dirty="0" smtClean="0"/>
              <a:t>Is </a:t>
            </a:r>
            <a:r>
              <a:rPr lang="en-US" altLang="zh-CN" dirty="0" smtClean="0"/>
              <a:t>R an equivalence relation?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7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</a:t>
            </a:r>
            <a:r>
              <a:rPr lang="en-US" altLang="zh-CN" dirty="0" smtClean="0"/>
              <a:t>5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Let n be a positive integer and S a set of strings. Suppose that </a:t>
            </a:r>
            <a:r>
              <a:rPr lang="en-US" altLang="zh-CN" sz="2400" i="1" dirty="0" err="1" smtClean="0"/>
              <a:t>R</a:t>
            </a:r>
            <a:r>
              <a:rPr lang="en-US" altLang="zh-CN" sz="2400" i="1" baseline="-25000" dirty="0" err="1" smtClean="0"/>
              <a:t>n</a:t>
            </a:r>
            <a:r>
              <a:rPr lang="en-US" altLang="zh-CN" sz="2400" dirty="0" smtClean="0"/>
              <a:t> is the relation on S </a:t>
            </a:r>
            <a:r>
              <a:rPr lang="en-US" altLang="zh-CN" sz="2400" dirty="0" smtClean="0"/>
              <a:t>such that </a:t>
            </a:r>
            <a:r>
              <a:rPr lang="en-US" altLang="zh-CN" sz="2400" dirty="0" err="1" smtClean="0"/>
              <a:t>s</a:t>
            </a:r>
            <a:r>
              <a:rPr lang="en-US" altLang="zh-CN" sz="2400" i="1" dirty="0" err="1" smtClean="0"/>
              <a:t>R</a:t>
            </a:r>
            <a:r>
              <a:rPr lang="en-US" altLang="zh-CN" sz="2400" i="1" baseline="-25000" dirty="0" err="1" smtClean="0"/>
              <a:t>n</a:t>
            </a:r>
            <a:r>
              <a:rPr lang="en-US" altLang="zh-CN" sz="2400" dirty="0" err="1" smtClean="0"/>
              <a:t>t</a:t>
            </a:r>
            <a:r>
              <a:rPr lang="en-US" altLang="zh-CN" sz="2400" dirty="0" smtClean="0"/>
              <a:t> if and only if s = t , or both s and t have at least n characters and the first n </a:t>
            </a:r>
            <a:r>
              <a:rPr lang="en-US" altLang="zh-CN" sz="2400" dirty="0" smtClean="0"/>
              <a:t>characters of </a:t>
            </a:r>
            <a:r>
              <a:rPr lang="en-US" altLang="zh-CN" sz="2400" dirty="0" smtClean="0"/>
              <a:t>s and t are the same</a:t>
            </a:r>
            <a:r>
              <a:rPr lang="en-US" altLang="zh-CN" sz="2400" dirty="0" smtClean="0"/>
              <a:t>.</a:t>
            </a:r>
          </a:p>
          <a:p>
            <a:r>
              <a:rPr lang="en-US" altLang="zh-CN" sz="2400" dirty="0" smtClean="0">
                <a:solidFill>
                  <a:srgbClr val="C00000"/>
                </a:solidFill>
              </a:rPr>
              <a:t>Reflexive? </a:t>
            </a:r>
            <a:endParaRPr lang="en-US" altLang="zh-CN" sz="2400" dirty="0" smtClean="0"/>
          </a:p>
          <a:p>
            <a:r>
              <a:rPr lang="en-US" altLang="zh-CN" sz="2400" dirty="0" smtClean="0">
                <a:solidFill>
                  <a:srgbClr val="C00000"/>
                </a:solidFill>
              </a:rPr>
              <a:t>Symmetric? </a:t>
            </a:r>
            <a:endParaRPr lang="en-US" altLang="zh-CN" sz="2400" dirty="0" smtClean="0"/>
          </a:p>
          <a:p>
            <a:r>
              <a:rPr lang="en-US" altLang="zh-CN" sz="2400" dirty="0" smtClean="0">
                <a:solidFill>
                  <a:srgbClr val="C00000"/>
                </a:solidFill>
              </a:rPr>
              <a:t>Transitive? 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8</a:t>
            </a:fld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4071934" y="3643314"/>
            <a:ext cx="4857784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000" dirty="0" smtClean="0"/>
              <a:t>In </a:t>
            </a:r>
            <a:r>
              <a:rPr lang="en-US" altLang="zh-CN" sz="2000" dirty="0" smtClean="0"/>
              <a:t>traditional C, only </a:t>
            </a:r>
            <a:r>
              <a:rPr lang="en-US" altLang="zh-CN" sz="2000" dirty="0" smtClean="0"/>
              <a:t>the first </a:t>
            </a:r>
            <a:r>
              <a:rPr lang="en-US" altLang="zh-CN" sz="2000" dirty="0" smtClean="0"/>
              <a:t>eight characters of a variable name are checked by the </a:t>
            </a:r>
            <a:r>
              <a:rPr lang="en-US" altLang="zh-CN" sz="2000" dirty="0" smtClean="0"/>
              <a:t>compiler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</a:t>
            </a:r>
            <a:r>
              <a:rPr lang="en-US" altLang="zh-CN" dirty="0" smtClean="0"/>
              <a:t>6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</a:t>
            </a:r>
            <a:r>
              <a:rPr lang="en-US" altLang="zh-CN" dirty="0" smtClean="0"/>
              <a:t>“divides” relation </a:t>
            </a:r>
            <a:r>
              <a:rPr lang="en-US" altLang="zh-CN" dirty="0" smtClean="0"/>
              <a:t>on </a:t>
            </a:r>
            <a:r>
              <a:rPr lang="en-US" altLang="zh-CN" dirty="0" smtClean="0"/>
              <a:t>the set of positive integers </a:t>
            </a:r>
            <a:r>
              <a:rPr lang="en-US" altLang="zh-CN" dirty="0" smtClean="0"/>
              <a:t>          an </a:t>
            </a:r>
            <a:r>
              <a:rPr lang="en-US" altLang="zh-CN" dirty="0" smtClean="0"/>
              <a:t>equivalence relation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Let R be the relation on the set of real numbers such that </a:t>
            </a:r>
            <a:r>
              <a:rPr lang="en-US" altLang="zh-CN" dirty="0" err="1" smtClean="0"/>
              <a:t>xRy</a:t>
            </a:r>
            <a:r>
              <a:rPr lang="en-US" altLang="zh-CN" dirty="0" smtClean="0"/>
              <a:t> if and only if x and y are </a:t>
            </a:r>
            <a:r>
              <a:rPr lang="en-US" altLang="zh-CN" dirty="0" smtClean="0"/>
              <a:t>real numbers </a:t>
            </a:r>
            <a:r>
              <a:rPr lang="en-US" altLang="zh-CN" dirty="0" smtClean="0"/>
              <a:t>that differ by less than 1, that is |x − y| &lt; 1.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9</a:t>
            </a:fld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4233095" y="2071678"/>
            <a:ext cx="11961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C00000"/>
                </a:solidFill>
              </a:rPr>
              <a:t>is not </a:t>
            </a:r>
            <a:endParaRPr lang="zh-CN" altLang="en-US" sz="3200" dirty="0"/>
          </a:p>
        </p:txBody>
      </p:sp>
      <p:sp>
        <p:nvSpPr>
          <p:cNvPr id="6" name="矩形 5"/>
          <p:cNvSpPr/>
          <p:nvPr/>
        </p:nvSpPr>
        <p:spPr>
          <a:xfrm>
            <a:off x="2714612" y="5286388"/>
            <a:ext cx="55007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solidFill>
                  <a:srgbClr val="C00000"/>
                </a:solidFill>
              </a:rPr>
              <a:t>R </a:t>
            </a:r>
            <a:r>
              <a:rPr lang="en-US" altLang="zh-CN" sz="3200" dirty="0" smtClean="0">
                <a:solidFill>
                  <a:srgbClr val="C00000"/>
                </a:solidFill>
              </a:rPr>
              <a:t>is not an equivalence relation.  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2060</TotalTime>
  <Words>1017</Words>
  <Application>Microsoft Office PowerPoint</Application>
  <PresentationFormat>全屏显示(4:3)</PresentationFormat>
  <Paragraphs>121</Paragraphs>
  <Slides>22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3" baseType="lpstr">
      <vt:lpstr>Office 主题</vt:lpstr>
      <vt:lpstr>Discrete Math (2)</vt:lpstr>
      <vt:lpstr>Content</vt:lpstr>
      <vt:lpstr>Equivalence Relations</vt:lpstr>
      <vt:lpstr>Example 1</vt:lpstr>
      <vt:lpstr>Example 2</vt:lpstr>
      <vt:lpstr>Example 3</vt:lpstr>
      <vt:lpstr>Example 4</vt:lpstr>
      <vt:lpstr>Example 5</vt:lpstr>
      <vt:lpstr>Example 6</vt:lpstr>
      <vt:lpstr>Content</vt:lpstr>
      <vt:lpstr>Equivalence Classes</vt:lpstr>
      <vt:lpstr>Example</vt:lpstr>
      <vt:lpstr>Example</vt:lpstr>
      <vt:lpstr>Example</vt:lpstr>
      <vt:lpstr>Content</vt:lpstr>
      <vt:lpstr>Partitions</vt:lpstr>
      <vt:lpstr>Partitions</vt:lpstr>
      <vt:lpstr>Partitions</vt:lpstr>
      <vt:lpstr>Example 1</vt:lpstr>
      <vt:lpstr>Example 2</vt:lpstr>
      <vt:lpstr>Example 3</vt:lpstr>
      <vt:lpstr>Homework</vt:lpstr>
    </vt:vector>
  </TitlesOfParts>
  <Company>Ningbo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Hamming Chen</dc:creator>
  <cp:lastModifiedBy>Haiming Chen</cp:lastModifiedBy>
  <cp:revision>731</cp:revision>
  <dcterms:created xsi:type="dcterms:W3CDTF">2017-07-01T03:07:16Z</dcterms:created>
  <dcterms:modified xsi:type="dcterms:W3CDTF">2017-11-21T06:28:01Z</dcterms:modified>
</cp:coreProperties>
</file>