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76" r:id="rId4"/>
    <p:sldId id="277" r:id="rId5"/>
    <p:sldId id="278" r:id="rId6"/>
    <p:sldId id="279" r:id="rId7"/>
    <p:sldId id="281" r:id="rId8"/>
    <p:sldId id="282" r:id="rId9"/>
    <p:sldId id="285" r:id="rId10"/>
    <p:sldId id="283" r:id="rId11"/>
    <p:sldId id="284" r:id="rId12"/>
    <p:sldId id="270" r:id="rId13"/>
    <p:sldId id="280" r:id="rId14"/>
    <p:sldId id="274" r:id="rId15"/>
    <p:sldId id="286" r:id="rId16"/>
    <p:sldId id="26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10400" cy="7159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1CA33-BFBF-445C-854C-098822BADD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2017/9/12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http://www.chenhaiming.cn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</a:t>
            </a:r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时间复杂度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估算运行时间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找出一个或多个关键操作，确定这些</a:t>
            </a:r>
            <a:r>
              <a:rPr lang="zh-CN" altLang="en-US" dirty="0" smtClean="0"/>
              <a:t>关键操作</a:t>
            </a:r>
            <a:r>
              <a:rPr lang="zh-CN" altLang="en-US" dirty="0" smtClean="0"/>
              <a:t>所需要的执行时间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确定程序总的执行步</a:t>
            </a:r>
            <a:r>
              <a:rPr lang="zh-CN" altLang="en-US" dirty="0" smtClean="0"/>
              <a:t>数；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500166" y="3714752"/>
            <a:ext cx="400049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altLang="zh-CN" dirty="0" smtClean="0"/>
              <a:t>int Max(T a[], int n)</a:t>
            </a:r>
          </a:p>
          <a:p>
            <a:r>
              <a:rPr lang="en-US" altLang="zh-CN" dirty="0" smtClean="0"/>
              <a:t>{// </a:t>
            </a:r>
            <a:r>
              <a:rPr lang="zh-CN" altLang="en-US" dirty="0" smtClean="0"/>
              <a:t>寻找</a:t>
            </a:r>
            <a:r>
              <a:rPr lang="en-US" altLang="zh-CN" dirty="0" smtClean="0"/>
              <a:t>a [ 0 : n - 1 ]</a:t>
            </a:r>
            <a:r>
              <a:rPr lang="zh-CN" altLang="en-US" dirty="0" smtClean="0"/>
              <a:t>中的最大元素</a:t>
            </a:r>
          </a:p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pos = 0;</a:t>
            </a:r>
          </a:p>
          <a:p>
            <a:r>
              <a:rPr lang="nn-NO" altLang="zh-CN" dirty="0" smtClean="0"/>
              <a:t>for (int i = 1; i &lt; n; i++)</a:t>
            </a:r>
          </a:p>
          <a:p>
            <a:pPr lvl="1"/>
            <a:r>
              <a:rPr lang="en-US" altLang="zh-CN" dirty="0" smtClean="0"/>
              <a:t>if (a[pos] &lt; 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])</a:t>
            </a:r>
          </a:p>
          <a:p>
            <a:pPr lvl="1"/>
            <a:r>
              <a:rPr lang="en-US" altLang="zh-CN" dirty="0" smtClean="0"/>
              <a:t>pos =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;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return pos;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时间复杂度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71612"/>
            <a:ext cx="2964677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500034" y="1714488"/>
            <a:ext cx="4572000" cy="3139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altLang="zh-CN" dirty="0" smtClean="0"/>
              <a:t>T PolyEval(T coeff[], int n, const T&amp; x)</a:t>
            </a:r>
          </a:p>
          <a:p>
            <a:r>
              <a:rPr lang="en-US" altLang="zh-CN" dirty="0" smtClean="0"/>
              <a:t>{ / /</a:t>
            </a:r>
            <a:r>
              <a:rPr lang="zh-CN" altLang="en-US" dirty="0" smtClean="0"/>
              <a:t>计算</a:t>
            </a:r>
            <a:r>
              <a:rPr lang="en-US" altLang="zh-CN" dirty="0" smtClean="0"/>
              <a:t>n</a:t>
            </a:r>
            <a:r>
              <a:rPr lang="zh-CN" altLang="en-US" dirty="0" smtClean="0"/>
              <a:t>次多项式的值，</a:t>
            </a:r>
            <a:r>
              <a:rPr lang="en-US" altLang="zh-CN" dirty="0" smtClean="0"/>
              <a:t>c o e ff [ 0 : n ]</a:t>
            </a:r>
            <a:r>
              <a:rPr lang="zh-CN" altLang="en-US" dirty="0" smtClean="0"/>
              <a:t>为多项式的系数</a:t>
            </a:r>
          </a:p>
          <a:p>
            <a:r>
              <a:rPr lang="fr-FR" altLang="zh-CN" dirty="0" smtClean="0"/>
              <a:t>    T </a:t>
            </a:r>
            <a:r>
              <a:rPr lang="fr-FR" altLang="zh-CN" dirty="0" smtClean="0"/>
              <a:t>y=1, value= coeff [ 0 ] ;</a:t>
            </a:r>
          </a:p>
          <a:p>
            <a:r>
              <a:rPr lang="nn-NO" altLang="zh-CN" dirty="0" smtClean="0"/>
              <a:t>    for </a:t>
            </a:r>
            <a:r>
              <a:rPr lang="nn-NO" altLang="zh-CN" dirty="0" smtClean="0"/>
              <a:t>( int i = 1; i &lt;= n; i++)</a:t>
            </a:r>
          </a:p>
          <a:p>
            <a:r>
              <a:rPr lang="en-US" altLang="zh-CN" dirty="0" smtClean="0"/>
              <a:t>    { </a:t>
            </a:r>
            <a:r>
              <a:rPr lang="en-US" altLang="zh-CN" dirty="0" smtClean="0"/>
              <a:t>/ /</a:t>
            </a:r>
            <a:r>
              <a:rPr lang="zh-CN" altLang="en-US" dirty="0" smtClean="0"/>
              <a:t>累加下一项</a:t>
            </a:r>
          </a:p>
          <a:p>
            <a:r>
              <a:rPr lang="en-US" altLang="zh-CN" dirty="0" smtClean="0"/>
              <a:t>           y </a:t>
            </a:r>
            <a:r>
              <a:rPr lang="en-US" altLang="zh-CN" dirty="0" smtClean="0"/>
              <a:t>*= x;</a:t>
            </a:r>
          </a:p>
          <a:p>
            <a:r>
              <a:rPr lang="en-US" altLang="zh-CN" dirty="0" smtClean="0"/>
              <a:t>           value </a:t>
            </a:r>
            <a:r>
              <a:rPr lang="en-US" altLang="zh-CN" dirty="0" smtClean="0"/>
              <a:t>+= y * </a:t>
            </a:r>
            <a:r>
              <a:rPr lang="en-US" altLang="zh-CN" dirty="0" err="1" smtClean="0"/>
              <a:t>coeff</a:t>
            </a:r>
            <a:r>
              <a:rPr lang="en-US" altLang="zh-CN" dirty="0" smtClean="0"/>
              <a:t> [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] ;</a:t>
            </a:r>
          </a:p>
          <a:p>
            <a:r>
              <a:rPr lang="en-US" altLang="zh-CN" dirty="0" smtClean="0"/>
              <a:t>     }</a:t>
            </a:r>
            <a:endParaRPr lang="en-US" altLang="zh-CN" dirty="0" smtClean="0"/>
          </a:p>
          <a:p>
            <a:r>
              <a:rPr lang="en-US" altLang="zh-CN" dirty="0" smtClean="0"/>
              <a:t>     return </a:t>
            </a:r>
            <a:r>
              <a:rPr lang="en-US" altLang="zh-CN" dirty="0" smtClean="0"/>
              <a:t>value;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301" y="5357826"/>
            <a:ext cx="7660317" cy="58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500034" y="2857496"/>
            <a:ext cx="4572000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r-FR" altLang="zh-CN" dirty="0" smtClean="0"/>
              <a:t>T Horner(T coeff[], int n, const T&amp; x)</a:t>
            </a:r>
          </a:p>
          <a:p>
            <a:r>
              <a:rPr lang="en-US" altLang="zh-CN" dirty="0" smtClean="0"/>
              <a:t>{ / /</a:t>
            </a:r>
            <a:r>
              <a:rPr lang="zh-CN" altLang="en-US" dirty="0" smtClean="0"/>
              <a:t>计算</a:t>
            </a:r>
            <a:r>
              <a:rPr lang="en-US" altLang="zh-CN" dirty="0" smtClean="0"/>
              <a:t>n</a:t>
            </a:r>
            <a:r>
              <a:rPr lang="zh-CN" altLang="en-US" dirty="0" smtClean="0"/>
              <a:t>次多项式的值，</a:t>
            </a:r>
            <a:r>
              <a:rPr lang="en-US" altLang="zh-CN" dirty="0" smtClean="0"/>
              <a:t>c o e ff [ 0 : n ]</a:t>
            </a:r>
            <a:r>
              <a:rPr lang="zh-CN" altLang="en-US" dirty="0" smtClean="0"/>
              <a:t>为多项式的系数</a:t>
            </a:r>
          </a:p>
          <a:p>
            <a:r>
              <a:rPr lang="en-US" altLang="zh-CN" dirty="0" smtClean="0"/>
              <a:t>    T </a:t>
            </a:r>
            <a:r>
              <a:rPr lang="en-US" altLang="zh-CN" dirty="0" smtClean="0"/>
              <a:t>value= </a:t>
            </a:r>
            <a:r>
              <a:rPr lang="en-US" altLang="zh-CN" dirty="0" err="1" smtClean="0"/>
              <a:t>coeff</a:t>
            </a:r>
            <a:r>
              <a:rPr lang="en-US" altLang="zh-CN" dirty="0" smtClean="0"/>
              <a:t> [ n ] ;</a:t>
            </a:r>
          </a:p>
          <a:p>
            <a:r>
              <a:rPr lang="nn-NO" altLang="zh-CN" dirty="0" smtClean="0"/>
              <a:t>     for</a:t>
            </a:r>
            <a:r>
              <a:rPr lang="nn-NO" altLang="zh-CN" dirty="0" smtClean="0"/>
              <a:t>( int i = 1; i &lt;= n; i++)</a:t>
            </a:r>
          </a:p>
          <a:p>
            <a:r>
              <a:rPr lang="en-US" altLang="zh-CN" dirty="0" smtClean="0"/>
              <a:t>     value </a:t>
            </a:r>
            <a:r>
              <a:rPr lang="en-US" altLang="zh-CN" dirty="0" smtClean="0"/>
              <a:t>= value * x + </a:t>
            </a:r>
            <a:r>
              <a:rPr lang="en-US" altLang="zh-CN" dirty="0" err="1" smtClean="0"/>
              <a:t>coeff</a:t>
            </a:r>
            <a:r>
              <a:rPr lang="en-US" altLang="zh-CN" dirty="0" smtClean="0"/>
              <a:t> [ n-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] ;</a:t>
            </a:r>
          </a:p>
          <a:p>
            <a:r>
              <a:rPr lang="en-US" altLang="zh-CN" dirty="0" smtClean="0"/>
              <a:t>     return </a:t>
            </a:r>
            <a:r>
              <a:rPr lang="en-US" altLang="zh-CN" dirty="0" smtClean="0"/>
              <a:t>value;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9268"/>
            <a:ext cx="8229600" cy="6096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估算以下程序段所代表算法的时间复杂度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914400" y="2833702"/>
            <a:ext cx="4114800" cy="2667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800" b="1" dirty="0">
                <a:latin typeface="Times New Roman" pitchFamily="18" charset="0"/>
              </a:rPr>
              <a:t>for(k=1;k&lt;=</a:t>
            </a:r>
            <a:r>
              <a:rPr lang="en-US" altLang="zh-CN" sz="2800" b="1" dirty="0" err="1">
                <a:latin typeface="Times New Roman" pitchFamily="18" charset="0"/>
              </a:rPr>
              <a:t>n;k</a:t>
            </a:r>
            <a:r>
              <a:rPr lang="en-US" altLang="zh-CN" sz="2800" b="1" dirty="0">
                <a:latin typeface="Times New Roman" pitchFamily="18" charset="0"/>
              </a:rPr>
              <a:t>++)</a:t>
            </a:r>
          </a:p>
          <a:p>
            <a:r>
              <a:rPr lang="en-US" altLang="zh-CN" sz="2800" b="1" dirty="0">
                <a:latin typeface="Times New Roman" pitchFamily="18" charset="0"/>
              </a:rPr>
              <a:t>for(j=1;j&lt;=</a:t>
            </a:r>
            <a:r>
              <a:rPr lang="en-US" altLang="zh-CN" sz="2800" b="1" dirty="0" err="1">
                <a:latin typeface="Times New Roman" pitchFamily="18" charset="0"/>
              </a:rPr>
              <a:t>k;j</a:t>
            </a:r>
            <a:r>
              <a:rPr lang="en-US" altLang="zh-CN" sz="2800" b="1" dirty="0">
                <a:latin typeface="Times New Roman" pitchFamily="18" charset="0"/>
              </a:rPr>
              <a:t>++)</a:t>
            </a:r>
          </a:p>
          <a:p>
            <a:r>
              <a:rPr lang="en-US" altLang="zh-CN" sz="2800" b="1" dirty="0">
                <a:latin typeface="Times New Roman" pitchFamily="18" charset="0"/>
              </a:rPr>
              <a:t>{</a:t>
            </a:r>
          </a:p>
          <a:p>
            <a:r>
              <a:rPr lang="en-US" altLang="zh-CN" sz="2800" b="1" dirty="0">
                <a:latin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</a:rPr>
              <a:t>   x=</a:t>
            </a:r>
            <a:r>
              <a:rPr lang="en-US" altLang="zh-CN" sz="2800" b="1" dirty="0" err="1" smtClean="0">
                <a:latin typeface="Times New Roman" pitchFamily="18" charset="0"/>
              </a:rPr>
              <a:t>k+j</a:t>
            </a:r>
            <a:r>
              <a:rPr lang="en-US" altLang="zh-CN" sz="2800" b="1" dirty="0">
                <a:latin typeface="Times New Roman" pitchFamily="18" charset="0"/>
              </a:rPr>
              <a:t>;</a:t>
            </a:r>
          </a:p>
          <a:p>
            <a:r>
              <a:rPr lang="en-US" altLang="zh-CN" sz="2800" b="1" dirty="0">
                <a:latin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</a:rPr>
              <a:t>   s=</a:t>
            </a:r>
            <a:r>
              <a:rPr lang="en-US" altLang="zh-CN" sz="2800" b="1" dirty="0" err="1" smtClean="0">
                <a:latin typeface="Times New Roman" pitchFamily="18" charset="0"/>
              </a:rPr>
              <a:t>s+x</a:t>
            </a:r>
            <a:r>
              <a:rPr lang="en-US" altLang="zh-CN" sz="2800" b="1" dirty="0">
                <a:latin typeface="Times New Roman" pitchFamily="18" charset="0"/>
              </a:rPr>
              <a:t>;</a:t>
            </a:r>
          </a:p>
          <a:p>
            <a:r>
              <a:rPr lang="en-US" altLang="zh-CN" sz="2800" b="1" dirty="0">
                <a:latin typeface="Times New Roman" pitchFamily="18" charset="0"/>
              </a:rPr>
              <a:t>}</a:t>
            </a: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609600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时间复杂度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渐进符号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1612"/>
            <a:ext cx="770138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15963"/>
          </a:xfrm>
        </p:spPr>
        <p:txBody>
          <a:bodyPr/>
          <a:lstStyle/>
          <a:p>
            <a:pPr eaLnBrk="1" hangingPunct="1"/>
            <a:r>
              <a:rPr lang="zh-CN" altLang="en-US" sz="3200" smtClean="0"/>
              <a:t>第</a:t>
            </a:r>
            <a:r>
              <a:rPr lang="en-US" altLang="zh-CN" sz="3200" smtClean="0"/>
              <a:t>1</a:t>
            </a:r>
            <a:r>
              <a:rPr lang="zh-CN" altLang="en-US" sz="3200" smtClean="0"/>
              <a:t>章 计算机问题求解</a:t>
            </a:r>
            <a:r>
              <a:rPr lang="en-US" altLang="zh-CN" sz="3200" smtClean="0"/>
              <a:t>-</a:t>
            </a:r>
            <a:r>
              <a:rPr lang="zh-CN" altLang="en-US" sz="3200" smtClean="0"/>
              <a:t>算法的时间复杂性</a:t>
            </a:r>
          </a:p>
        </p:txBody>
      </p:sp>
      <p:graphicFrame>
        <p:nvGraphicFramePr>
          <p:cNvPr id="58444" name="Group 76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115329" cy="4340238"/>
        </p:xfrm>
        <a:graphic>
          <a:graphicData uri="http://schemas.openxmlformats.org/drawingml/2006/table">
            <a:tbl>
              <a:tblPr/>
              <a:tblGrid>
                <a:gridCol w="724583"/>
                <a:gridCol w="1231791"/>
                <a:gridCol w="1231791"/>
                <a:gridCol w="1069511"/>
                <a:gridCol w="1394071"/>
                <a:gridCol w="2463582"/>
              </a:tblGrid>
              <a:tr h="62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logn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楷体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nlogn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楷体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n</a:t>
                      </a:r>
                      <a:r>
                        <a:rPr kumimoji="0" lang="en-US" altLang="zh-CN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n</a:t>
                      </a:r>
                      <a:r>
                        <a:rPr kumimoji="0" lang="en-US" altLang="zh-CN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  <a:r>
                        <a:rPr kumimoji="0" lang="en-US" altLang="zh-CN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4096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65536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32768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楷体" pitchFamily="49" charset="-122"/>
                        </a:rPr>
                        <a:t>429 967 296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428728" y="4000504"/>
            <a:ext cx="6858032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如果程序需要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n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1 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执行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步，那么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当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n=10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时，每秒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执行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1 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000 000 000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步的计算机需要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1 0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秒钟；当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n=100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时，需要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3 1 7 1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年；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n= 1 0 0 0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时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，将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需要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3.17 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* 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10</a:t>
            </a:r>
            <a:r>
              <a:rPr lang="en-US" altLang="zh-CN" sz="2400" baseline="30000" dirty="0" smtClean="0">
                <a:latin typeface="黑体" pitchFamily="49" charset="-122"/>
                <a:ea typeface="黑体" pitchFamily="49" charset="-122"/>
              </a:rPr>
              <a:t>13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年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1CA33-BFBF-445C-854C-098822BADD7C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28604"/>
            <a:ext cx="6286527" cy="5618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性能测试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选择实例的大小</a:t>
            </a:r>
            <a:endParaRPr lang="en-US" altLang="zh-CN" dirty="0" smtClean="0"/>
          </a:p>
          <a:p>
            <a:r>
              <a:rPr lang="zh-CN" altLang="en-US" dirty="0" smtClean="0"/>
              <a:t>设计测试数据</a:t>
            </a:r>
            <a:endParaRPr lang="en-US" altLang="zh-CN" dirty="0" smtClean="0"/>
          </a:p>
          <a:p>
            <a:r>
              <a:rPr lang="zh-CN" altLang="en-US" dirty="0" smtClean="0"/>
              <a:t>进行实验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500174"/>
            <a:ext cx="56007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参考教材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杨峰</a:t>
            </a:r>
            <a:r>
              <a:rPr lang="en-US" altLang="zh-CN" sz="2400" dirty="0" smtClean="0"/>
              <a:t>. </a:t>
            </a:r>
            <a:r>
              <a:rPr lang="zh-CN" altLang="en-US" sz="2400" dirty="0" smtClean="0"/>
              <a:t>妙趣横生的算法（</a:t>
            </a:r>
            <a:r>
              <a:rPr lang="en-US" altLang="zh-CN" sz="2400" dirty="0" smtClean="0"/>
              <a:t>C</a:t>
            </a:r>
            <a:r>
              <a:rPr lang="zh-CN" altLang="en-US" sz="2400" dirty="0" smtClean="0"/>
              <a:t>语言实现）</a:t>
            </a:r>
            <a:r>
              <a:rPr lang="en-US" altLang="zh-CN" sz="2400" dirty="0" smtClean="0"/>
              <a:t>. </a:t>
            </a:r>
            <a:r>
              <a:rPr lang="zh-CN" altLang="en-US" sz="2400" dirty="0" smtClean="0"/>
              <a:t>清华大学出版社</a:t>
            </a:r>
            <a:r>
              <a:rPr lang="en-US" altLang="zh-CN" sz="2400" dirty="0" smtClean="0"/>
              <a:t>,  2012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Sahni</a:t>
            </a:r>
            <a:r>
              <a:rPr lang="en-US" sz="2400" dirty="0" smtClean="0"/>
              <a:t> </a:t>
            </a:r>
            <a:r>
              <a:rPr lang="en-US" sz="2400" dirty="0" err="1" smtClean="0"/>
              <a:t>Sartaj</a:t>
            </a:r>
            <a:r>
              <a:rPr lang="en-US" sz="2400" dirty="0" smtClean="0"/>
              <a:t>. </a:t>
            </a:r>
            <a:r>
              <a:rPr lang="zh-CN" altLang="en-US" sz="2400" dirty="0" smtClean="0"/>
              <a:t>数据结构</a:t>
            </a:r>
            <a:r>
              <a:rPr lang="zh-CN" altLang="en-US" sz="2400" dirty="0" smtClean="0"/>
              <a:t>算法与</a:t>
            </a:r>
            <a:r>
              <a:rPr lang="zh-CN" altLang="en-US" sz="2400" dirty="0" smtClean="0"/>
              <a:t>应用（</a:t>
            </a:r>
            <a:r>
              <a:rPr lang="en-US" altLang="zh-CN" sz="2400" dirty="0" smtClean="0"/>
              <a:t>C++</a:t>
            </a:r>
            <a:r>
              <a:rPr lang="zh-CN" altLang="en-US" sz="2400" dirty="0" smtClean="0"/>
              <a:t>语言描述，中文翻译版，原属第二版）</a:t>
            </a:r>
            <a:r>
              <a:rPr lang="en-US" altLang="zh-CN" sz="2400" dirty="0" smtClean="0"/>
              <a:t>. </a:t>
            </a:r>
            <a:r>
              <a:rPr lang="zh-CN" altLang="en-US" sz="2400" dirty="0" smtClean="0"/>
              <a:t>机械工业出版社</a:t>
            </a:r>
            <a:r>
              <a:rPr lang="en-US" altLang="zh-CN" sz="2400" dirty="0" smtClean="0"/>
              <a:t>, 2015</a:t>
            </a:r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125BCAB-057F-400C-9C3B-508A6454E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计算机解决实际问题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3B424E97-3B42-432D-9BF1-E1CB27DF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3C40D5EF-2517-4A79-AB7C-56388E6D7802}"/>
              </a:ext>
            </a:extLst>
          </p:cNvPr>
          <p:cNvSpPr/>
          <p:nvPr/>
        </p:nvSpPr>
        <p:spPr>
          <a:xfrm>
            <a:off x="179512" y="184482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现实问题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6E5F62FF-3C52-4727-A8D9-37E3B0D50259}"/>
              </a:ext>
            </a:extLst>
          </p:cNvPr>
          <p:cNvSpPr/>
          <p:nvPr/>
        </p:nvSpPr>
        <p:spPr>
          <a:xfrm>
            <a:off x="2071670" y="257174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算法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7FDF851A-CF79-4B7E-95E6-2D430545A222}"/>
              </a:ext>
            </a:extLst>
          </p:cNvPr>
          <p:cNvSpPr/>
          <p:nvPr/>
        </p:nvSpPr>
        <p:spPr>
          <a:xfrm>
            <a:off x="4071934" y="3357562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程序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F799083F-1A11-4BF8-BA67-6BAF07043B48}"/>
              </a:ext>
            </a:extLst>
          </p:cNvPr>
          <p:cNvSpPr/>
          <p:nvPr/>
        </p:nvSpPr>
        <p:spPr>
          <a:xfrm>
            <a:off x="6215074" y="4071942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运行程序</a:t>
            </a:r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2F804BBE-B58B-4156-8E55-2120E16EFC9F}"/>
              </a:ext>
            </a:extLst>
          </p:cNvPr>
          <p:cNvSpPr/>
          <p:nvPr/>
        </p:nvSpPr>
        <p:spPr>
          <a:xfrm>
            <a:off x="7929586" y="5000636"/>
            <a:ext cx="1006083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结果</a:t>
            </a:r>
          </a:p>
        </p:txBody>
      </p:sp>
      <p:cxnSp>
        <p:nvCxnSpPr>
          <p:cNvPr id="11" name="形状 10"/>
          <p:cNvCxnSpPr>
            <a:stCxn id="5" idx="2"/>
            <a:endCxn id="6" idx="1"/>
          </p:cNvCxnSpPr>
          <p:nvPr/>
        </p:nvCxnSpPr>
        <p:spPr>
          <a:xfrm rot="16200000" flipH="1">
            <a:off x="1248185" y="2000287"/>
            <a:ext cx="474892" cy="117207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形状 12"/>
          <p:cNvCxnSpPr>
            <a:stCxn id="6" idx="2"/>
            <a:endCxn id="7" idx="1"/>
          </p:cNvCxnSpPr>
          <p:nvPr/>
        </p:nvCxnSpPr>
        <p:spPr>
          <a:xfrm rot="16200000" flipH="1">
            <a:off x="3164947" y="2702603"/>
            <a:ext cx="533790" cy="12801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形状 14"/>
          <p:cNvCxnSpPr>
            <a:stCxn id="7" idx="2"/>
            <a:endCxn id="8" idx="1"/>
          </p:cNvCxnSpPr>
          <p:nvPr/>
        </p:nvCxnSpPr>
        <p:spPr>
          <a:xfrm rot="16200000" flipH="1">
            <a:off x="5272368" y="3381264"/>
            <a:ext cx="462352" cy="142306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肘形连接符 16"/>
          <p:cNvCxnSpPr>
            <a:stCxn id="8" idx="2"/>
          </p:cNvCxnSpPr>
          <p:nvPr/>
        </p:nvCxnSpPr>
        <p:spPr>
          <a:xfrm rot="16200000" flipH="1">
            <a:off x="7112894" y="4398258"/>
            <a:ext cx="638952" cy="99443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1857356" y="178592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描述任务</a:t>
            </a:r>
            <a:endParaRPr lang="zh-CN" altLang="en-US" dirty="0">
              <a:latin typeface="黑体" pitchFamily="49" charset="-122"/>
              <a:ea typeface="黑体" pitchFamily="49" charset="-122"/>
              <a:cs typeface="楷体_GB231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571868" y="2702478"/>
            <a:ext cx="4576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为解决某个问题而采取的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楷体_GB2312"/>
              </a:rPr>
              <a:t>确定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且</a:t>
            </a: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楷体_GB2312"/>
              </a:rPr>
              <a:t>有限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的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步骤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643570" y="3429000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用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  <a:cs typeface="楷体_GB2312"/>
              </a:rPr>
              <a:t>C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  <a:cs typeface="楷体_GB2312"/>
              </a:rPr>
              <a:t>语言对算法编程</a:t>
            </a:r>
            <a:endParaRPr lang="zh-CN" altLang="en-US" dirty="0">
              <a:latin typeface="黑体" pitchFamily="49" charset="-122"/>
              <a:ea typeface="黑体" pitchFamily="49" charset="-122"/>
              <a:cs typeface="楷体_GB231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69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0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程序设计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程序设计 </a:t>
            </a:r>
            <a:r>
              <a:rPr lang="en-US" altLang="zh-CN" dirty="0" smtClean="0"/>
              <a:t>= </a:t>
            </a:r>
            <a:r>
              <a:rPr lang="zh-CN" altLang="en-US" dirty="0" smtClean="0"/>
              <a:t>算法</a:t>
            </a:r>
            <a:r>
              <a:rPr lang="en-US" altLang="zh-CN" dirty="0" smtClean="0"/>
              <a:t>+ </a:t>
            </a:r>
            <a:r>
              <a:rPr lang="zh-CN" altLang="en-US" dirty="0" smtClean="0"/>
              <a:t>数据结构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				——</a:t>
            </a:r>
            <a:r>
              <a:rPr lang="en-US" dirty="0" err="1" smtClean="0"/>
              <a:t>Niklaus</a:t>
            </a:r>
            <a:r>
              <a:rPr lang="en-US" dirty="0" smtClean="0"/>
              <a:t> Wirth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21506" name="Picture 2" descr="https://gss0.bdstatic.com/94o3dSag_xI4khGkpoWK1HF6hhy/baike/c0%3Dbaike72%2C5%2C5%2C72%2C24/sign=62e8c9290924ab18f41be96554938da8/6a63f6246b600c33b7caf2c71a4c510fd9f9a1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571744"/>
            <a:ext cx="1885950" cy="285750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3071802" y="4857760"/>
            <a:ext cx="5109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黑体" pitchFamily="49" charset="-122"/>
                <a:ea typeface="黑体" pitchFamily="49" charset="-122"/>
              </a:rPr>
              <a:t>Pascal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之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父， 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1984 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年图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灵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奖获得者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解决问题的方法和过程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有零</a:t>
            </a:r>
            <a:r>
              <a:rPr lang="zh-CN" altLang="en-US" dirty="0" smtClean="0"/>
              <a:t>个或多个输入</a:t>
            </a:r>
          </a:p>
          <a:p>
            <a:pPr lvl="1"/>
            <a:r>
              <a:rPr lang="zh-CN" altLang="en-US" dirty="0" smtClean="0"/>
              <a:t>有一个或多个输出</a:t>
            </a:r>
          </a:p>
          <a:p>
            <a:pPr lvl="1"/>
            <a:r>
              <a:rPr lang="zh-CN" altLang="en-US" dirty="0" smtClean="0"/>
              <a:t>确定性：每条指令无二义性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可行性：每条指令的执行次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数有限，每条指令的执行时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间有限</a:t>
            </a:r>
            <a:endParaRPr lang="zh-CN" altLang="en-US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27650" name="Picture 2" descr="https://gss3.bdstatic.com/7Po3dSag_xI4khGkpoWK1HF6hhy/baike/s%3D250/sign=ac86ab84f91986184547e8817aec2e69/6c224f4a20a44623166a8b879922720e0df3d7b6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929198"/>
            <a:ext cx="2381250" cy="733426"/>
          </a:xfrm>
          <a:prstGeom prst="rect">
            <a:avLst/>
          </a:prstGeom>
          <a:noFill/>
        </p:spPr>
      </p:pic>
      <p:pic>
        <p:nvPicPr>
          <p:cNvPr id="27652" name="Picture 4" descr="https://gss1.bdstatic.com/-vo3dSag_xI4khGkpoWK1HF6hhy/baike/w%3D268%3Bg%3D0/sign=3e68a5859245d688a302b5a29cf91a23/2934349b033b5bb5347f4c4836d3d539b700bcd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000240"/>
            <a:ext cx="2552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timgsa.baidu.com/timg?image&amp;quality=80&amp;size=b9999_10000&amp;sec=1505207743555&amp;di=2fdf32e5dbbdc23b6abf01909f3afa8c&amp;imgtype=0&amp;src=http%3A%2F%2Fimg.ishuo.cn%2F1511%2F14464611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571876"/>
            <a:ext cx="3374559" cy="2466457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数值算法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如求</a:t>
            </a:r>
            <a:r>
              <a:rPr lang="en-US" altLang="zh-CN" dirty="0" smtClean="0"/>
              <a:t>pi</a:t>
            </a:r>
            <a:r>
              <a:rPr lang="zh-CN" altLang="en-US" dirty="0" smtClean="0"/>
              <a:t>，</a:t>
            </a:r>
            <a:r>
              <a:rPr lang="en-US" altLang="zh-CN" dirty="0" smtClean="0"/>
              <a:t> </a:t>
            </a:r>
            <a:r>
              <a:rPr lang="zh-CN" altLang="en-US" dirty="0" smtClean="0"/>
              <a:t>定积分，解方程，解线性方程组等</a:t>
            </a:r>
            <a:endParaRPr lang="en-US" altLang="zh-CN" dirty="0" smtClean="0"/>
          </a:p>
          <a:p>
            <a:r>
              <a:rPr lang="zh-CN" altLang="en-US" dirty="0" smtClean="0"/>
              <a:t>非数值算法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如汉诺塔问题，约瑟夫环</a:t>
            </a:r>
            <a:r>
              <a:rPr lang="zh-CN" altLang="en-US" dirty="0" smtClean="0"/>
              <a:t>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算法性能￫程序性能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运行一个程序所需要的内存大小和</a:t>
            </a:r>
            <a:r>
              <a:rPr lang="zh-CN" altLang="en-US" dirty="0" smtClean="0"/>
              <a:t>时间</a:t>
            </a:r>
            <a:endParaRPr lang="en-US" altLang="zh-CN" dirty="0" smtClean="0"/>
          </a:p>
          <a:p>
            <a:r>
              <a:rPr lang="zh-CN" altLang="en-US" dirty="0" smtClean="0"/>
              <a:t>评测方法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性能分析（ </a:t>
            </a:r>
            <a:r>
              <a:rPr lang="en-US" altLang="zh-CN" dirty="0" smtClean="0"/>
              <a:t>performance </a:t>
            </a:r>
            <a:r>
              <a:rPr lang="en-US" altLang="zh-CN" dirty="0" smtClean="0"/>
              <a:t>analysis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性能</a:t>
            </a:r>
            <a:r>
              <a:rPr lang="zh-CN" altLang="en-US" dirty="0" smtClean="0"/>
              <a:t>测量（ </a:t>
            </a:r>
            <a:r>
              <a:rPr lang="en-US" altLang="zh-CN" dirty="0" smtClean="0"/>
              <a:t>performance measurement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评测指标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空间复杂</a:t>
            </a:r>
            <a:r>
              <a:rPr lang="zh-CN" altLang="en-US" dirty="0" smtClean="0"/>
              <a:t>度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运行完一个程序所需要的内存</a:t>
            </a:r>
            <a:r>
              <a:rPr lang="zh-CN" altLang="en-US" dirty="0" smtClean="0"/>
              <a:t>大小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时间复杂度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运行</a:t>
            </a:r>
            <a:r>
              <a:rPr lang="zh-CN" altLang="en-US" dirty="0" smtClean="0"/>
              <a:t>完该程序所需要的</a:t>
            </a:r>
            <a:r>
              <a:rPr lang="zh-CN" altLang="en-US" dirty="0" smtClean="0"/>
              <a:t>时间（上限）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空间复杂度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指令空间</a:t>
            </a:r>
            <a:endParaRPr lang="en-US" altLang="zh-CN" dirty="0" smtClean="0"/>
          </a:p>
          <a:p>
            <a:r>
              <a:rPr lang="zh-CN" altLang="en-US" dirty="0" smtClean="0"/>
              <a:t>数据空间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常量和简单变量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复合变量</a:t>
            </a:r>
            <a:endParaRPr lang="en-US" altLang="zh-CN" dirty="0" smtClean="0"/>
          </a:p>
          <a:p>
            <a:r>
              <a:rPr lang="zh-CN" altLang="en-US" dirty="0" smtClean="0"/>
              <a:t>环境栈空间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714876" y="2428868"/>
            <a:ext cx="35719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dirty="0" smtClean="0"/>
              <a:t>double a[100];</a:t>
            </a:r>
          </a:p>
          <a:p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maze[rows][cols];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914400" y="1752600"/>
            <a:ext cx="2667000" cy="1143000"/>
          </a:xfrm>
          <a:prstGeom prst="flowChartAlternateProcess">
            <a:avLst/>
          </a:prstGeom>
          <a:solidFill>
            <a:srgbClr val="1DA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800" b="1">
                <a:latin typeface="Times New Roman" pitchFamily="18" charset="0"/>
              </a:rPr>
              <a:t>//</a:t>
            </a:r>
            <a:r>
              <a:rPr lang="zh-CN" altLang="en-US" sz="2800" b="1">
                <a:latin typeface="Times New Roman" pitchFamily="18" charset="0"/>
              </a:rPr>
              <a:t>算法</a:t>
            </a:r>
            <a:r>
              <a:rPr lang="en-US" altLang="zh-CN" sz="2800" b="1">
                <a:latin typeface="Times New Roman" pitchFamily="18" charset="0"/>
              </a:rPr>
              <a:t>1</a:t>
            </a:r>
          </a:p>
          <a:p>
            <a:r>
              <a:rPr lang="en-US" altLang="zh-CN" sz="2800" b="1">
                <a:latin typeface="Times New Roman" pitchFamily="18" charset="0"/>
              </a:rPr>
              <a:t>int x,y,z;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38200" y="3124200"/>
            <a:ext cx="3124200" cy="1752600"/>
          </a:xfrm>
          <a:prstGeom prst="flowChartAlternateProcess">
            <a:avLst/>
          </a:prstGeom>
          <a:solidFill>
            <a:srgbClr val="1DA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800" b="1">
                <a:latin typeface="Times New Roman" pitchFamily="18" charset="0"/>
              </a:rPr>
              <a:t>//</a:t>
            </a:r>
            <a:r>
              <a:rPr lang="zh-CN" altLang="en-US" sz="2800" b="1">
                <a:latin typeface="Times New Roman" pitchFamily="18" charset="0"/>
              </a:rPr>
              <a:t>算法</a:t>
            </a:r>
            <a:r>
              <a:rPr lang="en-US" altLang="zh-CN" sz="2800" b="1">
                <a:latin typeface="Times New Roman" pitchFamily="18" charset="0"/>
              </a:rPr>
              <a:t>2</a:t>
            </a:r>
          </a:p>
          <a:p>
            <a:r>
              <a:rPr lang="en-US" altLang="zh-CN" sz="2800" b="1">
                <a:latin typeface="Times New Roman" pitchFamily="18" charset="0"/>
              </a:rPr>
              <a:t>#define N 1000</a:t>
            </a:r>
          </a:p>
          <a:p>
            <a:r>
              <a:rPr lang="en-US" altLang="zh-CN" sz="2800" b="1">
                <a:latin typeface="Times New Roman" pitchFamily="18" charset="0"/>
              </a:rPr>
              <a:t>int k,j,a[N],b[2*N];</a:t>
            </a:r>
          </a:p>
          <a:p>
            <a:endParaRPr lang="en-US" altLang="zh-CN" sz="2800" b="1">
              <a:latin typeface="Times New Roman" pitchFamily="18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267200" y="3200400"/>
            <a:ext cx="3124200" cy="1752600"/>
          </a:xfrm>
          <a:prstGeom prst="flowChartAlternateProcess">
            <a:avLst/>
          </a:prstGeom>
          <a:solidFill>
            <a:srgbClr val="1DA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800" b="1">
                <a:latin typeface="Times New Roman" pitchFamily="18" charset="0"/>
              </a:rPr>
              <a:t>//</a:t>
            </a:r>
            <a:r>
              <a:rPr lang="zh-CN" altLang="en-US" sz="2800" b="1">
                <a:latin typeface="Times New Roman" pitchFamily="18" charset="0"/>
              </a:rPr>
              <a:t>算法</a:t>
            </a:r>
            <a:r>
              <a:rPr lang="en-US" altLang="zh-CN" sz="2800" b="1">
                <a:latin typeface="Times New Roman" pitchFamily="18" charset="0"/>
              </a:rPr>
              <a:t>3</a:t>
            </a:r>
          </a:p>
          <a:p>
            <a:r>
              <a:rPr lang="en-US" altLang="zh-CN" sz="2800" b="1">
                <a:latin typeface="Times New Roman" pitchFamily="18" charset="0"/>
              </a:rPr>
              <a:t>#define N 100</a:t>
            </a:r>
          </a:p>
          <a:p>
            <a:r>
              <a:rPr lang="en-US" altLang="zh-CN" sz="2800" b="1">
                <a:latin typeface="Times New Roman" pitchFamily="18" charset="0"/>
              </a:rPr>
              <a:t>int k,j,a[N][10*N];</a:t>
            </a:r>
          </a:p>
          <a:p>
            <a:endParaRPr lang="en-US" altLang="zh-CN" sz="2800" b="1">
              <a:latin typeface="Times New Roman" pitchFamily="18" charset="0"/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914400" y="5334000"/>
            <a:ext cx="70866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ea typeface="楷体" pitchFamily="49" charset="-122"/>
              </a:rPr>
              <a:t>高维数组是空间复杂度高的主要原因</a:t>
            </a: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空间复杂度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nimBg="1"/>
    </p:bld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293</TotalTime>
  <Words>708</Words>
  <Application>Microsoft Office PowerPoint</Application>
  <PresentationFormat>全屏显示(4:3)</PresentationFormat>
  <Paragraphs>161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NBU</vt:lpstr>
      <vt:lpstr>程序设计实践</vt:lpstr>
      <vt:lpstr>参考教材</vt:lpstr>
      <vt:lpstr>计算机解决实际问题</vt:lpstr>
      <vt:lpstr>程序设计</vt:lpstr>
      <vt:lpstr>算法</vt:lpstr>
      <vt:lpstr>算法分类</vt:lpstr>
      <vt:lpstr>算法性能￫程序性能</vt:lpstr>
      <vt:lpstr>空间复杂度</vt:lpstr>
      <vt:lpstr>空间复杂度</vt:lpstr>
      <vt:lpstr>时间复杂度</vt:lpstr>
      <vt:lpstr>时间复杂度</vt:lpstr>
      <vt:lpstr>幻灯片 12</vt:lpstr>
      <vt:lpstr>渐进符号</vt:lpstr>
      <vt:lpstr>第1章 计算机问题求解-算法的时间复杂性</vt:lpstr>
      <vt:lpstr>幻灯片 15</vt:lpstr>
      <vt:lpstr>性能测试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84</cp:revision>
  <dcterms:created xsi:type="dcterms:W3CDTF">2017-09-12T05:23:27Z</dcterms:created>
  <dcterms:modified xsi:type="dcterms:W3CDTF">2017-09-12T10:17:11Z</dcterms:modified>
</cp:coreProperties>
</file>