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0" r:id="rId4"/>
    <p:sldId id="259" r:id="rId5"/>
    <p:sldId id="261" r:id="rId6"/>
    <p:sldId id="263" r:id="rId7"/>
    <p:sldId id="265" r:id="rId8"/>
    <p:sldId id="266" r:id="rId9"/>
    <p:sldId id="257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2017/9/24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zh-CN" altLang="en-US" dirty="0" smtClean="0"/>
              <a:t>程序设计实践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1428760"/>
          </a:xfrm>
        </p:spPr>
        <p:txBody>
          <a:bodyPr>
            <a:normAutofit/>
          </a:bodyPr>
          <a:lstStyle/>
          <a:p>
            <a:pPr algn="l"/>
            <a:r>
              <a:rPr lang="zh-CN" altLang="en-US" sz="2400" dirty="0" smtClean="0"/>
              <a:t>陈海明 副教授</a:t>
            </a:r>
            <a:endParaRPr lang="en-US" altLang="zh-CN" sz="2400" dirty="0" smtClean="0"/>
          </a:p>
          <a:p>
            <a:pPr algn="l"/>
            <a:r>
              <a:rPr lang="zh-CN" altLang="en-US" sz="2400" dirty="0" smtClean="0"/>
              <a:t>信息学院 计算机系</a:t>
            </a:r>
            <a:endParaRPr lang="en-US" altLang="zh-CN" sz="2400" dirty="0" smtClean="0"/>
          </a:p>
          <a:p>
            <a:pPr algn="l"/>
            <a:r>
              <a:rPr lang="en-US" altLang="zh-CN" sz="2400" dirty="0" smtClean="0"/>
              <a:t>http://www.chenhaiming.cn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571480"/>
            <a:ext cx="5572132" cy="6429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电子信息类非计算机专业选修课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7170" name="Picture 2" descr="https://timgsa.baidu.com/timg?image&amp;quality=80&amp;size=b9999_10000&amp;sec=1505204535720&amp;di=e3ba8011939dc17659bc5cc9abb58db2&amp;imgtype=0&amp;src=http%3A%2F%2Fphoto.hanyu.iciba.com%2Fupload%2Fchinesewiki%2FB%2F4%2FB4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2447681" cy="31575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改进的顺序表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000232" y="164305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000232" y="235743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000232" y="307181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000232" y="378619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000232" y="450057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000232" y="5214950"/>
            <a:ext cx="1071570" cy="714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/>
          <p:cNvCxnSpPr/>
          <p:nvPr/>
        </p:nvCxnSpPr>
        <p:spPr>
          <a:xfrm>
            <a:off x="2571736" y="200024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2571736" y="2643182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2571736" y="342900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2571736" y="414338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571736" y="4786322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2571736" y="5572140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3857620" y="1643050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3857620" y="2400293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3857620" y="3157536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3857620" y="3914779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3857620" y="4672022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857620" y="5429264"/>
            <a:ext cx="392909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实例</a:t>
            </a:r>
            <a:r>
              <a:rPr lang="en-US" altLang="zh-CN" dirty="0" smtClean="0"/>
              <a:t>2.2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用改进的顺序表完成实例</a:t>
            </a:r>
            <a:r>
              <a:rPr lang="en-US" altLang="zh-CN" dirty="0" smtClean="0"/>
              <a:t>2.1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1201</a:t>
            </a:r>
          </a:p>
          <a:p>
            <a:r>
              <a:rPr lang="en-US" altLang="zh-CN" smtClean="0"/>
              <a:t>1347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数据类型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52450" y="3919526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数据类型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24050" y="2471726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基本类型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924050" y="4129076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构造类型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30400" y="4986326"/>
            <a:ext cx="1218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指针类型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  <a:sym typeface="Symbol" pitchFamily="18" charset="2"/>
              </a:rPr>
              <a:t>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)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36750" y="5367326"/>
            <a:ext cx="13776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空类型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(void)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348038" y="2643182"/>
            <a:ext cx="13705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字符型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(char)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354388" y="187247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数值类型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316288" y="3233726"/>
            <a:ext cx="17617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枚举类型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b="1" dirty="0" err="1">
                <a:latin typeface="微软雅黑" pitchFamily="34" charset="-122"/>
                <a:ea typeface="微软雅黑" pitchFamily="34" charset="-122"/>
              </a:rPr>
              <a:t>enum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324225" y="3690926"/>
            <a:ext cx="13513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数组类型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([ ])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306763" y="4148126"/>
            <a:ext cx="2005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结构体类型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b="1" dirty="0" err="1">
                <a:latin typeface="微软雅黑" pitchFamily="34" charset="-122"/>
                <a:ea typeface="微软雅黑" pitchFamily="34" charset="-122"/>
              </a:rPr>
              <a:t>struct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)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287713" y="4605326"/>
            <a:ext cx="20021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共用体类型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(union)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811713" y="1567671"/>
            <a:ext cx="39889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整型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2200" b="1" dirty="0" err="1" smtClean="0">
                <a:latin typeface="微软雅黑" pitchFamily="34" charset="-122"/>
                <a:ea typeface="微软雅黑" pitchFamily="34" charset="-122"/>
              </a:rPr>
              <a:t>short,int,long,unsigned</a:t>
            </a:r>
            <a:r>
              <a:rPr lang="en-US" altLang="zh-CN" sz="2200" b="1" dirty="0">
                <a:latin typeface="微软雅黑" pitchFamily="34" charset="-122"/>
                <a:ea typeface="微软雅黑" pitchFamily="34" charset="-122"/>
              </a:rPr>
              <a:t>)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811713" y="2177271"/>
            <a:ext cx="46487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实型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634038" y="1980421"/>
            <a:ext cx="16446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单精度型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(float)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5649913" y="2437621"/>
            <a:ext cx="19155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双精度型</a:t>
            </a:r>
            <a:r>
              <a:rPr lang="en-US" altLang="zh-CN" b="1" dirty="0">
                <a:latin typeface="微软雅黑" pitchFamily="34" charset="-122"/>
                <a:ea typeface="微软雅黑" pitchFamily="34" charset="-122"/>
              </a:rPr>
              <a:t>(double)</a:t>
            </a:r>
          </a:p>
        </p:txBody>
      </p:sp>
      <p:sp>
        <p:nvSpPr>
          <p:cNvPr id="20" name="AutoShape 19"/>
          <p:cNvSpPr>
            <a:spLocks/>
          </p:cNvSpPr>
          <p:nvPr/>
        </p:nvSpPr>
        <p:spPr bwMode="auto">
          <a:xfrm>
            <a:off x="5357818" y="2043927"/>
            <a:ext cx="180000" cy="637200"/>
          </a:xfrm>
          <a:prstGeom prst="leftBrace">
            <a:avLst>
              <a:gd name="adj1" fmla="val 66667"/>
              <a:gd name="adj2" fmla="val 50000"/>
            </a:avLst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AutoShape 20"/>
          <p:cNvSpPr>
            <a:spLocks/>
          </p:cNvSpPr>
          <p:nvPr/>
        </p:nvSpPr>
        <p:spPr bwMode="auto">
          <a:xfrm>
            <a:off x="4429124" y="1720070"/>
            <a:ext cx="180000" cy="637200"/>
          </a:xfrm>
          <a:prstGeom prst="leftBrace">
            <a:avLst>
              <a:gd name="adj1" fmla="val 83333"/>
              <a:gd name="adj2" fmla="val 50000"/>
            </a:avLst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AutoShape 21"/>
          <p:cNvSpPr>
            <a:spLocks/>
          </p:cNvSpPr>
          <p:nvPr/>
        </p:nvSpPr>
        <p:spPr bwMode="auto">
          <a:xfrm>
            <a:off x="3000364" y="1919275"/>
            <a:ext cx="180000" cy="1440000"/>
          </a:xfrm>
          <a:prstGeom prst="leftBrace">
            <a:avLst>
              <a:gd name="adj1" fmla="val 175000"/>
              <a:gd name="adj2" fmla="val 50000"/>
            </a:avLst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AutoShape 22"/>
          <p:cNvSpPr>
            <a:spLocks/>
          </p:cNvSpPr>
          <p:nvPr/>
        </p:nvSpPr>
        <p:spPr bwMode="auto">
          <a:xfrm>
            <a:off x="3000364" y="3805226"/>
            <a:ext cx="180000" cy="1044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AutoShape 23"/>
          <p:cNvSpPr>
            <a:spLocks/>
          </p:cNvSpPr>
          <p:nvPr/>
        </p:nvSpPr>
        <p:spPr bwMode="auto">
          <a:xfrm>
            <a:off x="1643042" y="2643176"/>
            <a:ext cx="285752" cy="2880000"/>
          </a:xfrm>
          <a:prstGeom prst="leftBrace">
            <a:avLst>
              <a:gd name="adj1" fmla="val 333333"/>
              <a:gd name="adj2" fmla="val 50000"/>
            </a:avLst>
          </a:prstGeom>
          <a:noFill/>
          <a:ln w="38100">
            <a:solidFill>
              <a:srgbClr val="002060"/>
            </a:solidFill>
            <a:round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数据结构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计算机内部数据的组织形式和存储方法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逻辑结构：数据元素的逻辑关系</a:t>
            </a:r>
          </a:p>
          <a:p>
            <a:pPr lvl="1"/>
            <a:r>
              <a:rPr lang="zh-CN" altLang="en-US" dirty="0" smtClean="0"/>
              <a:t>物理结构：在计算机中的存储方法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4348" y="3862708"/>
          <a:ext cx="50721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025"/>
                <a:gridCol w="1268025"/>
                <a:gridCol w="1268025"/>
                <a:gridCol w="1268025"/>
              </a:tblGrid>
              <a:tr h="29940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Ningbo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Zhejiang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China</a:t>
                      </a:r>
                      <a:endParaRPr lang="zh-CN" altLang="en-US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Hangzhou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Zhejiang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China</a:t>
                      </a:r>
                      <a:endParaRPr lang="zh-CN" altLang="en-US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Nanjing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Jiangsu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China</a:t>
                      </a:r>
                      <a:endParaRPr lang="zh-CN" altLang="en-US" dirty="0"/>
                    </a:p>
                  </a:txBody>
                  <a:tcPr/>
                </a:tc>
              </a:tr>
              <a:tr h="29940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Chicago</a:t>
                      </a:r>
                      <a:r>
                        <a:rPr lang="en-US" altLang="zh-CN" baseline="0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USA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6929454" y="2214554"/>
          <a:ext cx="119061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b="0" baseline="0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endParaRPr lang="zh-CN" altLang="en-US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Ningbo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Zhejiang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China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……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1004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Hangzhou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Zhejiang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China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……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数据结构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357298"/>
            <a:ext cx="5927725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>
                <a:solidFill>
                  <a:srgbClr val="FF0000"/>
                </a:solidFill>
                <a:latin typeface="楷体" pitchFamily="49" charset="-122"/>
              </a:rPr>
              <a:t>线性表</a:t>
            </a:r>
            <a:r>
              <a:rPr lang="zh-CN" altLang="en-US" dirty="0">
                <a:latin typeface="楷体" pitchFamily="49" charset="-122"/>
              </a:rPr>
              <a:t>      </a:t>
            </a:r>
            <a:r>
              <a:rPr lang="zh-CN" altLang="en-US" dirty="0" smtClean="0">
                <a:latin typeface="楷体" pitchFamily="49" charset="-122"/>
              </a:rPr>
              <a:t>  </a:t>
            </a:r>
            <a:r>
              <a:rPr lang="zh-CN" altLang="en-US" dirty="0" smtClean="0">
                <a:solidFill>
                  <a:srgbClr val="FF0000"/>
                </a:solidFill>
                <a:latin typeface="楷体" pitchFamily="49" charset="-122"/>
              </a:rPr>
              <a:t>顺序</a:t>
            </a:r>
            <a:r>
              <a:rPr lang="zh-CN" altLang="en-US" dirty="0">
                <a:solidFill>
                  <a:srgbClr val="FF0000"/>
                </a:solidFill>
                <a:latin typeface="楷体" pitchFamily="49" charset="-122"/>
              </a:rPr>
              <a:t>表</a:t>
            </a:r>
          </a:p>
          <a:p>
            <a:pPr>
              <a:buFontTx/>
              <a:buNone/>
            </a:pPr>
            <a:r>
              <a:rPr lang="zh-CN" altLang="en-US" dirty="0">
                <a:latin typeface="楷体" pitchFamily="49" charset="-122"/>
              </a:rPr>
              <a:t>              </a:t>
            </a:r>
            <a:r>
              <a:rPr lang="zh-CN" altLang="en-US" dirty="0">
                <a:solidFill>
                  <a:srgbClr val="FF0000"/>
                </a:solidFill>
                <a:latin typeface="楷体" pitchFamily="49" charset="-122"/>
              </a:rPr>
              <a:t>链表</a:t>
            </a:r>
          </a:p>
          <a:p>
            <a:pPr>
              <a:buNone/>
            </a:pPr>
            <a:r>
              <a:rPr lang="zh-CN" altLang="en-US" dirty="0">
                <a:latin typeface="楷体" pitchFamily="49" charset="-122"/>
              </a:rPr>
              <a:t>栈</a:t>
            </a:r>
            <a:endParaRPr lang="zh-CN" altLang="en-US" dirty="0">
              <a:latin typeface="楷体" pitchFamily="49" charset="-122"/>
              <a:hlinkClick r:id="" action="ppaction://noaction"/>
            </a:endParaRPr>
          </a:p>
          <a:p>
            <a:pPr>
              <a:buNone/>
            </a:pPr>
            <a:r>
              <a:rPr lang="zh-CN" altLang="en-US" dirty="0">
                <a:latin typeface="楷体" pitchFamily="49" charset="-122"/>
              </a:rPr>
              <a:t>队列</a:t>
            </a: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3962400" y="1662098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>
            <a:off x="3886200" y="1738298"/>
            <a:ext cx="10080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71686" name="AutoShape 6"/>
          <p:cNvSpPr>
            <a:spLocks/>
          </p:cNvSpPr>
          <p:nvPr/>
        </p:nvSpPr>
        <p:spPr bwMode="auto">
          <a:xfrm>
            <a:off x="1752600" y="1585898"/>
            <a:ext cx="419100" cy="1981200"/>
          </a:xfrm>
          <a:prstGeom prst="leftBrace">
            <a:avLst>
              <a:gd name="adj1" fmla="val 393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970717" y="1662098"/>
            <a:ext cx="677108" cy="20161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线性结构</a:t>
            </a:r>
          </a:p>
        </p:txBody>
      </p:sp>
      <p:sp>
        <p:nvSpPr>
          <p:cNvPr id="71688" name="Text Box 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603375" y="4410061"/>
            <a:ext cx="1800225" cy="57943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树结构</a:t>
            </a:r>
          </a:p>
        </p:txBody>
      </p:sp>
      <p:sp>
        <p:nvSpPr>
          <p:cNvPr id="71689" name="Text 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603375" y="5275248"/>
            <a:ext cx="1800225" cy="57943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 dirty="0">
                <a:solidFill>
                  <a:schemeClr val="bg1"/>
                </a:solidFill>
                <a:latin typeface="Comic Sans MS" pitchFamily="66" charset="0"/>
                <a:ea typeface="楷体" pitchFamily="49" charset="-122"/>
              </a:rPr>
              <a:t>图结构</a:t>
            </a:r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4268788" y="4122723"/>
            <a:ext cx="2808287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人工智能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博弈树</a:t>
            </a:r>
          </a:p>
          <a:p>
            <a:pPr>
              <a:spcBef>
                <a:spcPct val="50000"/>
              </a:spcBef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数据挖掘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决策树</a:t>
            </a:r>
          </a:p>
          <a:p>
            <a:pPr>
              <a:spcBef>
                <a:spcPct val="50000"/>
              </a:spcBef>
            </a:pPr>
            <a:r>
              <a:rPr lang="zh-CN" altLang="en-US">
                <a:latin typeface="微软雅黑" pitchFamily="34" charset="-122"/>
                <a:ea typeface="微软雅黑" pitchFamily="34" charset="-122"/>
              </a:rPr>
              <a:t>多媒体技术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哈夫曼树</a:t>
            </a:r>
          </a:p>
        </p:txBody>
      </p:sp>
      <p:sp>
        <p:nvSpPr>
          <p:cNvPr id="71691" name="AutoShape 11"/>
          <p:cNvSpPr>
            <a:spLocks noChangeArrowheads="1"/>
          </p:cNvSpPr>
          <p:nvPr/>
        </p:nvSpPr>
        <p:spPr bwMode="auto">
          <a:xfrm>
            <a:off x="3476625" y="4625961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692" name="AutoShape 12"/>
          <p:cNvSpPr>
            <a:spLocks noChangeArrowheads="1"/>
          </p:cNvSpPr>
          <p:nvPr/>
        </p:nvSpPr>
        <p:spPr bwMode="auto">
          <a:xfrm>
            <a:off x="3476625" y="5562586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4268788" y="5491148"/>
            <a:ext cx="36718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>
                <a:latin typeface="微软雅黑" pitchFamily="34" charset="-122"/>
                <a:ea typeface="微软雅黑" pitchFamily="34" charset="-122"/>
              </a:rPr>
              <a:t>人工智能</a:t>
            </a:r>
            <a:r>
              <a:rPr lang="en-US" altLang="zh-CN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>
                <a:latin typeface="微软雅黑" pitchFamily="34" charset="-122"/>
                <a:ea typeface="微软雅黑" pitchFamily="34" charset="-122"/>
              </a:rPr>
              <a:t>神经网络，贝叶斯网络</a:t>
            </a:r>
          </a:p>
        </p:txBody>
      </p:sp>
      <p:sp>
        <p:nvSpPr>
          <p:cNvPr id="71694" name="AutoShape 14"/>
          <p:cNvSpPr>
            <a:spLocks noChangeArrowheads="1"/>
          </p:cNvSpPr>
          <p:nvPr/>
        </p:nvSpPr>
        <p:spPr bwMode="auto">
          <a:xfrm>
            <a:off x="3500430" y="3357562"/>
            <a:ext cx="647700" cy="2159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4267200" y="3033698"/>
            <a:ext cx="2808288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操作系统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进程管理</a:t>
            </a:r>
          </a:p>
          <a:p>
            <a:pPr>
              <a:spcBef>
                <a:spcPct val="50000"/>
              </a:spcBef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服务器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-&gt;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进程线程管理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线性表的特点</a:t>
            </a:r>
          </a:p>
        </p:txBody>
      </p:sp>
      <p:sp>
        <p:nvSpPr>
          <p:cNvPr id="73739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57200" y="1476389"/>
            <a:ext cx="3200400" cy="1981200"/>
          </a:xfrm>
        </p:spPr>
        <p:txBody>
          <a:bodyPr/>
          <a:lstStyle/>
          <a:p>
            <a:pPr>
              <a:buNone/>
            </a:pP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zh-CN" altLang="en-US" dirty="0" smtClean="0"/>
              <a:t>同一性</a:t>
            </a:r>
            <a:endParaRPr lang="zh-CN" altLang="en-US" dirty="0"/>
          </a:p>
          <a:p>
            <a:pPr>
              <a:buNone/>
            </a:pPr>
            <a:r>
              <a:rPr lang="en-US" altLang="zh-CN" dirty="0"/>
              <a:t>2</a:t>
            </a:r>
            <a:r>
              <a:rPr lang="zh-CN" altLang="en-US" dirty="0"/>
              <a:t>、有穷</a:t>
            </a:r>
            <a:r>
              <a:rPr lang="zh-CN" altLang="en-US" dirty="0" smtClean="0"/>
              <a:t>性</a:t>
            </a:r>
            <a:endParaRPr lang="zh-CN" altLang="en-US" dirty="0"/>
          </a:p>
          <a:p>
            <a:pPr>
              <a:buNone/>
            </a:pPr>
            <a:r>
              <a:rPr lang="en-US" altLang="zh-CN" dirty="0"/>
              <a:t>3</a:t>
            </a:r>
            <a:r>
              <a:rPr lang="zh-CN" altLang="en-US" dirty="0"/>
              <a:t>、有序</a:t>
            </a:r>
            <a:r>
              <a:rPr lang="zh-CN" altLang="en-US" dirty="0" smtClean="0"/>
              <a:t>性</a:t>
            </a:r>
            <a:endParaRPr lang="zh-CN" altLang="en-US" dirty="0"/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3810000" y="1628789"/>
            <a:ext cx="4724400" cy="156966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同类数据元素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有限个数据元素</a:t>
            </a: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相邻元素存在序偶关系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&lt;a</a:t>
            </a:r>
            <a:r>
              <a:rPr lang="en-US" altLang="zh-CN" sz="2400" b="1" baseline="-25000" dirty="0">
                <a:latin typeface="楷体" pitchFamily="49" charset="-122"/>
                <a:ea typeface="楷体" pitchFamily="49" charset="-122"/>
              </a:rPr>
              <a:t>i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,a</a:t>
            </a:r>
            <a:r>
              <a:rPr lang="en-US" altLang="zh-CN" sz="2400" b="1" baseline="-25000" dirty="0">
                <a:latin typeface="楷体" pitchFamily="49" charset="-122"/>
                <a:ea typeface="楷体" pitchFamily="49" charset="-122"/>
              </a:rPr>
              <a:t>i+1</a:t>
            </a:r>
            <a:r>
              <a:rPr lang="en-US" altLang="zh-CN" sz="2400" b="1" dirty="0">
                <a:latin typeface="楷体" pitchFamily="49" charset="-122"/>
                <a:ea typeface="楷体" pitchFamily="49" charset="-122"/>
              </a:rPr>
              <a:t>&gt;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914400" y="3914789"/>
            <a:ext cx="7162800" cy="1585913"/>
            <a:chOff x="576" y="2160"/>
            <a:chExt cx="4512" cy="999"/>
          </a:xfrm>
        </p:grpSpPr>
        <p:sp>
          <p:nvSpPr>
            <p:cNvPr id="73744" name="Text Box 16"/>
            <p:cNvSpPr txBox="1">
              <a:spLocks noChangeArrowheads="1"/>
            </p:cNvSpPr>
            <p:nvPr/>
          </p:nvSpPr>
          <p:spPr bwMode="auto">
            <a:xfrm>
              <a:off x="576" y="2160"/>
              <a:ext cx="45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 dirty="0" smtClean="0">
                  <a:ea typeface="楷体" pitchFamily="49" charset="-122"/>
                </a:rPr>
                <a:t>数组</a:t>
              </a:r>
              <a:r>
                <a:rPr lang="zh-CN" altLang="en-US" sz="3200" b="1" dirty="0">
                  <a:ea typeface="楷体" pitchFamily="49" charset="-122"/>
                </a:rPr>
                <a:t>、</a:t>
              </a:r>
              <a:r>
                <a:rPr lang="zh-CN" altLang="en-US" sz="3200" b="1" dirty="0" smtClean="0">
                  <a:ea typeface="楷体" pitchFamily="49" charset="-122"/>
                </a:rPr>
                <a:t>字符串、矩阵、堆栈</a:t>
              </a:r>
              <a:r>
                <a:rPr lang="zh-CN" altLang="en-US" sz="3200" b="1" dirty="0">
                  <a:ea typeface="楷体" pitchFamily="49" charset="-122"/>
                </a:rPr>
                <a:t>、队列、</a:t>
              </a:r>
              <a:r>
                <a:rPr lang="en-US" altLang="zh-CN" sz="3200" b="1" dirty="0">
                  <a:latin typeface="楷体"/>
                  <a:ea typeface="楷体" pitchFamily="49" charset="-122"/>
                </a:rPr>
                <a:t>…</a:t>
              </a:r>
              <a:endParaRPr lang="en-US" altLang="zh-CN" sz="3200" b="1" dirty="0">
                <a:ea typeface="楷体" pitchFamily="49" charset="-122"/>
              </a:endParaRPr>
            </a:p>
          </p:txBody>
        </p:sp>
        <p:sp>
          <p:nvSpPr>
            <p:cNvPr id="73745" name="AutoShape 17"/>
            <p:cNvSpPr>
              <a:spLocks/>
            </p:cNvSpPr>
            <p:nvPr/>
          </p:nvSpPr>
          <p:spPr bwMode="auto">
            <a:xfrm rot="16200000">
              <a:off x="2472" y="984"/>
              <a:ext cx="192" cy="3408"/>
            </a:xfrm>
            <a:prstGeom prst="leftBrace">
              <a:avLst>
                <a:gd name="adj1" fmla="val 14791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73746" name="Text Box 18"/>
            <p:cNvSpPr txBox="1">
              <a:spLocks noChangeArrowheads="1"/>
            </p:cNvSpPr>
            <p:nvPr/>
          </p:nvSpPr>
          <p:spPr bwMode="auto">
            <a:xfrm>
              <a:off x="1296" y="2832"/>
              <a:ext cx="2880" cy="32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2800" b="1" dirty="0">
                  <a:ea typeface="楷体" pitchFamily="49" charset="-122"/>
                </a:rPr>
                <a:t>满足线性</a:t>
              </a:r>
              <a:r>
                <a:rPr lang="zh-CN" altLang="en-US" sz="2800" b="1" dirty="0" smtClean="0">
                  <a:ea typeface="楷体" pitchFamily="49" charset="-122"/>
                </a:rPr>
                <a:t>条件</a:t>
              </a:r>
              <a:endParaRPr lang="zh-CN" altLang="en-US" sz="2800" b="1" dirty="0">
                <a:ea typeface="楷体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线性表的顺序</a:t>
            </a:r>
            <a:r>
              <a:rPr lang="zh-CN" altLang="en-US" dirty="0" smtClean="0"/>
              <a:t>存储（顺序表）</a:t>
            </a:r>
            <a:endParaRPr lang="zh-CN" altLang="en-US" dirty="0"/>
          </a:p>
        </p:txBody>
      </p:sp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2"/>
          <a:srcRect l="1666" t="48001" r="17778" b="45778"/>
          <a:stretch>
            <a:fillRect/>
          </a:stretch>
        </p:blipFill>
        <p:spPr bwMode="auto">
          <a:xfrm>
            <a:off x="457200" y="2324096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457200" y="2965922"/>
            <a:ext cx="65532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创建：申请固定或指定长度的存储空间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输入：依次输入每个元素的内容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长度：顺序表中元素的个数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查找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：按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序号</a:t>
            </a: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内容查找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插入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位置向后移动</a:t>
            </a:r>
          </a:p>
          <a:p>
            <a:pPr>
              <a:spcBef>
                <a:spcPct val="50000"/>
              </a:spcBef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删除：位置向前移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输出：依次输出每个元素的内容</a:t>
            </a:r>
            <a:endParaRPr lang="en-US" altLang="zh-CN" sz="16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销毁：释放存储空间</a:t>
            </a:r>
            <a:endParaRPr lang="zh-CN" altLang="en-US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428596" y="1695441"/>
            <a:ext cx="8072494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 dirty="0" smtClean="0">
                <a:ea typeface="楷体" pitchFamily="49" charset="-122"/>
              </a:rPr>
              <a:t>以一维数组为基础建立，数组元素可以是任何类型</a:t>
            </a:r>
            <a:endParaRPr lang="zh-CN" altLang="en-US" sz="2800" b="1" dirty="0">
              <a:ea typeface="楷体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29124" y="3071810"/>
            <a:ext cx="4429156" cy="192882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zh-CN" dirty="0" smtClean="0"/>
              <a:t>include &lt;</a:t>
            </a:r>
            <a:r>
              <a:rPr lang="en-US" altLang="zh-CN" dirty="0" err="1" smtClean="0"/>
              <a:t>string.h</a:t>
            </a:r>
            <a:r>
              <a:rPr lang="en-US" altLang="zh-CN" dirty="0" smtClean="0"/>
              <a:t>&gt;</a:t>
            </a:r>
          </a:p>
          <a:p>
            <a:endParaRPr lang="en-US" altLang="zh-CN" dirty="0" smtClean="0"/>
          </a:p>
          <a:p>
            <a:r>
              <a:rPr lang="fr-FR" altLang="zh-CN" dirty="0" smtClean="0"/>
              <a:t>char * </a:t>
            </a:r>
            <a:r>
              <a:rPr lang="fr-FR" altLang="zh-CN" b="1" u="sng" dirty="0" smtClean="0"/>
              <a:t>strcpy</a:t>
            </a:r>
            <a:r>
              <a:rPr lang="fr-FR" altLang="zh-CN" dirty="0" smtClean="0"/>
              <a:t> ( char * dest, const char * src );</a:t>
            </a:r>
          </a:p>
          <a:p>
            <a:r>
              <a:rPr lang="en-US" altLang="zh-CN" dirty="0" err="1" smtClean="0"/>
              <a:t>size_t</a:t>
            </a:r>
            <a:r>
              <a:rPr lang="en-US" altLang="zh-CN" dirty="0" smtClean="0"/>
              <a:t> </a:t>
            </a:r>
            <a:r>
              <a:rPr lang="en-US" altLang="zh-CN" b="1" u="sng" dirty="0" err="1" smtClean="0"/>
              <a:t>strlen</a:t>
            </a:r>
            <a:r>
              <a:rPr lang="en-US" altLang="zh-CN" dirty="0" smtClean="0"/>
              <a:t> ( const char * </a:t>
            </a:r>
            <a:r>
              <a:rPr lang="en-US" altLang="zh-CN" dirty="0" err="1" smtClean="0"/>
              <a:t>str</a:t>
            </a:r>
            <a:r>
              <a:rPr lang="en-US" altLang="zh-CN" dirty="0" smtClean="0"/>
              <a:t> );</a:t>
            </a:r>
          </a:p>
          <a:p>
            <a:r>
              <a:rPr lang="fr-FR" altLang="zh-CN" dirty="0" smtClean="0"/>
              <a:t>const char * </a:t>
            </a:r>
            <a:r>
              <a:rPr lang="fr-FR" altLang="zh-CN" b="1" u="sng" dirty="0" smtClean="0"/>
              <a:t>strchr</a:t>
            </a:r>
            <a:r>
              <a:rPr lang="fr-FR" altLang="zh-CN" dirty="0" smtClean="0"/>
              <a:t> ( char * str, int character );</a:t>
            </a:r>
          </a:p>
          <a:p>
            <a:r>
              <a:rPr lang="fr-FR" altLang="zh-CN" dirty="0" smtClean="0"/>
              <a:t>char * </a:t>
            </a:r>
            <a:r>
              <a:rPr lang="fr-FR" altLang="zh-CN" b="1" u="sng" dirty="0" smtClean="0"/>
              <a:t>strstr</a:t>
            </a:r>
            <a:r>
              <a:rPr lang="fr-FR" altLang="zh-CN" dirty="0" smtClean="0"/>
              <a:t> ( char * str1, const char * str2 );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1317" y="5143512"/>
            <a:ext cx="74469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线性表的抽象数据类型定义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433538"/>
            <a:ext cx="86106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>
                <a:solidFill>
                  <a:srgbClr val="FF0000"/>
                </a:solidFill>
              </a:rPr>
              <a:t>ADT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LinearList</a:t>
            </a:r>
            <a:r>
              <a:rPr lang="en-US" altLang="zh-CN" sz="2000" dirty="0" smtClean="0">
                <a:solidFill>
                  <a:srgbClr val="FF0000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zh-CN" altLang="en-US" sz="1800" b="1" dirty="0" smtClean="0"/>
              <a:t>数据元素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D={</a:t>
            </a:r>
            <a:r>
              <a:rPr lang="en-US" altLang="zh-CN" sz="1800" dirty="0" err="1" smtClean="0"/>
              <a:t>a</a:t>
            </a:r>
            <a:r>
              <a:rPr lang="en-US" altLang="zh-CN" sz="1800" baseline="-25000" dirty="0" err="1" smtClean="0"/>
              <a:t>i</a:t>
            </a:r>
            <a:r>
              <a:rPr lang="en-US" altLang="zh-CN" sz="1800" dirty="0" err="1" smtClean="0"/>
              <a:t>|a</a:t>
            </a:r>
            <a:r>
              <a:rPr lang="en-US" altLang="zh-CN" sz="1800" baseline="-25000" dirty="0" err="1" smtClean="0"/>
              <a:t>i</a:t>
            </a:r>
            <a:r>
              <a:rPr lang="en-US" altLang="zh-CN" sz="1800" dirty="0" err="1" smtClean="0"/>
              <a:t>∈T</a:t>
            </a:r>
            <a:r>
              <a:rPr lang="zh-CN" altLang="en-US" sz="1800" dirty="0" smtClean="0"/>
              <a:t>，</a:t>
            </a:r>
            <a:r>
              <a:rPr lang="en-US" altLang="zh-CN" sz="1800" dirty="0" err="1" smtClean="0"/>
              <a:t>i</a:t>
            </a:r>
            <a:r>
              <a:rPr lang="en-US" altLang="zh-CN" sz="1800" dirty="0" smtClean="0"/>
              <a:t>=1,2,</a:t>
            </a:r>
            <a:r>
              <a:rPr lang="en-US" altLang="zh-CN" sz="1800" dirty="0" smtClean="0">
                <a:latin typeface="楷体" pitchFamily="49" charset="-122"/>
              </a:rPr>
              <a:t>…</a:t>
            </a:r>
            <a:r>
              <a:rPr lang="en-US" altLang="zh-CN" sz="1800" dirty="0" smtClean="0"/>
              <a:t>,n,n≥0,T</a:t>
            </a:r>
            <a:r>
              <a:rPr lang="zh-CN" altLang="en-US" sz="1800" dirty="0" smtClean="0"/>
              <a:t>为某一数据类型</a:t>
            </a:r>
            <a:r>
              <a:rPr lang="en-US" altLang="zh-CN" sz="1800" dirty="0" smtClean="0"/>
              <a:t>}</a:t>
            </a:r>
          </a:p>
          <a:p>
            <a:pPr eaLnBrk="1" hangingPunct="1">
              <a:buFontTx/>
              <a:buNone/>
            </a:pPr>
            <a:r>
              <a:rPr lang="zh-CN" altLang="en-US" sz="1800" b="1" dirty="0" smtClean="0"/>
              <a:t>结构关系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R={&lt;a</a:t>
            </a:r>
            <a:r>
              <a:rPr lang="en-US" altLang="zh-CN" sz="1800" baseline="-25000" dirty="0" smtClean="0"/>
              <a:t>i</a:t>
            </a:r>
            <a:r>
              <a:rPr lang="en-US" altLang="zh-CN" sz="1800" dirty="0" smtClean="0"/>
              <a:t>,a</a:t>
            </a:r>
            <a:r>
              <a:rPr lang="en-US" altLang="zh-CN" sz="1800" baseline="-25000" dirty="0" smtClean="0"/>
              <a:t>i+1</a:t>
            </a:r>
            <a:r>
              <a:rPr lang="en-US" altLang="zh-CN" sz="1800" dirty="0" smtClean="0"/>
              <a:t>&gt;|a</a:t>
            </a:r>
            <a:r>
              <a:rPr lang="en-US" altLang="zh-CN" sz="1800" baseline="-25000" dirty="0" smtClean="0"/>
              <a:t>i</a:t>
            </a:r>
            <a:r>
              <a:rPr lang="en-US" altLang="zh-CN" sz="1800" dirty="0" smtClean="0"/>
              <a:t>,a</a:t>
            </a:r>
            <a:r>
              <a:rPr lang="en-US" altLang="zh-CN" sz="1800" baseline="-25000" dirty="0" smtClean="0"/>
              <a:t>i+1</a:t>
            </a:r>
            <a:r>
              <a:rPr lang="en-US" altLang="zh-CN" sz="1800" dirty="0" smtClean="0"/>
              <a:t> ∈T, </a:t>
            </a:r>
            <a:r>
              <a:rPr lang="en-US" altLang="zh-CN" sz="1800" dirty="0" err="1" smtClean="0"/>
              <a:t>i</a:t>
            </a:r>
            <a:r>
              <a:rPr lang="en-US" altLang="zh-CN" sz="1800" dirty="0" smtClean="0"/>
              <a:t>=1,2,</a:t>
            </a:r>
            <a:r>
              <a:rPr lang="en-US" altLang="zh-CN" sz="1800" dirty="0" smtClean="0">
                <a:latin typeface="楷体" pitchFamily="49" charset="-122"/>
              </a:rPr>
              <a:t>…</a:t>
            </a:r>
            <a:r>
              <a:rPr lang="en-US" altLang="zh-CN" sz="1800" dirty="0" smtClean="0"/>
              <a:t>,n-1}</a:t>
            </a:r>
          </a:p>
          <a:p>
            <a:pPr eaLnBrk="1" hangingPunct="1">
              <a:buFontTx/>
              <a:buNone/>
            </a:pPr>
            <a:r>
              <a:rPr lang="zh-CN" altLang="en-US" sz="1800" b="1" dirty="0" smtClean="0"/>
              <a:t>基本操作</a:t>
            </a:r>
            <a:r>
              <a:rPr lang="zh-CN" altLang="en-US" sz="1800" dirty="0" smtClean="0"/>
              <a:t>：</a:t>
            </a:r>
          </a:p>
          <a:p>
            <a:pPr eaLnBrk="1" hangingPunct="1">
              <a:buFontTx/>
              <a:buNone/>
            </a:pPr>
            <a:r>
              <a:rPr lang="zh-CN" altLang="en-US" sz="1800" dirty="0" smtClean="0"/>
              <a:t>①</a:t>
            </a:r>
            <a:r>
              <a:rPr lang="en-US" altLang="zh-CN" sz="1800" dirty="0" err="1" smtClean="0"/>
              <a:t>InitList</a:t>
            </a:r>
            <a:r>
              <a:rPr lang="en-US" altLang="zh-CN" sz="1800" dirty="0" smtClean="0"/>
              <a:t>(L)</a:t>
            </a:r>
            <a:r>
              <a:rPr lang="zh-CN" altLang="en-US" sz="1800" dirty="0" smtClean="0"/>
              <a:t>：操作前提：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为未初始化线性表。操作结果：将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初始化为空表。</a:t>
            </a:r>
          </a:p>
          <a:p>
            <a:pPr eaLnBrk="1" hangingPunct="1">
              <a:buFontTx/>
              <a:buNone/>
            </a:pPr>
            <a:r>
              <a:rPr lang="zh-CN" altLang="en-US" sz="1800" dirty="0" smtClean="0"/>
              <a:t>②</a:t>
            </a:r>
            <a:r>
              <a:rPr lang="en-US" altLang="zh-CN" sz="1800" dirty="0" err="1" smtClean="0"/>
              <a:t>ListLength</a:t>
            </a:r>
            <a:r>
              <a:rPr lang="en-US" altLang="zh-CN" sz="1800" dirty="0" smtClean="0"/>
              <a:t>(L)</a:t>
            </a:r>
            <a:r>
              <a:rPr lang="zh-CN" altLang="en-US" sz="1800" dirty="0" smtClean="0"/>
              <a:t>：操作前提：线性表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已存在。操作结果：返回表中元素个数。</a:t>
            </a:r>
          </a:p>
          <a:p>
            <a:pPr eaLnBrk="1" hangingPunct="1">
              <a:buFontTx/>
              <a:buNone/>
            </a:pPr>
            <a:r>
              <a:rPr lang="zh-CN" altLang="en-US" sz="1800" dirty="0" smtClean="0"/>
              <a:t>③</a:t>
            </a:r>
            <a:r>
              <a:rPr lang="en-US" altLang="zh-CN" sz="1800" dirty="0" err="1" smtClean="0"/>
              <a:t>GetData</a:t>
            </a:r>
            <a:r>
              <a:rPr lang="en-US" altLang="zh-CN" sz="1800" dirty="0" smtClean="0"/>
              <a:t>(</a:t>
            </a:r>
            <a:r>
              <a:rPr lang="en-US" altLang="zh-CN" sz="1800" dirty="0" err="1" smtClean="0"/>
              <a:t>L,i</a:t>
            </a:r>
            <a:r>
              <a:rPr lang="en-US" altLang="zh-CN" sz="1800" dirty="0" smtClean="0"/>
              <a:t>)</a:t>
            </a:r>
            <a:r>
              <a:rPr lang="zh-CN" altLang="en-US" sz="1800" dirty="0" smtClean="0"/>
              <a:t>：操作前提：表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存在，且</a:t>
            </a:r>
            <a:r>
              <a:rPr lang="en-US" altLang="zh-CN" sz="1800" dirty="0" err="1" smtClean="0"/>
              <a:t>i</a:t>
            </a:r>
            <a:r>
              <a:rPr lang="zh-CN" altLang="en-US" sz="1800" dirty="0" smtClean="0"/>
              <a:t>有效。操作结果：返回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中第</a:t>
            </a:r>
            <a:r>
              <a:rPr lang="en-US" altLang="zh-CN" sz="1800" dirty="0" err="1" smtClean="0"/>
              <a:t>i</a:t>
            </a:r>
            <a:r>
              <a:rPr lang="zh-CN" altLang="en-US" sz="1800" dirty="0" smtClean="0"/>
              <a:t>个元素的值。</a:t>
            </a:r>
          </a:p>
          <a:p>
            <a:pPr eaLnBrk="1" hangingPunct="1">
              <a:buFontTx/>
              <a:buNone/>
            </a:pPr>
            <a:r>
              <a:rPr lang="zh-CN" altLang="en-US" sz="1800" dirty="0" smtClean="0"/>
              <a:t>④</a:t>
            </a:r>
            <a:r>
              <a:rPr lang="en-US" altLang="zh-CN" sz="1800" dirty="0" err="1" smtClean="0"/>
              <a:t>InsList</a:t>
            </a:r>
            <a:r>
              <a:rPr lang="en-US" altLang="zh-CN" sz="1800" dirty="0" smtClean="0"/>
              <a:t>(</a:t>
            </a:r>
            <a:r>
              <a:rPr lang="en-US" altLang="zh-CN" sz="1800" dirty="0" err="1" smtClean="0"/>
              <a:t>L,i,e</a:t>
            </a:r>
            <a:r>
              <a:rPr lang="en-US" altLang="zh-CN" sz="1800" dirty="0" smtClean="0"/>
              <a:t>)</a:t>
            </a:r>
            <a:r>
              <a:rPr lang="zh-CN" altLang="en-US" sz="1800" dirty="0" smtClean="0"/>
              <a:t>：操作前提：表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存在，</a:t>
            </a:r>
            <a:r>
              <a:rPr lang="en-US" altLang="zh-CN" sz="1800" dirty="0" smtClean="0"/>
              <a:t>e</a:t>
            </a:r>
            <a:r>
              <a:rPr lang="zh-CN" altLang="en-US" sz="1800" dirty="0" smtClean="0"/>
              <a:t>合法，</a:t>
            </a:r>
            <a:r>
              <a:rPr lang="en-US" altLang="zh-CN" sz="1800" dirty="0" err="1" smtClean="0"/>
              <a:t>i</a:t>
            </a:r>
            <a:r>
              <a:rPr lang="zh-CN" altLang="en-US" sz="1800" dirty="0" smtClean="0"/>
              <a:t>有效。操作结果：在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中第</a:t>
            </a:r>
            <a:r>
              <a:rPr lang="en-US" altLang="zh-CN" sz="1800" dirty="0" err="1" smtClean="0"/>
              <a:t>i</a:t>
            </a:r>
            <a:r>
              <a:rPr lang="zh-CN" altLang="en-US" sz="1800" dirty="0" smtClean="0"/>
              <a:t>个位置前插入新元素</a:t>
            </a:r>
            <a:r>
              <a:rPr lang="en-US" altLang="zh-CN" sz="1800" dirty="0" smtClean="0"/>
              <a:t>e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长度加</a:t>
            </a:r>
            <a:r>
              <a:rPr lang="en-US" altLang="zh-CN" sz="1800" dirty="0" smtClean="0"/>
              <a:t>1.</a:t>
            </a:r>
          </a:p>
          <a:p>
            <a:pPr eaLnBrk="1" hangingPunct="1">
              <a:buFontTx/>
              <a:buNone/>
            </a:pPr>
            <a:r>
              <a:rPr lang="en-US" altLang="zh-CN" sz="1800" dirty="0" smtClean="0"/>
              <a:t>⑤</a:t>
            </a:r>
            <a:r>
              <a:rPr lang="en-US" altLang="zh-CN" sz="1800" dirty="0" err="1" smtClean="0"/>
              <a:t>DellList</a:t>
            </a:r>
            <a:r>
              <a:rPr lang="en-US" altLang="zh-CN" sz="1800" dirty="0" smtClean="0"/>
              <a:t>(</a:t>
            </a:r>
            <a:r>
              <a:rPr lang="en-US" altLang="zh-CN" sz="1800" dirty="0" err="1" smtClean="0"/>
              <a:t>L,i,e</a:t>
            </a:r>
            <a:r>
              <a:rPr lang="en-US" altLang="zh-CN" sz="1800" dirty="0" smtClean="0"/>
              <a:t>)</a:t>
            </a:r>
            <a:r>
              <a:rPr lang="zh-CN" altLang="en-US" sz="1800" dirty="0" smtClean="0"/>
              <a:t>：操作前提：表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存在且非空。操作结果：删除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中第</a:t>
            </a:r>
            <a:r>
              <a:rPr lang="en-US" altLang="zh-CN" sz="1800" dirty="0" err="1" smtClean="0"/>
              <a:t>i</a:t>
            </a:r>
            <a:r>
              <a:rPr lang="zh-CN" altLang="en-US" sz="1800" dirty="0" smtClean="0"/>
              <a:t>个元素，并用</a:t>
            </a:r>
            <a:r>
              <a:rPr lang="en-US" altLang="zh-CN" sz="1800" dirty="0" smtClean="0"/>
              <a:t>e</a:t>
            </a:r>
            <a:r>
              <a:rPr lang="zh-CN" altLang="en-US" sz="1800" dirty="0" smtClean="0"/>
              <a:t>返回其值，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的长度减</a:t>
            </a:r>
            <a:r>
              <a:rPr lang="en-US" altLang="zh-CN" sz="1800" dirty="0" smtClean="0"/>
              <a:t>1.</a:t>
            </a:r>
          </a:p>
          <a:p>
            <a:pPr eaLnBrk="1" hangingPunct="1">
              <a:buFontTx/>
              <a:buNone/>
            </a:pPr>
            <a:r>
              <a:rPr lang="en-US" altLang="zh-CN" sz="1800" dirty="0" smtClean="0"/>
              <a:t>⑥Locate(</a:t>
            </a:r>
            <a:r>
              <a:rPr lang="en-US" altLang="zh-CN" sz="1800" dirty="0" err="1" smtClean="0"/>
              <a:t>L,e</a:t>
            </a:r>
            <a:r>
              <a:rPr lang="en-US" altLang="zh-CN" sz="1800" dirty="0" smtClean="0"/>
              <a:t>):</a:t>
            </a:r>
            <a:r>
              <a:rPr lang="zh-CN" altLang="en-US" sz="1800" dirty="0" smtClean="0"/>
              <a:t>操作前提：表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已存在，</a:t>
            </a:r>
            <a:r>
              <a:rPr lang="en-US" altLang="zh-CN" sz="1800" dirty="0" smtClean="0"/>
              <a:t>e</a:t>
            </a:r>
            <a:r>
              <a:rPr lang="zh-CN" altLang="en-US" sz="1800" dirty="0" smtClean="0"/>
              <a:t>合法。操作结果：若</a:t>
            </a:r>
            <a:r>
              <a:rPr lang="en-US" altLang="zh-CN" sz="1800" dirty="0" smtClean="0"/>
              <a:t>L</a:t>
            </a:r>
            <a:r>
              <a:rPr lang="zh-CN" altLang="en-US" sz="1800" dirty="0" smtClean="0"/>
              <a:t>中存在</a:t>
            </a:r>
            <a:r>
              <a:rPr lang="en-US" altLang="zh-CN" sz="1800" dirty="0" smtClean="0"/>
              <a:t>e,</a:t>
            </a:r>
            <a:r>
              <a:rPr lang="zh-CN" altLang="en-US" sz="1800" dirty="0" smtClean="0"/>
              <a:t>则将当前指针指向元素</a:t>
            </a:r>
            <a:r>
              <a:rPr lang="en-US" altLang="zh-CN" sz="1800" dirty="0" smtClean="0"/>
              <a:t>e</a:t>
            </a:r>
            <a:r>
              <a:rPr lang="zh-CN" altLang="en-US" sz="1800" dirty="0" smtClean="0"/>
              <a:t>所在位置且返回</a:t>
            </a:r>
            <a:r>
              <a:rPr lang="en-US" altLang="zh-CN" sz="1800" dirty="0" smtClean="0"/>
              <a:t>TRUE</a:t>
            </a:r>
            <a:r>
              <a:rPr lang="zh-CN" altLang="en-US" sz="1800" dirty="0" smtClean="0"/>
              <a:t>，否则返回</a:t>
            </a:r>
            <a:r>
              <a:rPr lang="en-US" altLang="zh-CN" sz="1800" dirty="0" smtClean="0"/>
              <a:t>FALSE.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smtClean="0">
                <a:solidFill>
                  <a:srgbClr val="FF0000"/>
                </a:solidFill>
              </a:rPr>
              <a:t>}</a:t>
            </a:r>
            <a:endParaRPr lang="en-US" altLang="zh-CN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实例</a:t>
            </a:r>
            <a:r>
              <a:rPr lang="en-US" altLang="zh-CN" dirty="0" smtClean="0"/>
              <a:t>2.1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4351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altLang="zh-CN" sz="4500" b="1" dirty="0" smtClean="0"/>
              <a:t>1168</a:t>
            </a:r>
            <a:r>
              <a:rPr lang="zh-CN" altLang="en-US" sz="4500" b="1" dirty="0" smtClean="0"/>
              <a:t> 查找学生信息</a:t>
            </a:r>
          </a:p>
          <a:p>
            <a:r>
              <a:rPr lang="en-US" altLang="zh-CN" sz="4500" dirty="0" smtClean="0"/>
              <a:t>Description</a:t>
            </a:r>
          </a:p>
          <a:p>
            <a:pPr>
              <a:buNone/>
            </a:pPr>
            <a:r>
              <a:rPr lang="zh-CN" altLang="en-US" dirty="0" smtClean="0"/>
              <a:t>将</a:t>
            </a:r>
            <a:r>
              <a:rPr lang="en-US" altLang="zh-CN" dirty="0" smtClean="0"/>
              <a:t>n</a:t>
            </a:r>
            <a:r>
              <a:rPr lang="zh-CN" altLang="en-US" dirty="0" smtClean="0"/>
              <a:t>个学生信息录入到数组中，包括学生的学号和期末考试总成绩，查找某学号学生的相应信息。</a:t>
            </a:r>
          </a:p>
          <a:p>
            <a:pPr>
              <a:buNone/>
            </a:pPr>
            <a:endParaRPr lang="zh-CN" altLang="en-US" dirty="0" smtClean="0"/>
          </a:p>
          <a:p>
            <a:r>
              <a:rPr lang="en-US" altLang="zh-CN" sz="4500" dirty="0" smtClean="0"/>
              <a:t>Input</a:t>
            </a:r>
          </a:p>
          <a:p>
            <a:pPr>
              <a:buNone/>
            </a:pPr>
            <a:r>
              <a:rPr lang="zh-CN" altLang="en-US" dirty="0" smtClean="0"/>
              <a:t>第一行输入</a:t>
            </a:r>
            <a:r>
              <a:rPr lang="en-US" altLang="zh-CN" dirty="0" smtClean="0"/>
              <a:t>n(n&lt;100)</a:t>
            </a:r>
            <a:r>
              <a:rPr lang="zh-CN" altLang="en-US" dirty="0" smtClean="0"/>
              <a:t>，表示有</a:t>
            </a:r>
            <a:r>
              <a:rPr lang="en-US" altLang="zh-CN" dirty="0" smtClean="0"/>
              <a:t>n</a:t>
            </a:r>
            <a:r>
              <a:rPr lang="zh-CN" altLang="en-US" dirty="0" smtClean="0"/>
              <a:t>个学生</a:t>
            </a:r>
            <a:r>
              <a:rPr lang="en-US" altLang="zh-CN" dirty="0" smtClean="0"/>
              <a:t>; </a:t>
            </a:r>
            <a:r>
              <a:rPr lang="zh-CN" altLang="en-US" dirty="0" smtClean="0"/>
              <a:t>后面</a:t>
            </a:r>
            <a:r>
              <a:rPr lang="en-US" altLang="zh-CN" dirty="0" smtClean="0"/>
              <a:t>n</a:t>
            </a:r>
            <a:r>
              <a:rPr lang="zh-CN" altLang="en-US" dirty="0" smtClean="0"/>
              <a:t>行输入这</a:t>
            </a:r>
            <a:r>
              <a:rPr lang="en-US" altLang="zh-CN" dirty="0" smtClean="0"/>
              <a:t>n</a:t>
            </a:r>
            <a:r>
              <a:rPr lang="zh-CN" altLang="en-US" dirty="0" smtClean="0"/>
              <a:t>个学生的信息，内容分别为学号和分数，接下来一行输入所要查询的学生学号。</a:t>
            </a:r>
          </a:p>
          <a:p>
            <a:pPr>
              <a:buNone/>
            </a:pPr>
            <a:endParaRPr lang="zh-CN" altLang="en-US" dirty="0" smtClean="0"/>
          </a:p>
          <a:p>
            <a:r>
              <a:rPr lang="en-US" altLang="zh-CN" sz="4500" dirty="0" smtClean="0"/>
              <a:t>Output</a:t>
            </a:r>
          </a:p>
          <a:p>
            <a:pPr>
              <a:buNone/>
            </a:pPr>
            <a:r>
              <a:rPr lang="zh-CN" altLang="en-US" dirty="0" smtClean="0"/>
              <a:t>输出该学号学生的成绩，如无匹配学号，则输出“</a:t>
            </a:r>
            <a:r>
              <a:rPr lang="en-US" altLang="zh-CN" dirty="0" smtClean="0"/>
              <a:t>No found!”</a:t>
            </a:r>
            <a:r>
              <a:rPr lang="zh-CN" altLang="en-US" dirty="0" smtClean="0"/>
              <a:t>。（输出不包含引号）</a:t>
            </a:r>
          </a:p>
          <a:p>
            <a:pPr>
              <a:buNone/>
            </a:pPr>
            <a:endParaRPr lang="zh-CN" altLang="en-US" dirty="0" smtClean="0"/>
          </a:p>
          <a:p>
            <a:r>
              <a:rPr lang="en-US" altLang="zh-CN" sz="4500" dirty="0" smtClean="0"/>
              <a:t>Sample Input</a:t>
            </a:r>
          </a:p>
          <a:p>
            <a:pPr>
              <a:buNone/>
            </a:pPr>
            <a:r>
              <a:rPr lang="en-US" altLang="zh-CN" dirty="0" smtClean="0"/>
              <a:t>4</a:t>
            </a:r>
          </a:p>
          <a:p>
            <a:pPr>
              <a:buNone/>
            </a:pPr>
            <a:r>
              <a:rPr lang="en-US" altLang="zh-CN" dirty="0" smtClean="0"/>
              <a:t>084110 100</a:t>
            </a:r>
          </a:p>
          <a:p>
            <a:pPr>
              <a:buNone/>
            </a:pPr>
            <a:r>
              <a:rPr lang="en-US" altLang="zh-CN" dirty="0" smtClean="0"/>
              <a:t>084111 98</a:t>
            </a:r>
          </a:p>
          <a:p>
            <a:pPr>
              <a:buNone/>
            </a:pPr>
            <a:r>
              <a:rPr lang="en-US" altLang="zh-CN" dirty="0" smtClean="0"/>
              <a:t>084112 97</a:t>
            </a:r>
          </a:p>
          <a:p>
            <a:pPr>
              <a:buNone/>
            </a:pPr>
            <a:r>
              <a:rPr lang="en-US" altLang="zh-CN" dirty="0" smtClean="0"/>
              <a:t>084113 99</a:t>
            </a:r>
          </a:p>
          <a:p>
            <a:pPr>
              <a:buNone/>
            </a:pPr>
            <a:r>
              <a:rPr lang="en-US" altLang="zh-CN" dirty="0" smtClean="0"/>
              <a:t>084111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sz="4500" dirty="0" smtClean="0"/>
              <a:t>Sample Output</a:t>
            </a:r>
          </a:p>
          <a:p>
            <a:pPr>
              <a:buNone/>
            </a:pPr>
            <a:r>
              <a:rPr lang="en-US" altLang="zh-CN" dirty="0" smtClean="0"/>
              <a:t>98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线性表的顺序存储（顺序表）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dirty="0" smtClean="0"/>
              <a:t>优点：</a:t>
            </a:r>
          </a:p>
          <a:p>
            <a:pPr lvl="1">
              <a:spcBef>
                <a:spcPct val="50000"/>
              </a:spcBef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、不需要额外空间来表示结点的逻辑关系</a:t>
            </a:r>
          </a:p>
          <a:p>
            <a:pPr lvl="1">
              <a:spcBef>
                <a:spcPct val="50000"/>
              </a:spcBef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、随机存储方便</a:t>
            </a:r>
          </a:p>
          <a:p>
            <a:pPr>
              <a:spcBef>
                <a:spcPct val="50000"/>
              </a:spcBef>
            </a:pPr>
            <a:r>
              <a:rPr lang="zh-CN" altLang="en-US" dirty="0" smtClean="0">
                <a:solidFill>
                  <a:srgbClr val="FF0000"/>
                </a:solidFill>
              </a:rPr>
              <a:t>缺点：</a:t>
            </a:r>
          </a:p>
          <a:p>
            <a:pPr lvl="1">
              <a:spcBef>
                <a:spcPct val="50000"/>
              </a:spcBef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</a:rPr>
              <a:t>、插入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删除效率低</a:t>
            </a:r>
          </a:p>
          <a:p>
            <a:pPr lvl="1">
              <a:spcBef>
                <a:spcPct val="50000"/>
              </a:spcBef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、需事先确定存储规模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B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NBU</Template>
  <TotalTime>1227</TotalTime>
  <Words>646</Words>
  <Application>Microsoft Office PowerPoint</Application>
  <PresentationFormat>全屏显示(4:3)</PresentationFormat>
  <Paragraphs>144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NBU</vt:lpstr>
      <vt:lpstr>程序设计实践</vt:lpstr>
      <vt:lpstr>数据类型</vt:lpstr>
      <vt:lpstr>数据结构</vt:lpstr>
      <vt:lpstr>数据结构</vt:lpstr>
      <vt:lpstr>线性表的特点</vt:lpstr>
      <vt:lpstr>线性表的顺序存储（顺序表）</vt:lpstr>
      <vt:lpstr>线性表的抽象数据类型定义</vt:lpstr>
      <vt:lpstr>实例2.1</vt:lpstr>
      <vt:lpstr>线性表的顺序存储（顺序表）</vt:lpstr>
      <vt:lpstr>改进的顺序表</vt:lpstr>
      <vt:lpstr>实例2.2</vt:lpstr>
      <vt:lpstr>作业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dc:creator>Haiming Chen</dc:creator>
  <cp:lastModifiedBy>Haiming Chen</cp:lastModifiedBy>
  <cp:revision>146</cp:revision>
  <dcterms:created xsi:type="dcterms:W3CDTF">2017-09-12T05:23:27Z</dcterms:created>
  <dcterms:modified xsi:type="dcterms:W3CDTF">2017-09-24T09:35:37Z</dcterms:modified>
</cp:coreProperties>
</file>