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57" r:id="rId4"/>
    <p:sldId id="267" r:id="rId5"/>
    <p:sldId id="264" r:id="rId6"/>
    <p:sldId id="268" r:id="rId7"/>
    <p:sldId id="269" r:id="rId8"/>
    <p:sldId id="275" r:id="rId9"/>
    <p:sldId id="270" r:id="rId10"/>
    <p:sldId id="271" r:id="rId11"/>
    <p:sldId id="279" r:id="rId12"/>
    <p:sldId id="272" r:id="rId13"/>
    <p:sldId id="273" r:id="rId14"/>
    <p:sldId id="276" r:id="rId15"/>
    <p:sldId id="262" r:id="rId16"/>
    <p:sldId id="277" r:id="rId17"/>
    <p:sldId id="280" r:id="rId18"/>
    <p:sldId id="274" r:id="rId19"/>
    <p:sldId id="278" r:id="rId20"/>
    <p:sldId id="281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5" autoAdjust="0"/>
    <p:restoredTop sz="94660"/>
  </p:normalViewPr>
  <p:slideViewPr>
    <p:cSldViewPr>
      <p:cViewPr varScale="1">
        <p:scale>
          <a:sx n="104" d="100"/>
          <a:sy n="104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http://www.chenhaiming.cn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查找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按序号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Node *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=LinkList1-&gt;next;</a:t>
            </a:r>
          </a:p>
          <a:p>
            <a:pPr lvl="1">
              <a:buNone/>
            </a:pPr>
            <a:r>
              <a:rPr lang="zh-CN" altLang="en-US" dirty="0" smtClean="0"/>
              <a:t>输入</a:t>
            </a:r>
            <a:r>
              <a:rPr lang="en-US" altLang="zh-CN" dirty="0" smtClean="0"/>
              <a:t>index; 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*</a:t>
            </a:r>
            <a:r>
              <a:rPr lang="en-US" altLang="zh-CN" dirty="0" smtClean="0">
                <a:solidFill>
                  <a:srgbClr val="FF0000"/>
                </a:solidFill>
              </a:rPr>
              <a:t>index</a:t>
            </a:r>
            <a:r>
              <a:rPr lang="zh-CN" altLang="en-US" dirty="0" smtClean="0">
                <a:solidFill>
                  <a:srgbClr val="FF0000"/>
                </a:solidFill>
              </a:rPr>
              <a:t>从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开始</a:t>
            </a:r>
            <a:r>
              <a:rPr lang="en-US" altLang="zh-CN" dirty="0" smtClean="0">
                <a:solidFill>
                  <a:srgbClr val="FF0000"/>
                </a:solidFill>
              </a:rPr>
              <a:t>*/</a:t>
            </a:r>
          </a:p>
          <a:p>
            <a:pPr lvl="1">
              <a:buNone/>
            </a:pPr>
            <a:r>
              <a:rPr lang="zh-CN" altLang="en-US" dirty="0" smtClean="0"/>
              <a:t>判断</a:t>
            </a:r>
            <a:r>
              <a:rPr lang="en-US" altLang="zh-CN" dirty="0" smtClean="0"/>
              <a:t>index</a:t>
            </a:r>
            <a:r>
              <a:rPr lang="zh-CN" altLang="en-US" dirty="0" smtClean="0"/>
              <a:t>是否大于链表长度；超过就退出；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for 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;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&lt;index;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++)</a:t>
            </a:r>
          </a:p>
          <a:p>
            <a:pPr lvl="1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-&gt;next;</a:t>
            </a:r>
          </a:p>
          <a:p>
            <a:pPr lvl="1">
              <a:buNone/>
            </a:pPr>
            <a:r>
              <a:rPr lang="en-US" altLang="zh-CN" dirty="0" smtClean="0"/>
              <a:t>return (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);</a:t>
            </a:r>
          </a:p>
          <a:p>
            <a:r>
              <a:rPr lang="zh-CN" altLang="en-US" dirty="0" smtClean="0"/>
              <a:t>按值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Node *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=LinkList1-&gt;next;</a:t>
            </a:r>
          </a:p>
          <a:p>
            <a:pPr lvl="1">
              <a:buNone/>
            </a:pPr>
            <a:r>
              <a:rPr lang="en-US" altLang="zh-CN" dirty="0" smtClean="0"/>
              <a:t>while (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 &amp;&amp; </a:t>
            </a:r>
            <a:r>
              <a:rPr lang="en-US" altLang="zh-CN" dirty="0" err="1" smtClean="0">
                <a:solidFill>
                  <a:srgbClr val="FF0000"/>
                </a:solidFill>
              </a:rPr>
              <a:t>pNode</a:t>
            </a:r>
            <a:r>
              <a:rPr lang="en-US" altLang="zh-CN" dirty="0" smtClean="0">
                <a:solidFill>
                  <a:srgbClr val="FF0000"/>
                </a:solidFill>
              </a:rPr>
              <a:t>-&gt;data</a:t>
            </a:r>
            <a:r>
              <a:rPr lang="zh-CN" altLang="en-US" dirty="0" smtClean="0">
                <a:solidFill>
                  <a:srgbClr val="FF0000"/>
                </a:solidFill>
              </a:rPr>
              <a:t>与要找的值不等</a:t>
            </a:r>
            <a:r>
              <a:rPr lang="en-US" altLang="zh-CN" dirty="0" smtClean="0"/>
              <a:t>) {</a:t>
            </a:r>
          </a:p>
          <a:p>
            <a:pPr lvl="1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-&gt;next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}</a:t>
            </a:r>
          </a:p>
          <a:p>
            <a:pPr lvl="1">
              <a:buNone/>
            </a:pPr>
            <a:r>
              <a:rPr lang="en-US" altLang="zh-CN" dirty="0" smtClean="0"/>
              <a:t>If (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==NULL) </a:t>
            </a:r>
            <a:r>
              <a:rPr lang="zh-CN" altLang="en-US" dirty="0" smtClean="0"/>
              <a:t>没有找到；</a:t>
            </a:r>
            <a:r>
              <a:rPr lang="en-US" altLang="zh-CN" dirty="0" smtClean="0"/>
              <a:t>else return (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);</a:t>
            </a:r>
          </a:p>
          <a:p>
            <a:endParaRPr lang="zh-CN" altLang="en-US" sz="3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插入（指定位置</a:t>
            </a:r>
            <a:r>
              <a:rPr lang="zh-CN" altLang="en-US" dirty="0" smtClean="0">
                <a:solidFill>
                  <a:srgbClr val="FF0000"/>
                </a:solidFill>
              </a:rPr>
              <a:t>前</a:t>
            </a:r>
            <a:r>
              <a:rPr lang="zh-CN" altLang="en-US" dirty="0" smtClean="0"/>
              <a:t>插入）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071670" y="2000240"/>
            <a:ext cx="6561986" cy="762002"/>
            <a:chOff x="59" y="567"/>
            <a:chExt cx="3925" cy="48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8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17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19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23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27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21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18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10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5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cxnSp>
        <p:nvCxnSpPr>
          <p:cNvPr id="36" name="直接箭头连接符 35"/>
          <p:cNvCxnSpPr/>
          <p:nvPr/>
        </p:nvCxnSpPr>
        <p:spPr>
          <a:xfrm rot="16200000" flipH="1">
            <a:off x="5822165" y="2035959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5786446" y="1357298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pNode</a:t>
            </a:r>
            <a:endParaRPr lang="zh-CN" altLang="en-US" sz="2800" dirty="0"/>
          </a:p>
        </p:txBody>
      </p:sp>
      <p:sp>
        <p:nvSpPr>
          <p:cNvPr id="40" name="矩形 39"/>
          <p:cNvSpPr/>
          <p:nvPr/>
        </p:nvSpPr>
        <p:spPr>
          <a:xfrm>
            <a:off x="857224" y="4000504"/>
            <a:ext cx="6500858" cy="19288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zh-CN" sz="2800" dirty="0" smtClean="0"/>
              <a:t>Node *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=LinkList1;</a:t>
            </a:r>
          </a:p>
          <a:p>
            <a:r>
              <a:rPr lang="en-US" altLang="zh-CN" sz="2800" dirty="0" smtClean="0"/>
              <a:t>while (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-&gt;next !=</a:t>
            </a:r>
            <a:r>
              <a:rPr lang="en-US" altLang="zh-CN" sz="2800" dirty="0" err="1" smtClean="0"/>
              <a:t>pNode</a:t>
            </a:r>
            <a:r>
              <a:rPr lang="en-US" altLang="zh-CN" sz="2800" dirty="0" smtClean="0"/>
              <a:t>) </a:t>
            </a:r>
          </a:p>
          <a:p>
            <a:r>
              <a:rPr lang="en-US" altLang="zh-CN" sz="2800" dirty="0" smtClean="0"/>
              <a:t>    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-&gt;next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指定位置后插入（</a:t>
            </a:r>
            <a:r>
              <a:rPr lang="en-US" altLang="zh-CN" sz="2800" dirty="0" err="1" smtClean="0">
                <a:latin typeface="微软雅黑" pitchFamily="34" charset="-122"/>
                <a:ea typeface="微软雅黑" pitchFamily="34" charset="-122"/>
              </a:rPr>
              <a:t>preNode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2800" dirty="0" smtClean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endParaRPr lang="zh-CN" altLang="en-US" sz="2800" dirty="0"/>
          </a:p>
        </p:txBody>
      </p:sp>
      <p:grpSp>
        <p:nvGrpSpPr>
          <p:cNvPr id="33" name="组合 43"/>
          <p:cNvGrpSpPr/>
          <p:nvPr/>
        </p:nvGrpSpPr>
        <p:grpSpPr>
          <a:xfrm>
            <a:off x="4000496" y="1357298"/>
            <a:ext cx="1571636" cy="929488"/>
            <a:chOff x="4000496" y="1357298"/>
            <a:chExt cx="1571636" cy="929488"/>
          </a:xfrm>
        </p:grpSpPr>
        <p:cxnSp>
          <p:nvCxnSpPr>
            <p:cNvPr id="41" name="直接箭头连接符 40"/>
            <p:cNvCxnSpPr/>
            <p:nvPr/>
          </p:nvCxnSpPr>
          <p:spPr>
            <a:xfrm rot="16200000" flipH="1">
              <a:off x="4536281" y="2035959"/>
              <a:ext cx="50086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4000496" y="1357298"/>
              <a:ext cx="1571636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err="1" smtClean="0"/>
                <a:t>preNode</a:t>
              </a:r>
              <a:endParaRPr lang="zh-CN" altLang="en-US" sz="2800" dirty="0"/>
            </a:p>
          </p:txBody>
        </p:sp>
      </p:grp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4929190" y="3143248"/>
            <a:ext cx="962982" cy="381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Line 9"/>
          <p:cNvSpPr>
            <a:spLocks noChangeShapeType="1"/>
          </p:cNvSpPr>
          <p:nvPr/>
        </p:nvSpPr>
        <p:spPr bwMode="auto">
          <a:xfrm>
            <a:off x="5410681" y="3143248"/>
            <a:ext cx="0" cy="381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4843926" y="3143248"/>
            <a:ext cx="700503" cy="3698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data</a:t>
            </a:r>
            <a:endParaRPr lang="en-US" altLang="zh-CN" dirty="0"/>
          </a:p>
        </p:txBody>
      </p:sp>
      <p:sp>
        <p:nvSpPr>
          <p:cNvPr id="47" name="Line 42"/>
          <p:cNvSpPr>
            <a:spLocks noChangeShapeType="1"/>
          </p:cNvSpPr>
          <p:nvPr/>
        </p:nvSpPr>
        <p:spPr bwMode="auto">
          <a:xfrm>
            <a:off x="4357686" y="3357562"/>
            <a:ext cx="4814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3214012" y="3143248"/>
            <a:ext cx="142942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/>
              <a:t>pNewNode</a:t>
            </a:r>
            <a:endParaRPr lang="en-US" altLang="zh-CN" dirty="0"/>
          </a:p>
        </p:txBody>
      </p:sp>
      <p:cxnSp>
        <p:nvCxnSpPr>
          <p:cNvPr id="49" name="直接箭头连接符 48"/>
          <p:cNvCxnSpPr/>
          <p:nvPr/>
        </p:nvCxnSpPr>
        <p:spPr>
          <a:xfrm rot="5400000" flipH="1" flipV="1">
            <a:off x="5536413" y="2821777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>
            <a:endCxn id="46" idx="0"/>
          </p:cNvCxnSpPr>
          <p:nvPr/>
        </p:nvCxnSpPr>
        <p:spPr>
          <a:xfrm rot="16200000" flipH="1">
            <a:off x="4811651" y="2760721"/>
            <a:ext cx="500066" cy="264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Line 38"/>
          <p:cNvSpPr>
            <a:spLocks noChangeShapeType="1"/>
          </p:cNvSpPr>
          <p:nvPr/>
        </p:nvSpPr>
        <p:spPr bwMode="auto">
          <a:xfrm>
            <a:off x="5102722" y="2471729"/>
            <a:ext cx="4814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删除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071670" y="2000240"/>
            <a:ext cx="6561986" cy="762002"/>
            <a:chOff x="59" y="567"/>
            <a:chExt cx="3925" cy="48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27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23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17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19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21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18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10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5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cxnSp>
        <p:nvCxnSpPr>
          <p:cNvPr id="36" name="直接箭头连接符 35"/>
          <p:cNvCxnSpPr/>
          <p:nvPr/>
        </p:nvCxnSpPr>
        <p:spPr>
          <a:xfrm rot="16200000" flipH="1">
            <a:off x="5822165" y="2035959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5786446" y="1357298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pNode</a:t>
            </a:r>
            <a:endParaRPr lang="zh-CN" altLang="en-US" sz="2800" dirty="0"/>
          </a:p>
        </p:txBody>
      </p:sp>
      <p:sp>
        <p:nvSpPr>
          <p:cNvPr id="40" name="矩形 39"/>
          <p:cNvSpPr/>
          <p:nvPr/>
        </p:nvSpPr>
        <p:spPr>
          <a:xfrm>
            <a:off x="857224" y="3357562"/>
            <a:ext cx="6500858" cy="2286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zh-CN" sz="2800" dirty="0" smtClean="0"/>
              <a:t>Node *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=LinkList1;</a:t>
            </a:r>
          </a:p>
          <a:p>
            <a:r>
              <a:rPr lang="en-US" altLang="zh-CN" sz="2800" dirty="0" smtClean="0"/>
              <a:t>while (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-&gt;next !=</a:t>
            </a:r>
            <a:r>
              <a:rPr lang="en-US" altLang="zh-CN" sz="2800" dirty="0" err="1" smtClean="0"/>
              <a:t>pNode</a:t>
            </a:r>
            <a:r>
              <a:rPr lang="en-US" altLang="zh-CN" sz="2800" dirty="0" smtClean="0"/>
              <a:t>) </a:t>
            </a:r>
          </a:p>
          <a:p>
            <a:r>
              <a:rPr lang="en-US" altLang="zh-CN" sz="2800" dirty="0" smtClean="0"/>
              <a:t>    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preNode</a:t>
            </a:r>
            <a:r>
              <a:rPr lang="en-US" altLang="zh-CN" sz="2800" dirty="0" smtClean="0"/>
              <a:t>-&gt;next;</a:t>
            </a:r>
            <a:br>
              <a:rPr lang="en-US" altLang="zh-CN" sz="2800" dirty="0" smtClean="0"/>
            </a:br>
            <a:r>
              <a:rPr lang="en-US" altLang="zh-CN" sz="2800" b="1" dirty="0" err="1" smtClean="0"/>
              <a:t>preNode</a:t>
            </a:r>
            <a:r>
              <a:rPr lang="en-US" altLang="zh-CN" sz="2800" b="1" dirty="0" smtClean="0"/>
              <a:t>-&gt;next=</a:t>
            </a:r>
            <a:r>
              <a:rPr lang="en-US" altLang="zh-CN" sz="2800" b="1" dirty="0" err="1" smtClean="0"/>
              <a:t>pNode</a:t>
            </a:r>
            <a:r>
              <a:rPr lang="en-US" altLang="zh-CN" sz="2800" b="1" dirty="0" smtClean="0"/>
              <a:t>-&gt;next;</a:t>
            </a:r>
          </a:p>
          <a:p>
            <a:r>
              <a:rPr lang="en-US" altLang="zh-CN" sz="2800" b="1" dirty="0" smtClean="0"/>
              <a:t>free(</a:t>
            </a:r>
            <a:r>
              <a:rPr lang="en-US" altLang="zh-CN" sz="2800" b="1" dirty="0" err="1" smtClean="0"/>
              <a:t>pNode</a:t>
            </a:r>
            <a:r>
              <a:rPr lang="en-US" altLang="zh-CN" sz="2800" b="1" dirty="0" smtClean="0"/>
              <a:t>);</a:t>
            </a:r>
          </a:p>
          <a:p>
            <a:endParaRPr lang="zh-CN" altLang="en-US" sz="2800" dirty="0"/>
          </a:p>
        </p:txBody>
      </p:sp>
      <p:grpSp>
        <p:nvGrpSpPr>
          <p:cNvPr id="44" name="组合 43"/>
          <p:cNvGrpSpPr/>
          <p:nvPr/>
        </p:nvGrpSpPr>
        <p:grpSpPr>
          <a:xfrm>
            <a:off x="4000496" y="1357298"/>
            <a:ext cx="1571636" cy="929488"/>
            <a:chOff x="4000496" y="1357298"/>
            <a:chExt cx="1571636" cy="929488"/>
          </a:xfrm>
        </p:grpSpPr>
        <p:cxnSp>
          <p:nvCxnSpPr>
            <p:cNvPr id="41" name="直接箭头连接符 40"/>
            <p:cNvCxnSpPr/>
            <p:nvPr/>
          </p:nvCxnSpPr>
          <p:spPr>
            <a:xfrm rot="16200000" flipH="1">
              <a:off x="4536281" y="2035959"/>
              <a:ext cx="50086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4000496" y="1357298"/>
              <a:ext cx="1571636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err="1" smtClean="0"/>
                <a:t>preNode</a:t>
              </a:r>
              <a:endParaRPr lang="zh-CN" alt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空间循环利用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642910" y="1571612"/>
            <a:ext cx="6561986" cy="762002"/>
            <a:chOff x="59" y="567"/>
            <a:chExt cx="3925" cy="48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27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23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17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19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21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18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10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5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grpSp>
        <p:nvGrpSpPr>
          <p:cNvPr id="33" name="Group 44"/>
          <p:cNvGrpSpPr>
            <a:grpSpLocks/>
          </p:cNvGrpSpPr>
          <p:nvPr/>
        </p:nvGrpSpPr>
        <p:grpSpPr bwMode="auto">
          <a:xfrm>
            <a:off x="642910" y="2571744"/>
            <a:ext cx="6561986" cy="762002"/>
            <a:chOff x="59" y="567"/>
            <a:chExt cx="3925" cy="480"/>
          </a:xfrm>
        </p:grpSpPr>
        <p:grpSp>
          <p:nvGrpSpPr>
            <p:cNvPr id="34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59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5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55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57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8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56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36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51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53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4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45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47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49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46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err="1" smtClean="0"/>
                <a:t>SpCollector</a:t>
              </a:r>
              <a:endParaRPr lang="en-US" altLang="zh-CN" dirty="0"/>
            </a:p>
          </p:txBody>
        </p:sp>
      </p:grpSp>
      <p:sp>
        <p:nvSpPr>
          <p:cNvPr id="61" name="矩形 60"/>
          <p:cNvSpPr/>
          <p:nvPr/>
        </p:nvSpPr>
        <p:spPr>
          <a:xfrm>
            <a:off x="500034" y="4929198"/>
            <a:ext cx="7858180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建立和插入链表时，先看</a:t>
            </a:r>
            <a:r>
              <a:rPr lang="en-US" altLang="zh-CN" sz="2000" dirty="0" err="1" smtClean="0">
                <a:latin typeface="微软雅黑" pitchFamily="34" charset="-122"/>
                <a:ea typeface="微软雅黑" pitchFamily="34" charset="-122"/>
              </a:rPr>
              <a:t>spCollector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的长度是否大于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0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，如果是，则从中获取空间，否则</a:t>
            </a:r>
            <a:r>
              <a:rPr lang="en-US" altLang="zh-CN" sz="2000" dirty="0" err="1" smtClean="0">
                <a:latin typeface="微软雅黑" pitchFamily="34" charset="-122"/>
                <a:ea typeface="微软雅黑" pitchFamily="34" charset="-122"/>
              </a:rPr>
              <a:t>malloc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新空间；</a:t>
            </a:r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00034" y="3643314"/>
            <a:ext cx="7858180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删除节点时，将删除的节点插入到</a:t>
            </a:r>
            <a:r>
              <a:rPr lang="en-US" altLang="zh-CN" sz="2000" dirty="0" err="1" smtClean="0">
                <a:latin typeface="微软雅黑" pitchFamily="34" charset="-122"/>
                <a:ea typeface="微软雅黑" pitchFamily="34" charset="-122"/>
              </a:rPr>
              <a:t>spCollector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链表中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ADT </a:t>
            </a:r>
            <a:r>
              <a:rPr lang="en-US" altLang="zh-CN" dirty="0" err="1" smtClean="0"/>
              <a:t>LinkList</a:t>
            </a:r>
            <a:r>
              <a:rPr lang="en-US" altLang="zh-CN" dirty="0" smtClean="0"/>
              <a:t>{</a:t>
            </a:r>
          </a:p>
          <a:p>
            <a:pPr lvl="1">
              <a:buNone/>
            </a:pP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Initialize();</a:t>
            </a:r>
          </a:p>
          <a:p>
            <a:pPr lvl="1">
              <a:buNone/>
            </a:pP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Length(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IndexOfList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index);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SearchList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, T data);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SurInsert</a:t>
            </a:r>
            <a:r>
              <a:rPr lang="en-US" altLang="zh-CN" sz="2000" dirty="0" smtClean="0"/>
              <a:t>(Node 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, Node 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smtClean="0"/>
              <a:t>Node </a:t>
            </a:r>
            <a:r>
              <a:rPr lang="en-US" altLang="zh-CN" sz="2000" dirty="0" smtClean="0"/>
              <a:t>*</a:t>
            </a:r>
            <a:r>
              <a:rPr lang="en-US" altLang="zh-CN" sz="2000" dirty="0" smtClean="0"/>
              <a:t>Delete(Node 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void </a:t>
            </a:r>
            <a:r>
              <a:rPr lang="en-US" altLang="zh-CN" sz="2000" dirty="0" smtClean="0">
                <a:solidFill>
                  <a:srgbClr val="FF0000"/>
                </a:solidFill>
              </a:rPr>
              <a:t>Output(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);</a:t>
            </a:r>
          </a:p>
          <a:p>
            <a:pPr lvl="1">
              <a:buNone/>
            </a:pPr>
            <a:r>
              <a:rPr lang="en-US" altLang="zh-CN" dirty="0" smtClean="0"/>
              <a:t>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扩展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单向列表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单向循环列表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双向列表</a:t>
            </a:r>
            <a:endParaRPr lang="en-US" altLang="zh-CN" dirty="0" smtClean="0"/>
          </a:p>
          <a:p>
            <a:r>
              <a:rPr lang="zh-CN" altLang="en-US" dirty="0" smtClean="0"/>
              <a:t>双向循环列表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单向循环链表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ADT </a:t>
            </a:r>
            <a:r>
              <a:rPr lang="en-US" altLang="zh-CN" dirty="0" err="1" smtClean="0"/>
              <a:t>LinkList</a:t>
            </a:r>
            <a:r>
              <a:rPr lang="en-US" altLang="zh-CN" dirty="0" smtClean="0"/>
              <a:t>{</a:t>
            </a:r>
          </a:p>
          <a:p>
            <a:pPr lvl="1">
              <a:buNone/>
            </a:pP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 Initialize();</a:t>
            </a:r>
          </a:p>
          <a:p>
            <a:pPr lvl="1">
              <a:buNone/>
            </a:pP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Length(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IndexOfList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index);</a:t>
            </a:r>
          </a:p>
          <a:p>
            <a:pPr lvl="1"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Node *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SearchList</a:t>
            </a:r>
            <a:r>
              <a:rPr lang="en-US" altLang="zh-CN" sz="2000" dirty="0" smtClean="0">
                <a:solidFill>
                  <a:srgbClr val="FF0000"/>
                </a:solidFill>
              </a:rPr>
              <a:t>(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, T data);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SurInsert</a:t>
            </a:r>
            <a:r>
              <a:rPr lang="en-US" altLang="zh-CN" sz="2000" dirty="0" smtClean="0"/>
              <a:t>(Node 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, Node 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smtClean="0"/>
              <a:t>Delete(Node 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);</a:t>
            </a:r>
          </a:p>
          <a:p>
            <a:pPr lvl="1"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void Output(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linklist</a:t>
            </a:r>
            <a:r>
              <a:rPr lang="en-US" altLang="zh-CN" sz="2000" dirty="0" smtClean="0">
                <a:solidFill>
                  <a:srgbClr val="FF0000"/>
                </a:solidFill>
              </a:rPr>
              <a:t>);</a:t>
            </a:r>
            <a:endParaRPr lang="en-US" altLang="zh-CN" sz="2000" dirty="0" smtClean="0"/>
          </a:p>
          <a:p>
            <a:pPr lvl="1">
              <a:buNone/>
            </a:pPr>
            <a:r>
              <a:rPr lang="en-US" altLang="zh-CN" dirty="0" smtClean="0"/>
              <a:t>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单向循环列表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初始化、查找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85786" y="2285992"/>
            <a:ext cx="6561986" cy="714377"/>
            <a:chOff x="59" y="567"/>
            <a:chExt cx="3925" cy="45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2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8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6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7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5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18" name="Group 30"/>
            <p:cNvGrpSpPr>
              <a:grpSpLocks/>
            </p:cNvGrpSpPr>
            <p:nvPr/>
          </p:nvGrpSpPr>
          <p:grpSpPr bwMode="auto">
            <a:xfrm>
              <a:off x="3365" y="768"/>
              <a:ext cx="619" cy="240"/>
              <a:chOff x="1301" y="768"/>
              <a:chExt cx="619" cy="240"/>
            </a:xfrm>
          </p:grpSpPr>
          <p:grpSp>
            <p:nvGrpSpPr>
              <p:cNvPr id="19" name="Group 3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2" name="Rectangle 32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Line 33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" name="Text Box 34"/>
              <p:cNvSpPr txBox="1">
                <a:spLocks noChangeArrowheads="1"/>
              </p:cNvSpPr>
              <p:nvPr/>
            </p:nvSpPr>
            <p:spPr bwMode="auto">
              <a:xfrm>
                <a:off x="1301" y="768"/>
                <a:ext cx="36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sp>
          <p:nvSpPr>
            <p:cNvPr id="11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6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grpSp>
        <p:nvGrpSpPr>
          <p:cNvPr id="20" name="组合 45"/>
          <p:cNvGrpSpPr/>
          <p:nvPr/>
        </p:nvGrpSpPr>
        <p:grpSpPr>
          <a:xfrm>
            <a:off x="2071670" y="2285198"/>
            <a:ext cx="5072098" cy="429422"/>
            <a:chOff x="3571074" y="2285198"/>
            <a:chExt cx="3572694" cy="429422"/>
          </a:xfrm>
        </p:grpSpPr>
        <p:cxnSp>
          <p:nvCxnSpPr>
            <p:cNvPr id="40" name="直接连接符 39"/>
            <p:cNvCxnSpPr/>
            <p:nvPr/>
          </p:nvCxnSpPr>
          <p:spPr>
            <a:xfrm rot="5400000" flipH="1" flipV="1">
              <a:off x="6928660" y="2499512"/>
              <a:ext cx="429422" cy="79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rot="10800000">
              <a:off x="3571868" y="2285992"/>
              <a:ext cx="357190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/>
            <p:nvPr/>
          </p:nvCxnSpPr>
          <p:spPr>
            <a:xfrm rot="5400000">
              <a:off x="3393273" y="2466176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5" name="矩形 34"/>
          <p:cNvSpPr/>
          <p:nvPr/>
        </p:nvSpPr>
        <p:spPr>
          <a:xfrm>
            <a:off x="357158" y="3429000"/>
            <a:ext cx="6215090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indent="-457200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SearchList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, T data)</a:t>
            </a:r>
          </a:p>
          <a:p>
            <a:pPr lvl="1" indent="-457200">
              <a:buNone/>
            </a:pPr>
            <a:r>
              <a:rPr lang="en-US" altLang="zh-CN" sz="2000" dirty="0" smtClean="0"/>
              <a:t>{</a:t>
            </a:r>
          </a:p>
          <a:p>
            <a:pPr lvl="1" indent="-457200">
              <a:buNone/>
            </a:pPr>
            <a:r>
              <a:rPr lang="en-US" altLang="zh-CN" sz="2000" dirty="0" smtClean="0"/>
              <a:t>	Node* 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-&gt;next;</a:t>
            </a:r>
          </a:p>
          <a:p>
            <a:pPr lvl="1" indent="-457200">
              <a:buNone/>
            </a:pPr>
            <a:r>
              <a:rPr lang="en-US" altLang="zh-CN" sz="2000" dirty="0" smtClean="0"/>
              <a:t>	while (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 !=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&amp;&amp; 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-&gt;data !=data)</a:t>
            </a:r>
          </a:p>
          <a:p>
            <a:pPr lvl="1" indent="-457200">
              <a:buNone/>
            </a:pPr>
            <a:r>
              <a:rPr lang="en-US" altLang="zh-CN" sz="2000" dirty="0" smtClean="0"/>
              <a:t>		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-&gt;next;</a:t>
            </a:r>
          </a:p>
          <a:p>
            <a:pPr lvl="1" indent="-457200">
              <a:buNone/>
            </a:pPr>
            <a:r>
              <a:rPr lang="en-US" altLang="zh-CN" sz="2000" dirty="0" smtClean="0"/>
              <a:t>	if (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!=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)</a:t>
            </a:r>
          </a:p>
          <a:p>
            <a:pPr lvl="1" indent="-457200">
              <a:buNone/>
            </a:pPr>
            <a:r>
              <a:rPr lang="en-US" altLang="zh-CN" sz="2000" dirty="0" smtClean="0"/>
              <a:t>		return 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;</a:t>
            </a:r>
          </a:p>
          <a:p>
            <a:pPr lvl="1" indent="-457200">
              <a:buNone/>
            </a:pPr>
            <a:r>
              <a:rPr lang="en-US" altLang="zh-CN" sz="2000" dirty="0" smtClean="0"/>
              <a:t>}</a:t>
            </a:r>
          </a:p>
        </p:txBody>
      </p:sp>
      <p:grpSp>
        <p:nvGrpSpPr>
          <p:cNvPr id="24" name="组合 35"/>
          <p:cNvGrpSpPr/>
          <p:nvPr/>
        </p:nvGrpSpPr>
        <p:grpSpPr>
          <a:xfrm>
            <a:off x="6786578" y="3500438"/>
            <a:ext cx="1827325" cy="700089"/>
            <a:chOff x="5279293" y="3752854"/>
            <a:chExt cx="1827325" cy="700089"/>
          </a:xfrm>
        </p:grpSpPr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6143636" y="4071942"/>
              <a:ext cx="962982" cy="38100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6625127" y="4071942"/>
              <a:ext cx="0" cy="3810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42"/>
            <p:cNvSpPr>
              <a:spLocks noChangeShapeType="1"/>
            </p:cNvSpPr>
            <p:nvPr/>
          </p:nvSpPr>
          <p:spPr bwMode="auto">
            <a:xfrm>
              <a:off x="5662145" y="4224343"/>
              <a:ext cx="4814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Text Box 43"/>
            <p:cNvSpPr txBox="1">
              <a:spLocks noChangeArrowheads="1"/>
            </p:cNvSpPr>
            <p:nvPr/>
          </p:nvSpPr>
          <p:spPr bwMode="auto">
            <a:xfrm>
              <a:off x="5279293" y="3752854"/>
              <a:ext cx="142942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grpSp>
        <p:nvGrpSpPr>
          <p:cNvPr id="28" name="组合 50"/>
          <p:cNvGrpSpPr/>
          <p:nvPr/>
        </p:nvGrpSpPr>
        <p:grpSpPr>
          <a:xfrm>
            <a:off x="7929586" y="3571082"/>
            <a:ext cx="1000132" cy="429422"/>
            <a:chOff x="7929586" y="3571082"/>
            <a:chExt cx="1000132" cy="429422"/>
          </a:xfrm>
        </p:grpSpPr>
        <p:grpSp>
          <p:nvGrpSpPr>
            <p:cNvPr id="34" name="组合 42"/>
            <p:cNvGrpSpPr/>
            <p:nvPr/>
          </p:nvGrpSpPr>
          <p:grpSpPr>
            <a:xfrm>
              <a:off x="7929586" y="3571082"/>
              <a:ext cx="1000132" cy="429422"/>
              <a:chOff x="3571074" y="2285198"/>
              <a:chExt cx="3572694" cy="429422"/>
            </a:xfrm>
          </p:grpSpPr>
          <p:cxnSp>
            <p:nvCxnSpPr>
              <p:cNvPr id="44" name="直接连接符 43"/>
              <p:cNvCxnSpPr/>
              <p:nvPr/>
            </p:nvCxnSpPr>
            <p:spPr>
              <a:xfrm rot="5400000" flipH="1" flipV="1">
                <a:off x="6928660" y="2499512"/>
                <a:ext cx="429422" cy="794"/>
              </a:xfrm>
              <a:prstGeom prst="line">
                <a:avLst/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 rot="10800000">
                <a:off x="3571868" y="2285992"/>
                <a:ext cx="3571900" cy="1588"/>
              </a:xfrm>
              <a:prstGeom prst="line">
                <a:avLst/>
              </a:prstGeom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8" name="直接箭头连接符 47"/>
              <p:cNvCxnSpPr/>
              <p:nvPr/>
            </p:nvCxnSpPr>
            <p:spPr>
              <a:xfrm rot="5400000">
                <a:off x="3393273" y="2466176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0" name="直接连接符 49"/>
            <p:cNvCxnSpPr/>
            <p:nvPr/>
          </p:nvCxnSpPr>
          <p:spPr>
            <a:xfrm flipV="1">
              <a:off x="8613903" y="3990981"/>
              <a:ext cx="315815" cy="9523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单向循环列表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指定位置</a:t>
            </a:r>
            <a:r>
              <a:rPr lang="zh-CN" altLang="en-US" dirty="0" smtClean="0">
                <a:solidFill>
                  <a:srgbClr val="FF0000"/>
                </a:solidFill>
              </a:rPr>
              <a:t>后</a:t>
            </a:r>
            <a:r>
              <a:rPr lang="zh-CN" altLang="en-US" dirty="0" smtClean="0"/>
              <a:t>插入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785786" y="2285992"/>
            <a:ext cx="6561986" cy="714377"/>
            <a:chOff x="59" y="567"/>
            <a:chExt cx="3925" cy="450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2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28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24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6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7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5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18" name="Group 30"/>
            <p:cNvGrpSpPr>
              <a:grpSpLocks/>
            </p:cNvGrpSpPr>
            <p:nvPr/>
          </p:nvGrpSpPr>
          <p:grpSpPr bwMode="auto">
            <a:xfrm>
              <a:off x="3365" y="768"/>
              <a:ext cx="619" cy="240"/>
              <a:chOff x="1301" y="768"/>
              <a:chExt cx="619" cy="240"/>
            </a:xfrm>
          </p:grpSpPr>
          <p:grpSp>
            <p:nvGrpSpPr>
              <p:cNvPr id="20" name="Group 3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2" name="Rectangle 32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Line 33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1" name="Text Box 34"/>
              <p:cNvSpPr txBox="1">
                <a:spLocks noChangeArrowheads="1"/>
              </p:cNvSpPr>
              <p:nvPr/>
            </p:nvSpPr>
            <p:spPr bwMode="auto">
              <a:xfrm>
                <a:off x="1301" y="768"/>
                <a:ext cx="36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sp>
          <p:nvSpPr>
            <p:cNvPr id="11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6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71670" y="2285198"/>
            <a:ext cx="5072098" cy="429422"/>
            <a:chOff x="3571074" y="2285198"/>
            <a:chExt cx="3572694" cy="429422"/>
          </a:xfrm>
        </p:grpSpPr>
        <p:cxnSp>
          <p:nvCxnSpPr>
            <p:cNvPr id="40" name="直接连接符 39"/>
            <p:cNvCxnSpPr/>
            <p:nvPr/>
          </p:nvCxnSpPr>
          <p:spPr>
            <a:xfrm rot="5400000" flipH="1" flipV="1">
              <a:off x="6928660" y="2499512"/>
              <a:ext cx="429422" cy="794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rot="10800000">
              <a:off x="3571868" y="2285992"/>
              <a:ext cx="357190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直接箭头连接符 44"/>
            <p:cNvCxnSpPr/>
            <p:nvPr/>
          </p:nvCxnSpPr>
          <p:spPr>
            <a:xfrm rot="5400000">
              <a:off x="3393273" y="2466176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5" name="矩形 34"/>
          <p:cNvSpPr/>
          <p:nvPr/>
        </p:nvSpPr>
        <p:spPr>
          <a:xfrm>
            <a:off x="357158" y="4143380"/>
            <a:ext cx="7143768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SurInsert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linklist</a:t>
            </a:r>
            <a:r>
              <a:rPr lang="en-US" altLang="zh-CN" sz="2000" dirty="0" smtClean="0"/>
              <a:t>, Node *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, Node 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);</a:t>
            </a:r>
          </a:p>
          <a:p>
            <a:pPr lvl="1" indent="-457200"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-&gt;next=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-&gt;next;</a:t>
            </a:r>
          </a:p>
          <a:p>
            <a:pPr lvl="1" indent="-457200"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-&gt;next=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;</a:t>
            </a:r>
          </a:p>
          <a:p>
            <a:pPr lvl="1" indent="-457200">
              <a:buNone/>
            </a:pPr>
            <a:r>
              <a:rPr lang="en-US" altLang="zh-CN" sz="2000" dirty="0" smtClean="0"/>
              <a:t>}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6929454" y="3071810"/>
            <a:ext cx="1827325" cy="700089"/>
            <a:chOff x="5279293" y="3752854"/>
            <a:chExt cx="1827325" cy="700089"/>
          </a:xfrm>
        </p:grpSpPr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6143636" y="4071942"/>
              <a:ext cx="962982" cy="38100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6625127" y="4071942"/>
              <a:ext cx="0" cy="3810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42"/>
            <p:cNvSpPr>
              <a:spLocks noChangeShapeType="1"/>
            </p:cNvSpPr>
            <p:nvPr/>
          </p:nvSpPr>
          <p:spPr bwMode="auto">
            <a:xfrm>
              <a:off x="5662145" y="4224343"/>
              <a:ext cx="4814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Text Box 43"/>
            <p:cNvSpPr txBox="1">
              <a:spLocks noChangeArrowheads="1"/>
            </p:cNvSpPr>
            <p:nvPr/>
          </p:nvSpPr>
          <p:spPr bwMode="auto">
            <a:xfrm>
              <a:off x="5279293" y="3752854"/>
              <a:ext cx="142942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err="1" smtClean="0"/>
                <a:t>pNewNode</a:t>
              </a:r>
              <a:endParaRPr lang="en-US" altLang="zh-CN" dirty="0"/>
            </a:p>
          </p:txBody>
        </p:sp>
      </p:grpSp>
      <p:cxnSp>
        <p:nvCxnSpPr>
          <p:cNvPr id="52" name="直接箭头连接符 51"/>
          <p:cNvCxnSpPr/>
          <p:nvPr/>
        </p:nvCxnSpPr>
        <p:spPr>
          <a:xfrm rot="16200000" flipH="1">
            <a:off x="3264707" y="2320917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3228988" y="1642256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pNode</a:t>
            </a:r>
            <a:endParaRPr lang="zh-CN" altLang="en-US" sz="2800" dirty="0"/>
          </a:p>
        </p:txBody>
      </p:sp>
      <p:cxnSp>
        <p:nvCxnSpPr>
          <p:cNvPr id="54" name="直接箭头连接符 53"/>
          <p:cNvCxnSpPr/>
          <p:nvPr/>
        </p:nvCxnSpPr>
        <p:spPr>
          <a:xfrm rot="16200000" flipH="1">
            <a:off x="6393669" y="2321711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6357950" y="1643050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pNode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3" grpId="0" animBg="1"/>
      <p:bldP spid="53" grpId="1" animBg="1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作业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1425</a:t>
            </a:r>
          </a:p>
          <a:p>
            <a:r>
              <a:rPr lang="en-US" altLang="zh-CN" dirty="0" smtClean="0"/>
              <a:t>1396</a:t>
            </a:r>
          </a:p>
          <a:p>
            <a:r>
              <a:rPr lang="en-US" altLang="zh-CN" dirty="0" smtClean="0"/>
              <a:t> 2438</a:t>
            </a:r>
          </a:p>
          <a:p>
            <a:r>
              <a:rPr lang="zh-CN" altLang="en-US" dirty="0" smtClean="0"/>
              <a:t>完成时间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7</a:t>
            </a:r>
            <a:r>
              <a:rPr lang="zh-CN" altLang="en-US" dirty="0" smtClean="0"/>
              <a:t>日</a:t>
            </a:r>
            <a:r>
              <a:rPr lang="en-US" altLang="zh-CN" dirty="0" smtClean="0"/>
              <a:t>23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55</a:t>
            </a:r>
            <a:r>
              <a:rPr lang="zh-CN" altLang="en-US" dirty="0" smtClean="0"/>
              <a:t>之前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数据结构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57298"/>
            <a:ext cx="5927725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>
                <a:latin typeface="楷体" pitchFamily="49" charset="-122"/>
              </a:rPr>
              <a:t>线性表      </a:t>
            </a:r>
            <a:r>
              <a:rPr lang="zh-CN" altLang="en-US" dirty="0" smtClean="0">
                <a:latin typeface="楷体" pitchFamily="49" charset="-122"/>
              </a:rPr>
              <a:t>  顺序</a:t>
            </a:r>
            <a:r>
              <a:rPr lang="zh-CN" altLang="en-US" dirty="0">
                <a:latin typeface="楷体" pitchFamily="49" charset="-122"/>
              </a:rPr>
              <a:t>表</a:t>
            </a:r>
          </a:p>
          <a:p>
            <a:pPr>
              <a:buFontTx/>
              <a:buNone/>
            </a:pPr>
            <a:r>
              <a:rPr lang="zh-CN" altLang="en-US" dirty="0">
                <a:latin typeface="楷体" pitchFamily="49" charset="-122"/>
              </a:rPr>
              <a:t>              链表</a:t>
            </a:r>
          </a:p>
          <a:p>
            <a:pPr>
              <a:buNone/>
            </a:pPr>
            <a:r>
              <a:rPr lang="zh-CN" altLang="en-US" dirty="0">
                <a:latin typeface="楷体" pitchFamily="49" charset="-122"/>
              </a:rPr>
              <a:t>栈</a:t>
            </a:r>
            <a:endParaRPr lang="zh-CN" altLang="en-US" dirty="0">
              <a:latin typeface="楷体" pitchFamily="49" charset="-122"/>
              <a:hlinkClick r:id="" action="ppaction://noaction"/>
            </a:endParaRPr>
          </a:p>
          <a:p>
            <a:pPr>
              <a:buNone/>
            </a:pPr>
            <a:r>
              <a:rPr lang="zh-CN" altLang="en-US" dirty="0">
                <a:latin typeface="楷体" pitchFamily="49" charset="-122"/>
              </a:rPr>
              <a:t>队列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962400" y="166209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3886200" y="1738298"/>
            <a:ext cx="10080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6" name="AutoShape 6"/>
          <p:cNvSpPr>
            <a:spLocks/>
          </p:cNvSpPr>
          <p:nvPr/>
        </p:nvSpPr>
        <p:spPr bwMode="auto">
          <a:xfrm>
            <a:off x="1752600" y="1585898"/>
            <a:ext cx="419100" cy="1981200"/>
          </a:xfrm>
          <a:prstGeom prst="leftBrace">
            <a:avLst>
              <a:gd name="adj1" fmla="val 393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970717" y="1662098"/>
            <a:ext cx="677108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线性结构</a:t>
            </a:r>
          </a:p>
        </p:txBody>
      </p:sp>
      <p:sp>
        <p:nvSpPr>
          <p:cNvPr id="71688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03375" y="4410061"/>
            <a:ext cx="1800225" cy="5794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树结构</a:t>
            </a:r>
          </a:p>
        </p:txBody>
      </p:sp>
      <p:sp>
        <p:nvSpPr>
          <p:cNvPr id="71689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03375" y="5275248"/>
            <a:ext cx="1800225" cy="579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图结构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4268788" y="4122723"/>
            <a:ext cx="2808287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人工智能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博弈树</a:t>
            </a:r>
          </a:p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数据挖掘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决策树</a:t>
            </a:r>
          </a:p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多媒体技术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哈夫曼树</a:t>
            </a: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476625" y="4625961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3476625" y="5562586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4268788" y="5491148"/>
            <a:ext cx="36718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人工智能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神经网络，贝叶斯网络</a:t>
            </a:r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3500430" y="3357562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4267200" y="3033698"/>
            <a:ext cx="2808288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操作系统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进程管理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服务器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进程线程管理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双向列表和双向循环列表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pic>
        <p:nvPicPr>
          <p:cNvPr id="1026" name="Picture 2" descr="https://timgsa.baidu.com/timg?image&amp;quality=80&amp;size=b9999_10000&amp;sec=1506273401707&amp;di=59cd7ca7ca588cdd4965d5113d87c501&amp;imgtype=0&amp;src=http%3A%2F%2Fimage.lxway.com%2Fupload%2Fc%2Fad%2Fcadd427dcc8dbba203b7b6d6afc5460e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364740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线性表的顺序存储（顺序表）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dirty="0" smtClean="0"/>
              <a:t>优点：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、不需要额外空间来表示结点的逻辑关系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、随机存储方便</a:t>
            </a:r>
          </a:p>
          <a:p>
            <a:pPr>
              <a:spcBef>
                <a:spcPct val="50000"/>
              </a:spcBef>
            </a:pPr>
            <a:r>
              <a:rPr lang="zh-CN" altLang="en-US" dirty="0" smtClean="0">
                <a:solidFill>
                  <a:srgbClr val="FF0000"/>
                </a:solidFill>
              </a:rPr>
              <a:t>缺点：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、插入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删除效率低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、需事先确定存储规模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改进的顺序表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000232" y="164305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00232" y="235743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000232" y="307181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000232" y="378619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000232" y="450057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000232" y="521495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571736" y="200024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571736" y="264318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571736" y="342900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2571736" y="414338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571736" y="478632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2571736" y="557214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3857620" y="1643050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857620" y="2400293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857620" y="3157536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857620" y="3914779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857620" y="4672022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857620" y="5429264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线性表的链式</a:t>
            </a:r>
            <a:r>
              <a:rPr lang="zh-CN" altLang="en-US" dirty="0" smtClean="0"/>
              <a:t>存储（链表）</a:t>
            </a:r>
            <a:endParaRPr lang="zh-CN" altLang="en-US" dirty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4348" y="4214818"/>
            <a:ext cx="7929618" cy="180498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zh-CN" sz="2000" dirty="0"/>
              <a:t>1</a:t>
            </a:r>
            <a:r>
              <a:rPr lang="zh-CN" altLang="en-US" sz="2000" dirty="0"/>
              <a:t>、初始化链表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dirty="0"/>
              <a:t>2</a:t>
            </a:r>
            <a:r>
              <a:rPr lang="zh-CN" altLang="en-US" sz="2000" dirty="0" smtClean="0"/>
              <a:t>、插入（头部插入，尾部插入，指定位置</a:t>
            </a:r>
            <a:r>
              <a:rPr lang="zh-CN" altLang="en-US" sz="2000" dirty="0" smtClean="0">
                <a:solidFill>
                  <a:srgbClr val="FF0000"/>
                </a:solidFill>
              </a:rPr>
              <a:t>前</a:t>
            </a:r>
            <a:r>
              <a:rPr lang="zh-CN" altLang="en-US" sz="2000" dirty="0" smtClean="0"/>
              <a:t>插入，指定位置</a:t>
            </a:r>
            <a:r>
              <a:rPr lang="zh-CN" altLang="en-US" sz="2000" dirty="0" smtClean="0">
                <a:solidFill>
                  <a:srgbClr val="FF0000"/>
                </a:solidFill>
              </a:rPr>
              <a:t>后</a:t>
            </a:r>
            <a:r>
              <a:rPr lang="zh-CN" altLang="en-US" sz="2000" dirty="0" smtClean="0"/>
              <a:t>插入）</a:t>
            </a:r>
            <a:endParaRPr lang="zh-CN" altLang="en-US" sz="2000" dirty="0"/>
          </a:p>
          <a:p>
            <a:pPr>
              <a:lnSpc>
                <a:spcPct val="80000"/>
              </a:lnSpc>
              <a:buNone/>
            </a:pPr>
            <a:r>
              <a:rPr lang="en-US" altLang="zh-CN" sz="2000" dirty="0" smtClean="0"/>
              <a:t>3</a:t>
            </a:r>
            <a:r>
              <a:rPr lang="zh-CN" altLang="en-US" sz="2000" dirty="0" smtClean="0"/>
              <a:t>、</a:t>
            </a:r>
            <a:r>
              <a:rPr lang="zh-CN" altLang="en-US" sz="2000" dirty="0"/>
              <a:t>求链表</a:t>
            </a:r>
            <a:r>
              <a:rPr lang="zh-CN" altLang="en-US" sz="2000" dirty="0" smtClean="0"/>
              <a:t>长度</a:t>
            </a:r>
            <a:endParaRPr lang="en-US" altLang="zh-CN" sz="2000" dirty="0" smtClean="0"/>
          </a:p>
          <a:p>
            <a:pPr>
              <a:lnSpc>
                <a:spcPct val="80000"/>
              </a:lnSpc>
              <a:buNone/>
            </a:pPr>
            <a:r>
              <a:rPr lang="en-US" altLang="zh-CN" sz="2000" dirty="0" smtClean="0"/>
              <a:t>4</a:t>
            </a:r>
            <a:r>
              <a:rPr lang="zh-CN" altLang="en-US" sz="2000" dirty="0" smtClean="0"/>
              <a:t>、查找：按序号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按值（顺链域逐个搜索）</a:t>
            </a:r>
            <a:endParaRPr lang="zh-CN" altLang="en-US" sz="2000" dirty="0"/>
          </a:p>
          <a:p>
            <a:pPr>
              <a:lnSpc>
                <a:spcPct val="80000"/>
              </a:lnSpc>
              <a:buNone/>
            </a:pPr>
            <a:r>
              <a:rPr lang="en-US" altLang="zh-CN" sz="2000" dirty="0" smtClean="0"/>
              <a:t>5</a:t>
            </a:r>
            <a:r>
              <a:rPr lang="zh-CN" altLang="en-US" sz="2000" dirty="0" smtClean="0"/>
              <a:t>、</a:t>
            </a:r>
            <a:r>
              <a:rPr lang="zh-CN" altLang="en-US" sz="2000" dirty="0"/>
              <a:t>删除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714348" y="1428776"/>
            <a:ext cx="6561986" cy="762002"/>
            <a:chOff x="59" y="567"/>
            <a:chExt cx="3925" cy="480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91142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1143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91144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145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91146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91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1164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91165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10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91168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9116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9117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91171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91173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74" name="Line 38"/>
            <p:cNvSpPr>
              <a:spLocks noChangeShapeType="1"/>
            </p:cNvSpPr>
            <p:nvPr/>
          </p:nvSpPr>
          <p:spPr bwMode="auto">
            <a:xfrm>
              <a:off x="187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75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76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77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91178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79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sp>
        <p:nvSpPr>
          <p:cNvPr id="91181" name="Text Box 45"/>
          <p:cNvSpPr txBox="1">
            <a:spLocks noChangeArrowheads="1"/>
          </p:cNvSpPr>
          <p:nvPr/>
        </p:nvSpPr>
        <p:spPr bwMode="auto">
          <a:xfrm>
            <a:off x="685800" y="2357462"/>
            <a:ext cx="2819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/>
              <a:t>typedef</a:t>
            </a:r>
            <a:r>
              <a:rPr lang="en-US" altLang="zh-CN" dirty="0"/>
              <a:t> </a:t>
            </a:r>
            <a:r>
              <a:rPr lang="en-US" altLang="zh-CN" dirty="0" err="1"/>
              <a:t>struct</a:t>
            </a:r>
            <a:r>
              <a:rPr lang="en-US" altLang="zh-CN" dirty="0"/>
              <a:t> </a:t>
            </a:r>
            <a:r>
              <a:rPr lang="en-US" altLang="zh-CN" dirty="0" smtClean="0"/>
              <a:t> _node{</a:t>
            </a:r>
            <a:endParaRPr lang="en-US" altLang="zh-CN" dirty="0"/>
          </a:p>
          <a:p>
            <a:pPr lvl="1">
              <a:spcBef>
                <a:spcPct val="50000"/>
              </a:spcBef>
            </a:pPr>
            <a:r>
              <a:rPr lang="en-US" altLang="zh-CN" dirty="0" err="1">
                <a:solidFill>
                  <a:srgbClr val="FF0000"/>
                </a:solidFill>
              </a:rPr>
              <a:t>ElemType</a:t>
            </a:r>
            <a:r>
              <a:rPr lang="en-US" altLang="zh-CN" dirty="0"/>
              <a:t> data;</a:t>
            </a:r>
          </a:p>
          <a:p>
            <a:pPr lvl="1">
              <a:spcBef>
                <a:spcPct val="50000"/>
              </a:spcBef>
            </a:pPr>
            <a:r>
              <a:rPr lang="en-US" altLang="zh-CN" dirty="0" err="1" smtClean="0"/>
              <a:t>struct</a:t>
            </a:r>
            <a:r>
              <a:rPr lang="en-US" altLang="zh-CN" dirty="0" smtClean="0"/>
              <a:t> _node </a:t>
            </a:r>
            <a:r>
              <a:rPr lang="en-US" altLang="zh-CN" dirty="0"/>
              <a:t>*next;</a:t>
            </a:r>
          </a:p>
          <a:p>
            <a:pPr>
              <a:spcBef>
                <a:spcPct val="50000"/>
              </a:spcBef>
            </a:pPr>
            <a:r>
              <a:rPr lang="en-US" altLang="zh-CN" dirty="0"/>
              <a:t>}Node,*</a:t>
            </a:r>
            <a:r>
              <a:rPr lang="en-US" altLang="zh-CN" dirty="0" err="1"/>
              <a:t>LinkList</a:t>
            </a:r>
            <a:r>
              <a:rPr lang="en-US" altLang="zh-CN" dirty="0"/>
              <a:t>;</a:t>
            </a:r>
          </a:p>
        </p:txBody>
      </p:sp>
      <p:sp>
        <p:nvSpPr>
          <p:cNvPr id="33" name="矩形 32"/>
          <p:cNvSpPr/>
          <p:nvPr/>
        </p:nvSpPr>
        <p:spPr>
          <a:xfrm>
            <a:off x="4214810" y="2714620"/>
            <a:ext cx="4572000" cy="92333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在链表中引入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头指针节点，可以使程序设计更简洁，因为这样可以避免把空表作为一种特殊情况来对待。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初始化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400" dirty="0" err="1" smtClean="0"/>
              <a:t>LinkList</a:t>
            </a:r>
            <a:r>
              <a:rPr lang="en-US" altLang="zh-CN" sz="2400" dirty="0" smtClean="0"/>
              <a:t> LinkList1=(</a:t>
            </a:r>
            <a:r>
              <a:rPr lang="en-US" altLang="zh-CN" sz="2400" dirty="0" err="1" smtClean="0"/>
              <a:t>LinkList</a:t>
            </a:r>
            <a:r>
              <a:rPr lang="en-US" altLang="zh-CN" sz="2400" dirty="0" smtClean="0"/>
              <a:t>)</a:t>
            </a:r>
            <a:r>
              <a:rPr lang="en-US" altLang="zh-CN" sz="2400" dirty="0" err="1" smtClean="0"/>
              <a:t>malloc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sizeof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Node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);</a:t>
            </a:r>
          </a:p>
          <a:p>
            <a:pPr>
              <a:buNone/>
            </a:pPr>
            <a:r>
              <a:rPr lang="en-US" altLang="zh-CN" sz="2400" dirty="0" err="1" smtClean="0"/>
              <a:t>memset</a:t>
            </a:r>
            <a:r>
              <a:rPr lang="en-US" altLang="zh-CN" sz="2400" dirty="0" smtClean="0"/>
              <a:t>(LinkList1, 0, </a:t>
            </a:r>
            <a:r>
              <a:rPr lang="en-US" altLang="zh-CN" sz="2400" dirty="0" err="1" smtClean="0"/>
              <a:t>sizeof</a:t>
            </a:r>
            <a:r>
              <a:rPr lang="en-US" altLang="zh-CN" sz="2400" dirty="0" smtClean="0"/>
              <a:t>(Node));</a:t>
            </a:r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5279293" y="3752854"/>
            <a:ext cx="1827325" cy="700089"/>
            <a:chOff x="5279293" y="3752854"/>
            <a:chExt cx="1827325" cy="700089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143636" y="4071942"/>
              <a:ext cx="962982" cy="38100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6625127" y="4071942"/>
              <a:ext cx="0" cy="3810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Line 42"/>
            <p:cNvSpPr>
              <a:spLocks noChangeShapeType="1"/>
            </p:cNvSpPr>
            <p:nvPr/>
          </p:nvSpPr>
          <p:spPr bwMode="auto">
            <a:xfrm>
              <a:off x="5662145" y="4224343"/>
              <a:ext cx="4814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43"/>
            <p:cNvSpPr txBox="1">
              <a:spLocks noChangeArrowheads="1"/>
            </p:cNvSpPr>
            <p:nvPr/>
          </p:nvSpPr>
          <p:spPr bwMode="auto">
            <a:xfrm>
              <a:off x="5279293" y="3752854"/>
              <a:ext cx="142942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插入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 smtClean="0"/>
              <a:t>Node *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=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Node *</a:t>
            </a:r>
            <a:r>
              <a:rPr lang="zh-CN" altLang="en-US" sz="2000" dirty="0" smtClean="0"/>
              <a:t>）</a:t>
            </a:r>
            <a:r>
              <a:rPr lang="en-US" altLang="zh-CN" sz="2000" dirty="0" err="1" smtClean="0"/>
              <a:t>malloc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sizeof</a:t>
            </a:r>
            <a:r>
              <a:rPr lang="en-US" altLang="zh-CN" sz="2000" dirty="0" smtClean="0"/>
              <a:t>(Node));</a:t>
            </a:r>
          </a:p>
          <a:p>
            <a:pPr>
              <a:buNone/>
            </a:pP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-&gt;data </a:t>
            </a:r>
            <a:r>
              <a:rPr lang="zh-CN" altLang="en-US" sz="2000" dirty="0" smtClean="0"/>
              <a:t>赋值；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>
                <a:solidFill>
                  <a:srgbClr val="FF0000"/>
                </a:solidFill>
              </a:rPr>
              <a:t>头插法：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-&gt;next=LinkList1-&gt;next;</a:t>
            </a:r>
          </a:p>
          <a:p>
            <a:pPr>
              <a:buNone/>
            </a:pPr>
            <a:r>
              <a:rPr lang="en-US" altLang="zh-CN" sz="2000" dirty="0" smtClean="0"/>
              <a:t>LinkList1-&gt;next=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;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>
                <a:solidFill>
                  <a:srgbClr val="FF0000"/>
                </a:solidFill>
              </a:rPr>
              <a:t>尾插法：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dirty="0" smtClean="0"/>
              <a:t>Node </a:t>
            </a:r>
            <a:r>
              <a:rPr lang="en-US" altLang="zh-CN" sz="2000" dirty="0" smtClean="0"/>
              <a:t>*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=LinkList1;</a:t>
            </a:r>
          </a:p>
          <a:p>
            <a:pPr>
              <a:buNone/>
            </a:pPr>
            <a:r>
              <a:rPr lang="en-US" altLang="zh-CN" sz="2000" dirty="0" smtClean="0"/>
              <a:t>while (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-&gt;next) 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-&gt;</a:t>
            </a:r>
            <a:r>
              <a:rPr lang="en-US" altLang="zh-CN" sz="2000" dirty="0" smtClean="0"/>
              <a:t>next=</a:t>
            </a: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-&gt;next;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err="1" smtClean="0"/>
              <a:t>pNode</a:t>
            </a:r>
            <a:r>
              <a:rPr lang="en-US" altLang="zh-CN" sz="2000" dirty="0" smtClean="0"/>
              <a:t>-</a:t>
            </a:r>
            <a:r>
              <a:rPr lang="en-US" altLang="zh-CN" sz="2000" dirty="0" smtClean="0"/>
              <a:t>&gt;next=</a:t>
            </a:r>
            <a:r>
              <a:rPr lang="en-US" altLang="zh-CN" sz="2000" dirty="0" err="1" smtClean="0"/>
              <a:t>pNewNode</a:t>
            </a:r>
            <a:r>
              <a:rPr lang="en-US" altLang="zh-CN" sz="2000" dirty="0" smtClean="0"/>
              <a:t>;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5857884" y="3214686"/>
            <a:ext cx="3071834" cy="2714644"/>
            <a:chOff x="5857884" y="3214686"/>
            <a:chExt cx="3071834" cy="2714644"/>
          </a:xfrm>
        </p:grpSpPr>
        <p:sp>
          <p:nvSpPr>
            <p:cNvPr id="5" name="右大括号 4"/>
            <p:cNvSpPr/>
            <p:nvPr/>
          </p:nvSpPr>
          <p:spPr>
            <a:xfrm>
              <a:off x="5857884" y="3214686"/>
              <a:ext cx="857256" cy="2714644"/>
            </a:xfrm>
            <a:prstGeom prst="rightBrac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6786578" y="4214818"/>
              <a:ext cx="2143140" cy="785818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指定位置</a:t>
              </a:r>
              <a:r>
                <a:rPr lang="zh-CN" altLang="en-US" dirty="0" smtClean="0">
                  <a:solidFill>
                    <a:srgbClr val="FFFF00"/>
                  </a:solidFill>
                  <a:latin typeface="微软雅黑" pitchFamily="34" charset="-122"/>
                  <a:ea typeface="微软雅黑" pitchFamily="34" charset="-122"/>
                </a:rPr>
                <a:t>后</a:t>
              </a: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插入</a:t>
              </a:r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9" name="直接连接符 8"/>
          <p:cNvCxnSpPr/>
          <p:nvPr/>
        </p:nvCxnSpPr>
        <p:spPr>
          <a:xfrm>
            <a:off x="2928926" y="3429000"/>
            <a:ext cx="114300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928926" y="5643578"/>
            <a:ext cx="114300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插入（指定位置</a:t>
            </a:r>
            <a:r>
              <a:rPr lang="zh-CN" altLang="en-US" dirty="0" smtClean="0">
                <a:solidFill>
                  <a:srgbClr val="FF0000"/>
                </a:solidFill>
              </a:rPr>
              <a:t>后</a:t>
            </a:r>
            <a:r>
              <a:rPr lang="zh-CN" altLang="en-US" dirty="0" smtClean="0"/>
              <a:t>插入）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071670" y="2000240"/>
            <a:ext cx="6561986" cy="762002"/>
            <a:chOff x="59" y="567"/>
            <a:chExt cx="3925" cy="480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76" y="768"/>
              <a:ext cx="576" cy="240"/>
              <a:chOff x="576" y="768"/>
              <a:chExt cx="576" cy="240"/>
            </a:xfrm>
          </p:grpSpPr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576" y="768"/>
                <a:ext cx="576" cy="24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Line 7"/>
              <p:cNvSpPr>
                <a:spLocks noChangeShapeType="1"/>
              </p:cNvSpPr>
              <p:nvPr/>
            </p:nvSpPr>
            <p:spPr bwMode="auto">
              <a:xfrm>
                <a:off x="864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341" y="768"/>
              <a:ext cx="627" cy="240"/>
              <a:chOff x="1293" y="768"/>
              <a:chExt cx="627" cy="240"/>
            </a:xfrm>
          </p:grpSpPr>
          <p:grpSp>
            <p:nvGrpSpPr>
              <p:cNvPr id="8" name="Group 11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1293" y="768"/>
                <a:ext cx="4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110" y="768"/>
              <a:ext cx="626" cy="249"/>
              <a:chOff x="1294" y="768"/>
              <a:chExt cx="626" cy="249"/>
            </a:xfrm>
          </p:grpSpPr>
          <p:grpSp>
            <p:nvGrpSpPr>
              <p:cNvPr id="17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576" cy="240"/>
                <a:chOff x="1344" y="768"/>
                <a:chExt cx="576" cy="240"/>
              </a:xfrm>
            </p:grpSpPr>
            <p:sp>
              <p:nvSpPr>
                <p:cNvPr id="2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44" y="768"/>
                  <a:ext cx="576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Line 28"/>
                <p:cNvSpPr>
                  <a:spLocks noChangeShapeType="1"/>
                </p:cNvSpPr>
                <p:nvPr/>
              </p:nvSpPr>
              <p:spPr bwMode="auto">
                <a:xfrm>
                  <a:off x="1632" y="768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24" name="Text Box 29"/>
              <p:cNvSpPr txBox="1">
                <a:spLocks noChangeArrowheads="1"/>
              </p:cNvSpPr>
              <p:nvPr/>
            </p:nvSpPr>
            <p:spPr bwMode="auto">
              <a:xfrm>
                <a:off x="1294" y="784"/>
                <a:ext cx="3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 smtClean="0"/>
                  <a:t>data</a:t>
                </a:r>
                <a:endParaRPr lang="en-US" altLang="zh-CN" dirty="0"/>
              </a:p>
            </p:txBody>
          </p:sp>
        </p:grpSp>
        <p:grpSp>
          <p:nvGrpSpPr>
            <p:cNvPr id="19" name="Group 36"/>
            <p:cNvGrpSpPr>
              <a:grpSpLocks/>
            </p:cNvGrpSpPr>
            <p:nvPr/>
          </p:nvGrpSpPr>
          <p:grpSpPr bwMode="auto">
            <a:xfrm>
              <a:off x="3365" y="768"/>
              <a:ext cx="619" cy="279"/>
              <a:chOff x="3269" y="768"/>
              <a:chExt cx="619" cy="279"/>
            </a:xfrm>
          </p:grpSpPr>
          <p:grpSp>
            <p:nvGrpSpPr>
              <p:cNvPr id="23" name="Group 30"/>
              <p:cNvGrpSpPr>
                <a:grpSpLocks/>
              </p:cNvGrpSpPr>
              <p:nvPr/>
            </p:nvGrpSpPr>
            <p:grpSpPr bwMode="auto">
              <a:xfrm>
                <a:off x="3269" y="768"/>
                <a:ext cx="619" cy="240"/>
                <a:chOff x="1301" y="768"/>
                <a:chExt cx="619" cy="240"/>
              </a:xfrm>
            </p:grpSpPr>
            <p:grpSp>
              <p:nvGrpSpPr>
                <p:cNvPr id="27" name="Group 31"/>
                <p:cNvGrpSpPr>
                  <a:grpSpLocks/>
                </p:cNvGrpSpPr>
                <p:nvPr/>
              </p:nvGrpSpPr>
              <p:grpSpPr bwMode="auto">
                <a:xfrm>
                  <a:off x="1344" y="768"/>
                  <a:ext cx="576" cy="240"/>
                  <a:chOff x="1344" y="768"/>
                  <a:chExt cx="576" cy="240"/>
                </a:xfrm>
              </p:grpSpPr>
              <p:sp>
                <p:nvSpPr>
                  <p:cNvPr id="21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768"/>
                    <a:ext cx="576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22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768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301" y="768"/>
                  <a:ext cx="36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 smtClean="0"/>
                    <a:t>data</a:t>
                  </a:r>
                  <a:endParaRPr lang="en-US" altLang="zh-CN" dirty="0"/>
                </a:p>
              </p:txBody>
            </p:sp>
          </p:grpSp>
          <p:sp>
            <p:nvSpPr>
              <p:cNvPr id="18" name="Text Box 35"/>
              <p:cNvSpPr txBox="1">
                <a:spLocks noChangeArrowheads="1"/>
              </p:cNvSpPr>
              <p:nvPr/>
            </p:nvSpPr>
            <p:spPr bwMode="auto">
              <a:xfrm>
                <a:off x="3648" y="81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/>
                  <a:t>^</a:t>
                </a:r>
              </a:p>
            </p:txBody>
          </p:sp>
        </p:grpSp>
        <p:sp>
          <p:nvSpPr>
            <p:cNvPr id="10" name="Line 37"/>
            <p:cNvSpPr>
              <a:spLocks noChangeShapeType="1"/>
            </p:cNvSpPr>
            <p:nvPr/>
          </p:nvSpPr>
          <p:spPr bwMode="auto">
            <a:xfrm>
              <a:off x="1104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39"/>
            <p:cNvSpPr>
              <a:spLocks noChangeShapeType="1"/>
            </p:cNvSpPr>
            <p:nvPr/>
          </p:nvSpPr>
          <p:spPr bwMode="auto">
            <a:xfrm>
              <a:off x="2592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3120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2880" y="7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…</a:t>
              </a:r>
            </a:p>
          </p:txBody>
        </p:sp>
        <p:sp>
          <p:nvSpPr>
            <p:cNvPr id="15" name="Line 42"/>
            <p:cNvSpPr>
              <a:spLocks noChangeShapeType="1"/>
            </p:cNvSpPr>
            <p:nvPr/>
          </p:nvSpPr>
          <p:spPr bwMode="auto">
            <a:xfrm>
              <a:off x="288" y="8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59" y="567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 smtClean="0"/>
                <a:t>Linklist1</a:t>
              </a:r>
              <a:endParaRPr lang="en-US" altLang="zh-CN" dirty="0"/>
            </a:p>
          </p:txBody>
        </p:sp>
      </p:grpSp>
      <p:cxnSp>
        <p:nvCxnSpPr>
          <p:cNvPr id="36" name="直接箭头连接符 35"/>
          <p:cNvCxnSpPr/>
          <p:nvPr/>
        </p:nvCxnSpPr>
        <p:spPr>
          <a:xfrm rot="16200000" flipH="1">
            <a:off x="4464843" y="2035959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4429124" y="1357298"/>
            <a:ext cx="142876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err="1" smtClean="0"/>
              <a:t>pNode</a:t>
            </a:r>
            <a:endParaRPr lang="zh-CN" altLang="en-US" sz="2800" dirty="0"/>
          </a:p>
        </p:txBody>
      </p:sp>
      <p:sp>
        <p:nvSpPr>
          <p:cNvPr id="40" name="矩形 39"/>
          <p:cNvSpPr/>
          <p:nvPr/>
        </p:nvSpPr>
        <p:spPr>
          <a:xfrm>
            <a:off x="857224" y="3929066"/>
            <a:ext cx="6500858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en-US" altLang="zh-CN" sz="2800" b="1" dirty="0" err="1" smtClean="0"/>
              <a:t>pNewNode</a:t>
            </a:r>
            <a:r>
              <a:rPr lang="en-US" altLang="zh-CN" sz="2800" b="1" dirty="0" smtClean="0"/>
              <a:t>-&gt;next=</a:t>
            </a:r>
            <a:r>
              <a:rPr lang="en-US" altLang="zh-CN" sz="2800" b="1" dirty="0" err="1" smtClean="0"/>
              <a:t>pNode</a:t>
            </a:r>
            <a:r>
              <a:rPr lang="en-US" altLang="zh-CN" sz="2800" b="1" dirty="0" smtClean="0"/>
              <a:t>-&gt;next;</a:t>
            </a:r>
          </a:p>
          <a:p>
            <a:r>
              <a:rPr lang="en-US" altLang="zh-CN" sz="2800" b="1" dirty="0" err="1" smtClean="0"/>
              <a:t>pNode</a:t>
            </a:r>
            <a:r>
              <a:rPr lang="en-US" altLang="zh-CN" sz="2800" b="1" dirty="0" smtClean="0"/>
              <a:t>-&gt;next=</a:t>
            </a:r>
            <a:r>
              <a:rPr lang="en-US" altLang="zh-CN" sz="2800" b="1" dirty="0" err="1" smtClean="0"/>
              <a:t>pNewNode</a:t>
            </a:r>
            <a:r>
              <a:rPr lang="en-US" altLang="zh-CN" sz="2800" b="1" dirty="0" smtClean="0"/>
              <a:t>;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4929190" y="3143248"/>
            <a:ext cx="962982" cy="3810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5410681" y="3143248"/>
            <a:ext cx="0" cy="381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4843926" y="3143248"/>
            <a:ext cx="700503" cy="3698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data</a:t>
            </a:r>
            <a:endParaRPr lang="en-US" altLang="zh-CN" dirty="0"/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4357686" y="3357562"/>
            <a:ext cx="4814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3214012" y="3143248"/>
            <a:ext cx="142942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/>
              <a:t>pNewNode</a:t>
            </a:r>
            <a:endParaRPr lang="en-US" altLang="zh-CN" dirty="0"/>
          </a:p>
        </p:txBody>
      </p:sp>
      <p:cxnSp>
        <p:nvCxnSpPr>
          <p:cNvPr id="56" name="直接箭头连接符 55"/>
          <p:cNvCxnSpPr/>
          <p:nvPr/>
        </p:nvCxnSpPr>
        <p:spPr>
          <a:xfrm rot="5400000" flipH="1" flipV="1">
            <a:off x="5536413" y="2821777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endCxn id="48" idx="0"/>
          </p:cNvCxnSpPr>
          <p:nvPr/>
        </p:nvCxnSpPr>
        <p:spPr>
          <a:xfrm rot="16200000" flipH="1">
            <a:off x="4811651" y="2760721"/>
            <a:ext cx="500066" cy="264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4929190" y="250030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5072066" y="5214950"/>
            <a:ext cx="357190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如何用指定位置后插入实现头插法和尾插法？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链表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求长度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dirty="0" smtClean="0"/>
              <a:t>Node *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=LinkList1-&gt;next;</a:t>
            </a:r>
          </a:p>
          <a:p>
            <a:pPr>
              <a:buNone/>
            </a:pPr>
            <a:r>
              <a:rPr lang="en-US" altLang="zh-CN" dirty="0" err="1" smtClean="0"/>
              <a:t>int</a:t>
            </a:r>
            <a:r>
              <a:rPr lang="en-US" altLang="zh-CN" dirty="0" smtClean="0"/>
              <a:t> length=0;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while (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)</a:t>
            </a:r>
          </a:p>
          <a:p>
            <a:pPr>
              <a:buNone/>
            </a:pPr>
            <a:r>
              <a:rPr lang="en-US" altLang="zh-CN" dirty="0" smtClean="0"/>
              <a:t>{</a:t>
            </a:r>
          </a:p>
          <a:p>
            <a:pPr>
              <a:buNone/>
            </a:pPr>
            <a:r>
              <a:rPr lang="en-US" altLang="zh-CN" dirty="0" smtClean="0"/>
              <a:t>	length++;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pNode</a:t>
            </a:r>
            <a:r>
              <a:rPr lang="en-US" altLang="zh-CN" dirty="0" smtClean="0"/>
              <a:t>-&gt;next;</a:t>
            </a:r>
          </a:p>
          <a:p>
            <a:pPr>
              <a:buNone/>
            </a:pPr>
            <a:r>
              <a:rPr lang="en-US" altLang="zh-CN" dirty="0" smtClean="0"/>
              <a:t>}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return length;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1733</TotalTime>
  <Words>723</Words>
  <Application>Microsoft Office PowerPoint</Application>
  <PresentationFormat>全屏显示(4:3)</PresentationFormat>
  <Paragraphs>221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NBU</vt:lpstr>
      <vt:lpstr>程序设计实践</vt:lpstr>
      <vt:lpstr>数据结构</vt:lpstr>
      <vt:lpstr>线性表的顺序存储（顺序表）</vt:lpstr>
      <vt:lpstr>改进的顺序表</vt:lpstr>
      <vt:lpstr>线性表的链式存储（链表）</vt:lpstr>
      <vt:lpstr>链表——初始化</vt:lpstr>
      <vt:lpstr>链表——插入</vt:lpstr>
      <vt:lpstr>链表—插入（指定位置后插入）</vt:lpstr>
      <vt:lpstr>链表——求长度</vt:lpstr>
      <vt:lpstr>链表——查找</vt:lpstr>
      <vt:lpstr>链表—插入（指定位置前插入）</vt:lpstr>
      <vt:lpstr>链表—删除</vt:lpstr>
      <vt:lpstr>链表—空间循环利用</vt:lpstr>
      <vt:lpstr>链表</vt:lpstr>
      <vt:lpstr>链表——扩展</vt:lpstr>
      <vt:lpstr>单向循环链表</vt:lpstr>
      <vt:lpstr>单向循环列表——初始化、查找</vt:lpstr>
      <vt:lpstr>单向循环列表——指定位置后插入</vt:lpstr>
      <vt:lpstr>作业</vt:lpstr>
      <vt:lpstr>双向列表和双向循环列表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410</cp:revision>
  <dcterms:created xsi:type="dcterms:W3CDTF">2017-09-12T05:23:27Z</dcterms:created>
  <dcterms:modified xsi:type="dcterms:W3CDTF">2017-09-26T06:32:44Z</dcterms:modified>
</cp:coreProperties>
</file>