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5" autoAdjust="0"/>
    <p:restoredTop sz="94660"/>
  </p:normalViewPr>
  <p:slideViewPr>
    <p:cSldViewPr>
      <p:cViewPr>
        <p:scale>
          <a:sx n="36" d="100"/>
          <a:sy n="36" d="100"/>
        </p:scale>
        <p:origin x="-81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http://EEE.chenhaiming.cn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栈</a:t>
            </a:r>
            <a:endParaRPr lang="zh-CN" altLang="en-US" dirty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785786" y="2571744"/>
            <a:ext cx="671513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栈的应用</a:t>
            </a:r>
          </a:p>
        </p:txBody>
      </p:sp>
      <p:sp>
        <p:nvSpPr>
          <p:cNvPr id="95237" name="AutoShape 5"/>
          <p:cNvSpPr>
            <a:spLocks/>
          </p:cNvSpPr>
          <p:nvPr/>
        </p:nvSpPr>
        <p:spPr bwMode="auto">
          <a:xfrm>
            <a:off x="1547786" y="2419344"/>
            <a:ext cx="419100" cy="2209800"/>
          </a:xfrm>
          <a:prstGeom prst="leftBrace">
            <a:avLst>
              <a:gd name="adj1" fmla="val 439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081186" y="4357694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ea typeface="楷体" pitchFamily="49" charset="-122"/>
              </a:rPr>
              <a:t>迷宫问题的求解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081186" y="3014661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ea typeface="楷体" pitchFamily="49" charset="-122"/>
              </a:rPr>
              <a:t>表达式求值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2081186" y="3686178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递归问题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2081186" y="2343144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ea typeface="楷体" pitchFamily="49" charset="-122"/>
              </a:rPr>
              <a:t>数制转换问题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5583"/>
            <a:ext cx="5943600" cy="715963"/>
          </a:xfrm>
        </p:spPr>
        <p:txBody>
          <a:bodyPr/>
          <a:lstStyle/>
          <a:p>
            <a:r>
              <a:rPr lang="zh-CN" altLang="en-US" dirty="0"/>
              <a:t>顺序栈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7467600" y="243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0" y="132426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【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例题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】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数制转换问题。将十进制转换成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r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进制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5334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N                      N/8              N%8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367"/>
            </a:pPr>
            <a:r>
              <a:rPr lang="en-US" altLang="zh-CN" sz="2800" b="1">
                <a:latin typeface="Times New Roman" pitchFamily="18" charset="0"/>
              </a:rPr>
              <a:t>                   45                 7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45                     5                   5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5                       0                   5</a:t>
            </a:r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V="1">
            <a:off x="5257800" y="2362200"/>
            <a:ext cx="0" cy="1676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4267200"/>
            <a:ext cx="8229600" cy="1905000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r>
              <a:rPr lang="zh-CN" altLang="en-US" sz="2400" dirty="0"/>
              <a:t>算法：</a:t>
            </a:r>
          </a:p>
          <a:p>
            <a:r>
              <a:rPr lang="zh-CN" altLang="en-US" sz="2400" dirty="0"/>
              <a:t>步骤</a:t>
            </a:r>
            <a:r>
              <a:rPr lang="en-US" altLang="zh-CN" sz="2400" dirty="0"/>
              <a:t>1</a:t>
            </a:r>
            <a:r>
              <a:rPr lang="zh-CN" altLang="en-US" sz="2400" dirty="0"/>
              <a:t>、当</a:t>
            </a:r>
            <a:r>
              <a:rPr lang="en-US" altLang="zh-CN" sz="2400" dirty="0"/>
              <a:t>N</a:t>
            </a:r>
            <a:r>
              <a:rPr lang="zh-CN" altLang="en-US" sz="2400" dirty="0"/>
              <a:t>！</a:t>
            </a:r>
            <a:r>
              <a:rPr lang="en-US" altLang="zh-CN" sz="2400" dirty="0"/>
              <a:t>=0</a:t>
            </a:r>
            <a:r>
              <a:rPr lang="zh-CN" altLang="en-US" sz="2400" dirty="0"/>
              <a:t>时，将</a:t>
            </a:r>
            <a:r>
              <a:rPr lang="en-US" altLang="zh-CN" sz="2400" dirty="0" err="1"/>
              <a:t>N%r</a:t>
            </a:r>
            <a:r>
              <a:rPr lang="zh-CN" altLang="en-US" sz="2400" dirty="0"/>
              <a:t>压入栈，接着执行步骤</a:t>
            </a:r>
            <a:r>
              <a:rPr lang="en-US" altLang="zh-CN" sz="2400" dirty="0"/>
              <a:t>2</a:t>
            </a:r>
            <a:r>
              <a:rPr lang="zh-CN" altLang="en-US" sz="2400" dirty="0"/>
              <a:t>；若</a:t>
            </a:r>
            <a:r>
              <a:rPr lang="en-US" altLang="zh-CN" sz="2400" dirty="0"/>
              <a:t>N=0</a:t>
            </a:r>
            <a:r>
              <a:rPr lang="zh-CN" altLang="en-US" sz="2400" dirty="0"/>
              <a:t>，则将栈的内容依次出栈，算法结束；</a:t>
            </a:r>
          </a:p>
          <a:p>
            <a:r>
              <a:rPr lang="zh-CN" altLang="en-US" sz="2400" dirty="0"/>
              <a:t>步骤</a:t>
            </a:r>
            <a:r>
              <a:rPr lang="en-US" altLang="zh-CN" sz="2400" dirty="0"/>
              <a:t>2</a:t>
            </a:r>
            <a:r>
              <a:rPr lang="zh-CN" altLang="en-US" sz="2400" dirty="0"/>
              <a:t>：用</a:t>
            </a:r>
            <a:r>
              <a:rPr lang="en-US" altLang="zh-CN" sz="2400" dirty="0"/>
              <a:t>N/r</a:t>
            </a:r>
            <a:r>
              <a:rPr lang="zh-CN" altLang="en-US" sz="2400" dirty="0"/>
              <a:t>代替</a:t>
            </a:r>
            <a:r>
              <a:rPr lang="en-US" altLang="zh-CN" sz="2400" dirty="0"/>
              <a:t>N</a:t>
            </a:r>
            <a:r>
              <a:rPr lang="zh-CN" altLang="en-US" sz="2400" dirty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1" grpId="0"/>
      <p:bldP spid="100362" grpId="0" animBg="1"/>
      <p:bldP spid="10036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5943600" cy="715963"/>
          </a:xfrm>
        </p:spPr>
        <p:txBody>
          <a:bodyPr/>
          <a:lstStyle/>
          <a:p>
            <a:r>
              <a:rPr lang="zh-CN" altLang="en-US"/>
              <a:t>顺序栈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90666"/>
            <a:ext cx="4495800" cy="479585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void conversion(</a:t>
            </a:r>
            <a:r>
              <a:rPr lang="en-US" altLang="zh-CN" sz="2000" dirty="0" err="1">
                <a:latin typeface="Times New Roman" pitchFamily="18" charset="0"/>
              </a:rPr>
              <a:t>int</a:t>
            </a:r>
            <a:r>
              <a:rPr lang="en-US" altLang="zh-CN" sz="2000" dirty="0">
                <a:latin typeface="Times New Roman" pitchFamily="18" charset="0"/>
              </a:rPr>
              <a:t> </a:t>
            </a:r>
            <a:r>
              <a:rPr lang="en-US" altLang="zh-CN" sz="2000" dirty="0" err="1">
                <a:latin typeface="Times New Roman" pitchFamily="18" charset="0"/>
              </a:rPr>
              <a:t>N,int</a:t>
            </a:r>
            <a:r>
              <a:rPr lang="en-US" altLang="zh-CN" sz="2000" dirty="0">
                <a:latin typeface="Times New Roman" pitchFamily="18" charset="0"/>
              </a:rPr>
              <a:t> 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	</a:t>
            </a:r>
            <a:r>
              <a:rPr lang="en-US" altLang="zh-CN" sz="2000" dirty="0" err="1">
                <a:latin typeface="Times New Roman" pitchFamily="18" charset="0"/>
              </a:rPr>
              <a:t>SeqStack</a:t>
            </a:r>
            <a:r>
              <a:rPr lang="en-US" altLang="zh-CN" sz="2000" dirty="0">
                <a:latin typeface="Times New Roman" pitchFamily="18" charset="0"/>
              </a:rPr>
              <a:t> *s;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	</a:t>
            </a:r>
            <a:r>
              <a:rPr lang="en-US" altLang="zh-CN" sz="2000" dirty="0" err="1">
                <a:latin typeface="Times New Roman" pitchFamily="18" charset="0"/>
              </a:rPr>
              <a:t>int</a:t>
            </a:r>
            <a:r>
              <a:rPr lang="en-US" altLang="zh-CN" sz="2000" dirty="0">
                <a:latin typeface="Times New Roman" pitchFamily="18" charset="0"/>
              </a:rPr>
              <a:t> x;</a:t>
            </a:r>
          </a:p>
          <a:p>
            <a:pPr>
              <a:lnSpc>
                <a:spcPct val="80000"/>
              </a:lnSpc>
            </a:pPr>
            <a:endParaRPr lang="en-US" altLang="zh-CN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	s=</a:t>
            </a:r>
            <a:r>
              <a:rPr lang="en-US" altLang="zh-CN" sz="2000" dirty="0" err="1">
                <a:latin typeface="Times New Roman" pitchFamily="18" charset="0"/>
              </a:rPr>
              <a:t>Init_SeqStack</a:t>
            </a:r>
            <a:r>
              <a:rPr lang="en-US" altLang="zh-CN" sz="2000" dirty="0">
                <a:latin typeface="Times New Roman" pitchFamily="18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	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Times New Roman" pitchFamily="18" charset="0"/>
              </a:rPr>
              <a:t>Ehile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</a:rPr>
              <a:t>(N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	{	</a:t>
            </a:r>
            <a:r>
              <a:rPr lang="en-US" altLang="zh-CN" sz="2000" b="1" dirty="0" err="1">
                <a:solidFill>
                  <a:srgbClr val="FF0000"/>
                </a:solidFill>
                <a:latin typeface="Times New Roman" pitchFamily="18" charset="0"/>
              </a:rPr>
              <a:t>Push_SeqStack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(s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Times New Roman" pitchFamily="18" charset="0"/>
              </a:rPr>
              <a:t>N%r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		N=N/r;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	</a:t>
            </a:r>
            <a:r>
              <a:rPr lang="en-US" altLang="zh-CN" sz="2000" b="1" dirty="0" err="1" smtClean="0">
                <a:solidFill>
                  <a:srgbClr val="0000FF"/>
                </a:solidFill>
                <a:latin typeface="Times New Roman" pitchFamily="18" charset="0"/>
              </a:rPr>
              <a:t>Ehile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(!</a:t>
            </a:r>
            <a:r>
              <a:rPr lang="en-US" altLang="zh-CN" sz="2000" b="1" dirty="0" err="1">
                <a:solidFill>
                  <a:srgbClr val="0000FF"/>
                </a:solidFill>
                <a:latin typeface="Times New Roman" pitchFamily="18" charset="0"/>
              </a:rPr>
              <a:t>Empty_SeqStack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(s))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	{	</a:t>
            </a:r>
            <a:r>
              <a:rPr lang="en-US" altLang="zh-CN" sz="2000" b="1" dirty="0" err="1">
                <a:solidFill>
                  <a:srgbClr val="0000FF"/>
                </a:solidFill>
                <a:latin typeface="Times New Roman" pitchFamily="18" charset="0"/>
              </a:rPr>
              <a:t>Pop_SeqStack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altLang="zh-CN" sz="2000" b="1" dirty="0" err="1">
                <a:solidFill>
                  <a:srgbClr val="0000FF"/>
                </a:solidFill>
                <a:latin typeface="Times New Roman" pitchFamily="18" charset="0"/>
              </a:rPr>
              <a:t>s,&amp;x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		</a:t>
            </a:r>
            <a:r>
              <a:rPr lang="en-US" altLang="zh-CN" sz="2000" b="1" dirty="0" err="1">
                <a:solidFill>
                  <a:srgbClr val="0000FF"/>
                </a:solidFill>
                <a:latin typeface="Times New Roman" pitchFamily="18" charset="0"/>
              </a:rPr>
              <a:t>printf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("%d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</a:rPr>
              <a:t>", x</a:t>
            </a: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>
                <a:latin typeface="Times New Roman" pitchFamily="18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079500" cy="1008063"/>
            <a:chOff x="2494" y="2772"/>
            <a:chExt cx="828" cy="840"/>
          </a:xfrm>
        </p:grpSpPr>
        <p:pic>
          <p:nvPicPr>
            <p:cNvPr id="101381" name="Picture 5" descr="u=3971585337,1921540150&amp;fm=0&amp;gp=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94" y="2772"/>
              <a:ext cx="828" cy="840"/>
            </a:xfrm>
            <a:prstGeom prst="rect">
              <a:avLst/>
            </a:prstGeom>
            <a:noFill/>
          </p:spPr>
        </p:pic>
        <p:sp>
          <p:nvSpPr>
            <p:cNvPr id="101382" name="Text Box 6"/>
            <p:cNvSpPr txBox="1">
              <a:spLocks noChangeArrowheads="1"/>
            </p:cNvSpPr>
            <p:nvPr/>
          </p:nvSpPr>
          <p:spPr bwMode="auto">
            <a:xfrm>
              <a:off x="2608" y="2955"/>
              <a:ext cx="522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/>
                <a:t>例题</a:t>
              </a:r>
            </a:p>
          </p:txBody>
        </p:sp>
      </p:grp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000628" y="1708165"/>
            <a:ext cx="38862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altLang="zh-CN" sz="2800" dirty="0">
                <a:latin typeface="Times New Roman" pitchFamily="18" charset="0"/>
              </a:rPr>
              <a:t>int main()</a:t>
            </a:r>
          </a:p>
          <a:p>
            <a:r>
              <a:rPr lang="pt-BR" altLang="zh-CN" sz="2800" dirty="0">
                <a:latin typeface="Times New Roman" pitchFamily="18" charset="0"/>
              </a:rPr>
              <a:t>{</a:t>
            </a:r>
          </a:p>
          <a:p>
            <a:r>
              <a:rPr lang="pt-BR" altLang="zh-CN" sz="2800" dirty="0">
                <a:latin typeface="Times New Roman" pitchFamily="18" charset="0"/>
              </a:rPr>
              <a:t>    int N,r;</a:t>
            </a:r>
          </a:p>
          <a:p>
            <a:r>
              <a:rPr lang="pt-BR" altLang="zh-CN" sz="2800" dirty="0">
                <a:latin typeface="Times New Roman" pitchFamily="18" charset="0"/>
              </a:rPr>
              <a:t>	</a:t>
            </a:r>
          </a:p>
          <a:p>
            <a:r>
              <a:rPr lang="pt-BR" altLang="zh-CN" sz="2800" dirty="0">
                <a:latin typeface="Times New Roman" pitchFamily="18" charset="0"/>
              </a:rPr>
              <a:t>    scanf("%d%d",&amp;N,&amp;r);</a:t>
            </a:r>
          </a:p>
          <a:p>
            <a:r>
              <a:rPr lang="pt-BR" altLang="zh-CN" sz="2800" dirty="0">
                <a:latin typeface="Times New Roman" pitchFamily="18" charset="0"/>
              </a:rPr>
              <a:t>    conversion(N,r);</a:t>
            </a:r>
          </a:p>
          <a:p>
            <a:r>
              <a:rPr lang="pt-BR" altLang="zh-CN" sz="2800" dirty="0">
                <a:latin typeface="Times New Roman" pitchFamily="18" charset="0"/>
              </a:rPr>
              <a:t>    printf("\n");</a:t>
            </a:r>
          </a:p>
          <a:p>
            <a:r>
              <a:rPr lang="pt-BR" altLang="zh-CN" sz="2800" dirty="0">
                <a:latin typeface="Times New Roman" pitchFamily="18" charset="0"/>
              </a:rPr>
              <a:t>    return 0;</a:t>
            </a:r>
          </a:p>
          <a:p>
            <a:r>
              <a:rPr lang="pt-BR" altLang="zh-CN" sz="2800" dirty="0">
                <a:latin typeface="Times New Roman" pitchFamily="18" charset="0"/>
              </a:rPr>
              <a:t>}</a:t>
            </a:r>
            <a:endParaRPr lang="en-US" altLang="zh-CN" sz="2800" dirty="0">
              <a:latin typeface="Times New Roman" pitchFamily="18" charset="0"/>
            </a:endParaRPr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214282" y="928670"/>
            <a:ext cx="4267200" cy="526297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400" dirty="0">
                <a:latin typeface="Times New Roman" pitchFamily="18" charset="0"/>
              </a:rPr>
              <a:t>void conversion(</a:t>
            </a:r>
            <a:r>
              <a:rPr lang="en-US" altLang="zh-CN" sz="2400" dirty="0" err="1">
                <a:latin typeface="Times New Roman" pitchFamily="18" charset="0"/>
              </a:rPr>
              <a:t>int</a:t>
            </a:r>
            <a:r>
              <a:rPr lang="en-US" altLang="zh-CN" sz="2400" dirty="0">
                <a:latin typeface="Times New Roman" pitchFamily="18" charset="0"/>
              </a:rPr>
              <a:t> </a:t>
            </a:r>
            <a:r>
              <a:rPr lang="en-US" altLang="zh-CN" sz="2400" dirty="0" err="1">
                <a:latin typeface="Times New Roman" pitchFamily="18" charset="0"/>
              </a:rPr>
              <a:t>N,int</a:t>
            </a:r>
            <a:r>
              <a:rPr lang="en-US" altLang="zh-CN" sz="2400" dirty="0">
                <a:latin typeface="Times New Roman" pitchFamily="18" charset="0"/>
              </a:rPr>
              <a:t> r)</a:t>
            </a:r>
          </a:p>
          <a:p>
            <a:r>
              <a:rPr lang="en-US" altLang="zh-CN" sz="2400" dirty="0">
                <a:latin typeface="Times New Roman" pitchFamily="18" charset="0"/>
              </a:rPr>
              <a:t>{  </a:t>
            </a:r>
            <a:r>
              <a:rPr lang="en-US" altLang="zh-CN" sz="2400" dirty="0" err="1">
                <a:latin typeface="Times New Roman" pitchFamily="18" charset="0"/>
              </a:rPr>
              <a:t>int</a:t>
            </a:r>
            <a:r>
              <a:rPr lang="en-US" altLang="zh-CN" sz="2400" dirty="0">
                <a:latin typeface="Times New Roman" pitchFamily="18" charset="0"/>
              </a:rPr>
              <a:t> s[MAX],top;</a:t>
            </a:r>
          </a:p>
          <a:p>
            <a:r>
              <a:rPr lang="en-US" altLang="zh-CN" sz="2400" dirty="0">
                <a:latin typeface="Times New Roman" pitchFamily="18" charset="0"/>
              </a:rPr>
              <a:t>    </a:t>
            </a:r>
            <a:r>
              <a:rPr lang="en-US" altLang="zh-CN" sz="2400" dirty="0" err="1">
                <a:latin typeface="Times New Roman" pitchFamily="18" charset="0"/>
              </a:rPr>
              <a:t>int</a:t>
            </a:r>
            <a:r>
              <a:rPr lang="en-US" altLang="zh-CN" sz="2400" dirty="0">
                <a:latin typeface="Times New Roman" pitchFamily="18" charset="0"/>
              </a:rPr>
              <a:t> x;</a:t>
            </a:r>
          </a:p>
          <a:p>
            <a:endParaRPr lang="en-US" altLang="zh-CN" sz="2400" dirty="0">
              <a:latin typeface="Times New Roman" pitchFamily="18" charset="0"/>
            </a:endParaRPr>
          </a:p>
          <a:p>
            <a:r>
              <a:rPr lang="en-US" altLang="zh-CN" sz="2400" dirty="0">
                <a:latin typeface="Times New Roman" pitchFamily="18" charset="0"/>
              </a:rPr>
              <a:t>    top=-1;  //</a:t>
            </a:r>
            <a:r>
              <a:rPr lang="zh-CN" altLang="en-US" sz="2400" dirty="0">
                <a:latin typeface="Times New Roman" pitchFamily="18" charset="0"/>
              </a:rPr>
              <a:t>初始化栈</a:t>
            </a:r>
          </a:p>
          <a:p>
            <a:r>
              <a:rPr lang="zh-CN" altLang="en-US" sz="2400" dirty="0">
                <a:latin typeface="Times New Roman" pitchFamily="18" charset="0"/>
              </a:rPr>
              <a:t>    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Times New Roman" pitchFamily="18" charset="0"/>
              </a:rPr>
              <a:t>Ehile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</a:rPr>
              <a:t>(N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    {	s[++top]=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</a:rPr>
              <a:t>N%r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;   //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入栈</a:t>
            </a:r>
          </a:p>
          <a:p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N=N/r;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     }</a:t>
            </a:r>
          </a:p>
          <a:p>
            <a:r>
              <a:rPr lang="en-US" altLang="zh-CN" sz="2400" dirty="0">
                <a:latin typeface="Times New Roman" pitchFamily="18" charset="0"/>
              </a:rPr>
              <a:t>     </a:t>
            </a:r>
            <a:r>
              <a:rPr lang="en-US" altLang="zh-C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Ehile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</a:rPr>
              <a:t>(top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!=-1)</a:t>
            </a:r>
          </a:p>
          <a:p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    {	x=s[top--];</a:t>
            </a:r>
          </a:p>
          <a:p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</a:rPr>
              <a:t>printf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("%d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</a:rPr>
              <a:t>", x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);</a:t>
            </a:r>
          </a:p>
          <a:p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</a:rPr>
              <a:t>    } </a:t>
            </a:r>
          </a:p>
          <a:p>
            <a:r>
              <a:rPr lang="en-US" altLang="zh-CN" sz="2400" dirty="0"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4" grpId="0"/>
      <p:bldP spid="1013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8459"/>
            <a:ext cx="6858000" cy="715963"/>
          </a:xfrm>
        </p:spPr>
        <p:txBody>
          <a:bodyPr/>
          <a:lstStyle/>
          <a:p>
            <a:r>
              <a:rPr lang="zh-CN" altLang="en-US" dirty="0"/>
              <a:t>链栈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7314"/>
            <a:ext cx="4572000" cy="2438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err="1"/>
              <a:t>typedef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node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zh-CN" sz="2000" dirty="0">
                <a:solidFill>
                  <a:srgbClr val="FF0000"/>
                </a:solidFill>
              </a:rPr>
              <a:t>char</a:t>
            </a:r>
            <a:r>
              <a:rPr lang="en-US" altLang="en-US" sz="2000" dirty="0">
                <a:solidFill>
                  <a:srgbClr val="FF0000"/>
                </a:solidFill>
              </a:rPr>
              <a:t> data;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node  *next;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}</a:t>
            </a:r>
            <a:r>
              <a:rPr lang="en-US" altLang="en-US" sz="2000" dirty="0" err="1"/>
              <a:t>LinkStack</a:t>
            </a:r>
            <a:r>
              <a:rPr lang="en-US" altLang="en-US" sz="2000" dirty="0"/>
              <a:t>;</a:t>
            </a:r>
            <a:endParaRPr lang="en-US" altLang="zh-CN" sz="20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zh-CN" sz="2000" b="1" dirty="0">
              <a:solidFill>
                <a:srgbClr val="0000FF"/>
              </a:solidFill>
            </a:endParaRPr>
          </a:p>
        </p:txBody>
      </p:sp>
      <p:sp>
        <p:nvSpPr>
          <p:cNvPr id="102428" name="Rectangle 28"/>
          <p:cNvSpPr>
            <a:spLocks noChangeArrowheads="1"/>
          </p:cNvSpPr>
          <p:nvPr/>
        </p:nvSpPr>
        <p:spPr bwMode="auto">
          <a:xfrm>
            <a:off x="457200" y="4298114"/>
            <a:ext cx="5715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>
                <a:latin typeface="微软雅黑" pitchFamily="34" charset="-122"/>
                <a:ea typeface="微软雅黑" pitchFamily="34" charset="-122"/>
              </a:rPr>
              <a:t>void Init(LinkStack *s)   //栈初始化</a:t>
            </a:r>
          </a:p>
          <a:p>
            <a:r>
              <a:rPr lang="en-US" altLang="en-US" sz="2000">
                <a:latin typeface="微软雅黑" pitchFamily="34" charset="-122"/>
                <a:ea typeface="微软雅黑" pitchFamily="34" charset="-122"/>
              </a:rPr>
              <a:t>{             </a:t>
            </a:r>
          </a:p>
          <a:p>
            <a:r>
              <a:rPr lang="en-US" altLang="en-US" sz="2000">
                <a:latin typeface="微软雅黑" pitchFamily="34" charset="-122"/>
                <a:ea typeface="微软雅黑" pitchFamily="34" charset="-122"/>
              </a:rPr>
              <a:t> s=(LinkStack*)malloc(sizeof(LinkStack));</a:t>
            </a:r>
          </a:p>
          <a:p>
            <a:r>
              <a:rPr lang="en-US" altLang="en-US" sz="2000">
                <a:latin typeface="微软雅黑" pitchFamily="34" charset="-122"/>
                <a:ea typeface="微软雅黑" pitchFamily="34" charset="-122"/>
              </a:rPr>
              <a:t> s-&gt;next=NULL;</a:t>
            </a:r>
          </a:p>
          <a:p>
            <a:r>
              <a:rPr lang="en-US" altLang="en-US" sz="2000">
                <a:latin typeface="微软雅黑" pitchFamily="34" charset="-122"/>
                <a:ea typeface="微软雅黑" pitchFamily="34" charset="-122"/>
              </a:rPr>
              <a:t>}</a:t>
            </a:r>
            <a:endParaRPr lang="en-US" altLang="zh-CN" sz="2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2434" name="Text Box 34"/>
          <p:cNvSpPr txBox="1">
            <a:spLocks noChangeArrowheads="1"/>
          </p:cNvSpPr>
          <p:nvPr/>
        </p:nvSpPr>
        <p:spPr bwMode="auto">
          <a:xfrm>
            <a:off x="7848600" y="1905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栈顶结点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410200" y="762000"/>
            <a:ext cx="3581400" cy="5730875"/>
            <a:chOff x="3408" y="480"/>
            <a:chExt cx="2256" cy="3610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984" y="1152"/>
              <a:ext cx="912" cy="384"/>
              <a:chOff x="3552" y="1008"/>
              <a:chExt cx="912" cy="384"/>
            </a:xfrm>
          </p:grpSpPr>
          <p:sp>
            <p:nvSpPr>
              <p:cNvPr id="102408" name="Rectangle 8"/>
              <p:cNvSpPr>
                <a:spLocks noChangeArrowheads="1"/>
              </p:cNvSpPr>
              <p:nvPr/>
            </p:nvSpPr>
            <p:spPr bwMode="auto">
              <a:xfrm>
                <a:off x="3552" y="1008"/>
                <a:ext cx="91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09" name="Line 9"/>
              <p:cNvSpPr>
                <a:spLocks noChangeShapeType="1"/>
              </p:cNvSpPr>
              <p:nvPr/>
            </p:nvSpPr>
            <p:spPr bwMode="auto">
              <a:xfrm>
                <a:off x="4032" y="100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2411" name="AutoShape 11"/>
            <p:cNvSpPr>
              <a:spLocks noChangeArrowheads="1"/>
            </p:cNvSpPr>
            <p:nvPr/>
          </p:nvSpPr>
          <p:spPr bwMode="auto">
            <a:xfrm>
              <a:off x="3408" y="720"/>
              <a:ext cx="528" cy="96"/>
            </a:xfrm>
            <a:prstGeom prst="rightArrow">
              <a:avLst>
                <a:gd name="adj1" fmla="val 50000"/>
                <a:gd name="adj2" fmla="val 137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412" name="Text Box 12"/>
            <p:cNvSpPr txBox="1">
              <a:spLocks noChangeArrowheads="1"/>
            </p:cNvSpPr>
            <p:nvPr/>
          </p:nvSpPr>
          <p:spPr bwMode="auto">
            <a:xfrm>
              <a:off x="3456" y="48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top</a:t>
              </a: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984" y="1872"/>
              <a:ext cx="912" cy="384"/>
              <a:chOff x="3552" y="1008"/>
              <a:chExt cx="912" cy="384"/>
            </a:xfrm>
          </p:grpSpPr>
          <p:sp>
            <p:nvSpPr>
              <p:cNvPr id="102414" name="Rectangle 14"/>
              <p:cNvSpPr>
                <a:spLocks noChangeArrowheads="1"/>
              </p:cNvSpPr>
              <p:nvPr/>
            </p:nvSpPr>
            <p:spPr bwMode="auto">
              <a:xfrm>
                <a:off x="3552" y="1008"/>
                <a:ext cx="91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15" name="Line 15"/>
              <p:cNvSpPr>
                <a:spLocks noChangeShapeType="1"/>
              </p:cNvSpPr>
              <p:nvPr/>
            </p:nvSpPr>
            <p:spPr bwMode="auto">
              <a:xfrm>
                <a:off x="4032" y="100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984" y="2592"/>
              <a:ext cx="912" cy="384"/>
              <a:chOff x="3552" y="1008"/>
              <a:chExt cx="912" cy="384"/>
            </a:xfrm>
          </p:grpSpPr>
          <p:sp>
            <p:nvSpPr>
              <p:cNvPr id="102417" name="Rectangle 17"/>
              <p:cNvSpPr>
                <a:spLocks noChangeArrowheads="1"/>
              </p:cNvSpPr>
              <p:nvPr/>
            </p:nvSpPr>
            <p:spPr bwMode="auto">
              <a:xfrm>
                <a:off x="3552" y="1008"/>
                <a:ext cx="91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18" name="Line 18"/>
              <p:cNvSpPr>
                <a:spLocks noChangeShapeType="1"/>
              </p:cNvSpPr>
              <p:nvPr/>
            </p:nvSpPr>
            <p:spPr bwMode="auto">
              <a:xfrm>
                <a:off x="4032" y="100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984" y="3264"/>
              <a:ext cx="912" cy="384"/>
              <a:chOff x="3552" y="1008"/>
              <a:chExt cx="912" cy="384"/>
            </a:xfrm>
          </p:grpSpPr>
          <p:sp>
            <p:nvSpPr>
              <p:cNvPr id="102420" name="Rectangle 20"/>
              <p:cNvSpPr>
                <a:spLocks noChangeArrowheads="1"/>
              </p:cNvSpPr>
              <p:nvPr/>
            </p:nvSpPr>
            <p:spPr bwMode="auto">
              <a:xfrm>
                <a:off x="3552" y="1008"/>
                <a:ext cx="91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21" name="Line 21"/>
              <p:cNvSpPr>
                <a:spLocks noChangeShapeType="1"/>
              </p:cNvSpPr>
              <p:nvPr/>
            </p:nvSpPr>
            <p:spPr bwMode="auto">
              <a:xfrm>
                <a:off x="4032" y="100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2422" name="Text Box 22"/>
            <p:cNvSpPr txBox="1">
              <a:spLocks noChangeArrowheads="1"/>
            </p:cNvSpPr>
            <p:nvPr/>
          </p:nvSpPr>
          <p:spPr bwMode="auto">
            <a:xfrm>
              <a:off x="4560" y="33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^</a:t>
              </a:r>
            </a:p>
          </p:txBody>
        </p:sp>
        <p:sp>
          <p:nvSpPr>
            <p:cNvPr id="102423" name="Line 23"/>
            <p:cNvSpPr>
              <a:spLocks noChangeShapeType="1"/>
            </p:cNvSpPr>
            <p:nvPr/>
          </p:nvSpPr>
          <p:spPr bwMode="auto">
            <a:xfrm>
              <a:off x="4704" y="28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24" name="Line 24"/>
            <p:cNvSpPr>
              <a:spLocks noChangeShapeType="1"/>
            </p:cNvSpPr>
            <p:nvPr/>
          </p:nvSpPr>
          <p:spPr bwMode="auto">
            <a:xfrm>
              <a:off x="4704" y="22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25" name="Line 25"/>
            <p:cNvSpPr>
              <a:spLocks noChangeShapeType="1"/>
            </p:cNvSpPr>
            <p:nvPr/>
          </p:nvSpPr>
          <p:spPr bwMode="auto">
            <a:xfrm>
              <a:off x="4704" y="14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27" name="Text Box 27"/>
            <p:cNvSpPr txBox="1">
              <a:spLocks noChangeArrowheads="1"/>
            </p:cNvSpPr>
            <p:nvPr/>
          </p:nvSpPr>
          <p:spPr bwMode="auto">
            <a:xfrm>
              <a:off x="3984" y="3840"/>
              <a:ext cx="1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dirty="0">
                  <a:ea typeface="楷体" pitchFamily="49" charset="-122"/>
                </a:rPr>
                <a:t>链栈示意图</a:t>
              </a:r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3936" y="528"/>
              <a:ext cx="912" cy="384"/>
              <a:chOff x="3552" y="1008"/>
              <a:chExt cx="912" cy="384"/>
            </a:xfrm>
          </p:grpSpPr>
          <p:sp>
            <p:nvSpPr>
              <p:cNvPr id="102430" name="Rectangle 30" descr="斜纹布"/>
              <p:cNvSpPr>
                <a:spLocks noChangeArrowheads="1"/>
              </p:cNvSpPr>
              <p:nvPr/>
            </p:nvSpPr>
            <p:spPr bwMode="auto">
              <a:xfrm>
                <a:off x="3552" y="1008"/>
                <a:ext cx="912" cy="38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31" name="Line 31" descr="斜纹布"/>
              <p:cNvSpPr>
                <a:spLocks noChangeShapeType="1"/>
              </p:cNvSpPr>
              <p:nvPr/>
            </p:nvSpPr>
            <p:spPr bwMode="auto">
              <a:xfrm>
                <a:off x="4032" y="100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2432" name="Line 32"/>
            <p:cNvSpPr>
              <a:spLocks noChangeShapeType="1"/>
            </p:cNvSpPr>
            <p:nvPr/>
          </p:nvSpPr>
          <p:spPr bwMode="auto">
            <a:xfrm>
              <a:off x="4656" y="7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33" name="Text Box 33"/>
            <p:cNvSpPr txBox="1">
              <a:spLocks noChangeArrowheads="1"/>
            </p:cNvSpPr>
            <p:nvPr/>
          </p:nvSpPr>
          <p:spPr bwMode="auto">
            <a:xfrm>
              <a:off x="4944" y="528"/>
              <a:ext cx="624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头结点</a:t>
              </a:r>
            </a:p>
          </p:txBody>
        </p:sp>
        <p:sp>
          <p:nvSpPr>
            <p:cNvPr id="102435" name="Text Box 35"/>
            <p:cNvSpPr txBox="1">
              <a:spLocks noChangeArrowheads="1"/>
            </p:cNvSpPr>
            <p:nvPr/>
          </p:nvSpPr>
          <p:spPr bwMode="auto">
            <a:xfrm>
              <a:off x="4944" y="3312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栈底结点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链栈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2104"/>
            <a:ext cx="8534400" cy="1581144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dirty="0" err="1">
                <a:latin typeface="Times New Roman" pitchFamily="18" charset="0"/>
              </a:rPr>
              <a:t>int</a:t>
            </a:r>
            <a:r>
              <a:rPr lang="en-US" altLang="en-US" sz="2000" dirty="0">
                <a:latin typeface="Times New Roman" pitchFamily="18" charset="0"/>
              </a:rPr>
              <a:t> </a:t>
            </a:r>
            <a:r>
              <a:rPr lang="en-US" altLang="en-US" sz="2000" dirty="0" err="1">
                <a:latin typeface="Times New Roman" pitchFamily="18" charset="0"/>
              </a:rPr>
              <a:t>Empty_LinkStack</a:t>
            </a:r>
            <a:r>
              <a:rPr lang="en-US" altLang="en-US" sz="2000" dirty="0">
                <a:latin typeface="Times New Roman" pitchFamily="18" charset="0"/>
              </a:rPr>
              <a:t>(</a:t>
            </a:r>
            <a:r>
              <a:rPr lang="en-US" altLang="en-US" sz="2000" dirty="0" err="1">
                <a:latin typeface="Times New Roman" pitchFamily="18" charset="0"/>
              </a:rPr>
              <a:t>LinkStack</a:t>
            </a:r>
            <a:r>
              <a:rPr lang="en-US" altLang="en-US" sz="2000" dirty="0">
                <a:latin typeface="Times New Roman" pitchFamily="18" charset="0"/>
              </a:rPr>
              <a:t> *s)  //</a:t>
            </a:r>
            <a:r>
              <a:rPr lang="en-US" altLang="en-US" sz="2000" dirty="0" err="1">
                <a:latin typeface="Times New Roman" pitchFamily="18" charset="0"/>
              </a:rPr>
              <a:t>判栈空</a:t>
            </a:r>
            <a:endParaRPr lang="en-US" altLang="en-US" sz="2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{	if(s-&gt;next==NULL) return 1;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	else return 0;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}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457200" y="3200400"/>
            <a:ext cx="7696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 b="1" dirty="0">
                <a:latin typeface="Times New Roman" pitchFamily="18" charset="0"/>
              </a:rPr>
              <a:t>void Push(</a:t>
            </a:r>
            <a:r>
              <a:rPr lang="en-US" altLang="en-US" sz="2000" b="1" dirty="0" err="1">
                <a:latin typeface="Times New Roman" pitchFamily="18" charset="0"/>
              </a:rPr>
              <a:t>LinkStack</a:t>
            </a:r>
            <a:r>
              <a:rPr lang="en-US" altLang="en-US" sz="2000" b="1" dirty="0">
                <a:latin typeface="Times New Roman" pitchFamily="18" charset="0"/>
              </a:rPr>
              <a:t> *</a:t>
            </a:r>
            <a:r>
              <a:rPr lang="en-US" altLang="en-US" sz="2000" b="1" dirty="0" err="1">
                <a:latin typeface="Times New Roman" pitchFamily="18" charset="0"/>
              </a:rPr>
              <a:t>s,char</a:t>
            </a:r>
            <a:r>
              <a:rPr lang="en-US" altLang="en-US" sz="2000" b="1" dirty="0">
                <a:latin typeface="Times New Roman" pitchFamily="18" charset="0"/>
              </a:rPr>
              <a:t> x)  //</a:t>
            </a:r>
            <a:r>
              <a:rPr lang="en-US" altLang="en-US" sz="2000" b="1" dirty="0" err="1">
                <a:latin typeface="Times New Roman" pitchFamily="18" charset="0"/>
              </a:rPr>
              <a:t>入栈</a:t>
            </a:r>
            <a:endParaRPr lang="en-US" altLang="en-US" sz="2000" b="1" dirty="0">
              <a:latin typeface="Times New Roman" pitchFamily="18" charset="0"/>
            </a:endParaRPr>
          </a:p>
          <a:p>
            <a:r>
              <a:rPr lang="en-US" altLang="en-US" sz="2000" b="1" dirty="0">
                <a:latin typeface="Times New Roman" pitchFamily="18" charset="0"/>
              </a:rPr>
              <a:t>{</a:t>
            </a:r>
          </a:p>
          <a:p>
            <a:r>
              <a:rPr lang="en-US" altLang="en-US" sz="2000" b="1" dirty="0">
                <a:latin typeface="Times New Roman" pitchFamily="18" charset="0"/>
              </a:rPr>
              <a:t>	</a:t>
            </a:r>
            <a:r>
              <a:rPr lang="en-US" altLang="en-US" sz="2000" b="1" dirty="0" err="1">
                <a:latin typeface="Times New Roman" pitchFamily="18" charset="0"/>
              </a:rPr>
              <a:t>LinkStack</a:t>
            </a:r>
            <a:r>
              <a:rPr lang="en-US" altLang="en-US" sz="2000" b="1" dirty="0">
                <a:latin typeface="Times New Roman" pitchFamily="18" charset="0"/>
              </a:rPr>
              <a:t> *p;</a:t>
            </a:r>
          </a:p>
          <a:p>
            <a:r>
              <a:rPr lang="en-US" altLang="en-US" sz="2000" b="1" dirty="0">
                <a:latin typeface="Times New Roman" pitchFamily="18" charset="0"/>
              </a:rPr>
              <a:t>	p=(</a:t>
            </a:r>
            <a:r>
              <a:rPr lang="en-US" altLang="en-US" sz="2000" b="1" dirty="0" err="1">
                <a:latin typeface="Times New Roman" pitchFamily="18" charset="0"/>
              </a:rPr>
              <a:t>LinkStack</a:t>
            </a:r>
            <a:r>
              <a:rPr lang="en-US" altLang="en-US" sz="2000" b="1" dirty="0">
                <a:latin typeface="Times New Roman" pitchFamily="18" charset="0"/>
              </a:rPr>
              <a:t>*)</a:t>
            </a:r>
            <a:r>
              <a:rPr lang="en-US" altLang="en-US" sz="2000" b="1" dirty="0" err="1">
                <a:latin typeface="Times New Roman" pitchFamily="18" charset="0"/>
              </a:rPr>
              <a:t>malloc</a:t>
            </a:r>
            <a:r>
              <a:rPr lang="en-US" altLang="en-US" sz="2000" b="1" dirty="0">
                <a:latin typeface="Times New Roman" pitchFamily="18" charset="0"/>
              </a:rPr>
              <a:t>(</a:t>
            </a:r>
            <a:r>
              <a:rPr lang="en-US" altLang="en-US" sz="2000" b="1" dirty="0" err="1">
                <a:latin typeface="Times New Roman" pitchFamily="18" charset="0"/>
              </a:rPr>
              <a:t>sizeof</a:t>
            </a:r>
            <a:r>
              <a:rPr lang="en-US" altLang="en-US" sz="2000" b="1" dirty="0">
                <a:latin typeface="Times New Roman" pitchFamily="18" charset="0"/>
              </a:rPr>
              <a:t>(</a:t>
            </a:r>
            <a:r>
              <a:rPr lang="en-US" altLang="en-US" sz="2000" b="1" dirty="0" err="1">
                <a:latin typeface="Times New Roman" pitchFamily="18" charset="0"/>
              </a:rPr>
              <a:t>LinkStack</a:t>
            </a:r>
            <a:r>
              <a:rPr lang="en-US" altLang="en-US" sz="2000" b="1" dirty="0">
                <a:latin typeface="Times New Roman" pitchFamily="18" charset="0"/>
              </a:rPr>
              <a:t>));</a:t>
            </a:r>
          </a:p>
          <a:p>
            <a:r>
              <a:rPr lang="en-US" altLang="en-US" sz="2000" b="1" dirty="0">
                <a:latin typeface="Times New Roman" pitchFamily="18" charset="0"/>
              </a:rPr>
              <a:t>	p-&gt;data=x;</a:t>
            </a:r>
          </a:p>
          <a:p>
            <a:r>
              <a:rPr lang="en-US" altLang="en-US" sz="2000" b="1" dirty="0">
                <a:latin typeface="Times New Roman" pitchFamily="18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p-&gt;next=s-&gt;next;</a:t>
            </a:r>
          </a:p>
          <a:p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</a:rPr>
              <a:t>	s-&gt;next=p;</a:t>
            </a:r>
          </a:p>
          <a:p>
            <a:r>
              <a:rPr lang="en-US" altLang="en-US" sz="2000" b="1" dirty="0">
                <a:latin typeface="Times New Roman" pitchFamily="18" charset="0"/>
              </a:rPr>
              <a:t>}</a:t>
            </a:r>
            <a:endParaRPr lang="en-US" altLang="zh-CN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27021"/>
            <a:ext cx="6858000" cy="715963"/>
          </a:xfrm>
        </p:spPr>
        <p:txBody>
          <a:bodyPr/>
          <a:lstStyle/>
          <a:p>
            <a:r>
              <a:rPr lang="zh-CN" altLang="en-US" dirty="0"/>
              <a:t>链栈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err="1">
                <a:latin typeface="Times New Roman" pitchFamily="18" charset="0"/>
              </a:rPr>
              <a:t>int</a:t>
            </a:r>
            <a:r>
              <a:rPr lang="en-US" altLang="en-US" sz="2800" dirty="0">
                <a:latin typeface="Times New Roman" pitchFamily="18" charset="0"/>
              </a:rPr>
              <a:t> Pop(</a:t>
            </a:r>
            <a:r>
              <a:rPr lang="en-US" altLang="en-US" sz="2800" dirty="0" err="1">
                <a:latin typeface="Times New Roman" pitchFamily="18" charset="0"/>
              </a:rPr>
              <a:t>LinkStack</a:t>
            </a:r>
            <a:r>
              <a:rPr lang="en-US" altLang="en-US" sz="2800" dirty="0">
                <a:latin typeface="Times New Roman" pitchFamily="18" charset="0"/>
              </a:rPr>
              <a:t> *</a:t>
            </a:r>
            <a:r>
              <a:rPr lang="en-US" altLang="en-US" sz="2800" dirty="0" err="1">
                <a:latin typeface="Times New Roman" pitchFamily="18" charset="0"/>
              </a:rPr>
              <a:t>s,char</a:t>
            </a:r>
            <a:r>
              <a:rPr lang="en-US" altLang="en-US" sz="2800" dirty="0">
                <a:latin typeface="Times New Roman" pitchFamily="18" charset="0"/>
              </a:rPr>
              <a:t> *x)  //</a:t>
            </a:r>
            <a:r>
              <a:rPr lang="en-US" altLang="en-US" sz="2800" dirty="0" err="1">
                <a:latin typeface="Times New Roman" pitchFamily="18" charset="0"/>
              </a:rPr>
              <a:t>出栈</a:t>
            </a:r>
            <a:endParaRPr lang="en-US" altLang="en-US" sz="28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</a:t>
            </a:r>
            <a:r>
              <a:rPr lang="en-US" altLang="en-US" sz="2800" dirty="0" err="1">
                <a:latin typeface="Times New Roman" pitchFamily="18" charset="0"/>
              </a:rPr>
              <a:t>LinkStack</a:t>
            </a:r>
            <a:r>
              <a:rPr lang="en-US" altLang="en-US" sz="2800" dirty="0">
                <a:latin typeface="Times New Roman" pitchFamily="18" charset="0"/>
              </a:rPr>
              <a:t> *p;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if(s-&gt;next==NULL) return </a:t>
            </a:r>
            <a:r>
              <a:rPr lang="en-US" altLang="en-US" sz="2800" dirty="0" smtClean="0">
                <a:latin typeface="Times New Roman" pitchFamily="18" charset="0"/>
              </a:rPr>
              <a:t>1;</a:t>
            </a:r>
            <a:endParaRPr lang="en-US" altLang="en-US" sz="28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else{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	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p=s-&gt;next;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		*x=p-&gt;data;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		s-&gt;next=p-&gt;next;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	free(p);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	return </a:t>
            </a:r>
            <a:r>
              <a:rPr lang="en-US" altLang="en-US" sz="2800" dirty="0" smtClean="0">
                <a:latin typeface="Times New Roman" pitchFamily="18" charset="0"/>
              </a:rPr>
              <a:t>0;</a:t>
            </a:r>
            <a:endParaRPr lang="en-US" altLang="en-US" sz="28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latin typeface="Times New Roman" pitchFamily="18" charset="0"/>
              </a:rPr>
              <a:t>}</a:t>
            </a:r>
            <a:endParaRPr lang="en-US" altLang="zh-CN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栈链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sz="2800" dirty="0" err="1"/>
              <a:t>int</a:t>
            </a:r>
            <a:r>
              <a:rPr lang="en-US" altLang="zh-CN" sz="2800" dirty="0"/>
              <a:t> </a:t>
            </a:r>
            <a:r>
              <a:rPr lang="en-US" altLang="zh-CN" sz="2800" dirty="0" err="1"/>
              <a:t>GetTop</a:t>
            </a:r>
            <a:r>
              <a:rPr lang="en-US" altLang="zh-CN" sz="2800" dirty="0"/>
              <a:t>(</a:t>
            </a:r>
            <a:r>
              <a:rPr lang="en-US" altLang="zh-CN" sz="2800" dirty="0" err="1"/>
              <a:t>LinkStack</a:t>
            </a:r>
            <a:r>
              <a:rPr lang="en-US" altLang="zh-CN" sz="2800" dirty="0"/>
              <a:t> *</a:t>
            </a:r>
            <a:r>
              <a:rPr lang="en-US" altLang="zh-CN" sz="2800" dirty="0" err="1"/>
              <a:t>s,char</a:t>
            </a:r>
            <a:r>
              <a:rPr lang="en-US" altLang="zh-CN" sz="2800" dirty="0"/>
              <a:t> x)  //</a:t>
            </a:r>
            <a:r>
              <a:rPr lang="zh-CN" altLang="en-US" sz="2800" dirty="0"/>
              <a:t>取栈顶元素</a:t>
            </a:r>
          </a:p>
          <a:p>
            <a:pPr>
              <a:buFontTx/>
              <a:buNone/>
            </a:pPr>
            <a:r>
              <a:rPr lang="en-US" altLang="zh-CN" sz="2800" dirty="0"/>
              <a:t>{</a:t>
            </a:r>
          </a:p>
          <a:p>
            <a:pPr>
              <a:buFontTx/>
              <a:buNone/>
            </a:pPr>
            <a:r>
              <a:rPr lang="en-US" altLang="zh-CN" sz="2800" dirty="0"/>
              <a:t>	if(s-&gt;next==NULL) return </a:t>
            </a:r>
            <a:r>
              <a:rPr lang="en-US" altLang="zh-CN" sz="2800" dirty="0" smtClean="0"/>
              <a:t>1;</a:t>
            </a:r>
            <a:endParaRPr lang="en-US" altLang="zh-CN" sz="2800" dirty="0"/>
          </a:p>
          <a:p>
            <a:pPr>
              <a:buFontTx/>
              <a:buNone/>
            </a:pPr>
            <a:r>
              <a:rPr lang="en-US" altLang="zh-CN" sz="2800" dirty="0"/>
              <a:t>	x=s-&gt;next-&gt;data;</a:t>
            </a:r>
          </a:p>
          <a:p>
            <a:pPr>
              <a:buFontTx/>
              <a:buNone/>
            </a:pPr>
            <a:r>
              <a:rPr lang="en-US" altLang="zh-CN" sz="2800" dirty="0"/>
              <a:t>	return </a:t>
            </a:r>
            <a:r>
              <a:rPr lang="en-US" altLang="zh-CN" sz="2800" dirty="0" smtClean="0"/>
              <a:t>0;</a:t>
            </a:r>
            <a:endParaRPr lang="en-US" altLang="zh-CN" sz="2800" dirty="0"/>
          </a:p>
          <a:p>
            <a:pPr>
              <a:buFontTx/>
              <a:buNone/>
            </a:pPr>
            <a:r>
              <a:rPr lang="en-US" altLang="zh-CN" sz="2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6248400" cy="715963"/>
          </a:xfrm>
        </p:spPr>
        <p:txBody>
          <a:bodyPr/>
          <a:lstStyle/>
          <a:p>
            <a:r>
              <a:rPr lang="zh-CN" altLang="en-US" dirty="0"/>
              <a:t>链栈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229600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000" dirty="0" smtClean="0"/>
              <a:t>判断</a:t>
            </a:r>
            <a:r>
              <a:rPr lang="zh-CN" altLang="en-US" sz="2000" dirty="0"/>
              <a:t>输入的表达式中括号是否配对（假设只含有左右圆括号）。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428596" y="1714488"/>
            <a:ext cx="7620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dirty="0" err="1"/>
              <a:t>int</a:t>
            </a:r>
            <a:r>
              <a:rPr lang="en-US" altLang="zh-CN" dirty="0"/>
              <a:t> match(char exp[],</a:t>
            </a:r>
            <a:r>
              <a:rPr lang="en-US" altLang="zh-CN" dirty="0" err="1"/>
              <a:t>int</a:t>
            </a:r>
            <a:r>
              <a:rPr lang="en-US" altLang="zh-CN" dirty="0"/>
              <a:t> n)</a:t>
            </a:r>
          </a:p>
          <a:p>
            <a:r>
              <a:rPr lang="en-US" altLang="zh-CN" dirty="0"/>
              <a:t>{  </a:t>
            </a:r>
            <a:r>
              <a:rPr lang="zh-CN" altLang="en-US" dirty="0">
                <a:solidFill>
                  <a:srgbClr val="0000FF"/>
                </a:solidFill>
              </a:rPr>
              <a:t>初始化</a:t>
            </a:r>
            <a:r>
              <a:rPr lang="zh-CN" altLang="en-US" dirty="0"/>
              <a:t>链栈</a:t>
            </a:r>
          </a:p>
          <a:p>
            <a:r>
              <a:rPr lang="zh-CN" altLang="en-US" dirty="0"/>
              <a:t>   </a:t>
            </a:r>
            <a:r>
              <a:rPr lang="en-US" altLang="zh-CN" dirty="0" err="1" smtClean="0"/>
              <a:t>Ehile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&lt;n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{   if(exp[</a:t>
            </a:r>
            <a:r>
              <a:rPr lang="en-US" altLang="zh-CN" dirty="0" err="1"/>
              <a:t>i</a:t>
            </a:r>
            <a:r>
              <a:rPr lang="en-US" altLang="zh-CN" dirty="0"/>
              <a:t>]==‘(’)  </a:t>
            </a:r>
            <a:r>
              <a:rPr lang="zh-CN" altLang="en-US" dirty="0">
                <a:solidFill>
                  <a:srgbClr val="0000FF"/>
                </a:solidFill>
              </a:rPr>
              <a:t>入栈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else if(exp[</a:t>
            </a:r>
            <a:r>
              <a:rPr lang="en-US" altLang="zh-CN" dirty="0" err="1"/>
              <a:t>i</a:t>
            </a:r>
            <a:r>
              <a:rPr lang="en-US" altLang="zh-CN" dirty="0"/>
              <a:t>]==')') </a:t>
            </a:r>
          </a:p>
          <a:p>
            <a:r>
              <a:rPr lang="en-US" altLang="zh-CN" dirty="0"/>
              <a:t>      { 	</a:t>
            </a:r>
            <a:r>
              <a:rPr lang="zh-CN" altLang="en-US" dirty="0"/>
              <a:t>若</a:t>
            </a:r>
            <a:r>
              <a:rPr lang="zh-CN" altLang="en-US" dirty="0">
                <a:solidFill>
                  <a:srgbClr val="0000FF"/>
                </a:solidFill>
              </a:rPr>
              <a:t>栈顶有元素可取</a:t>
            </a:r>
          </a:p>
          <a:p>
            <a:r>
              <a:rPr lang="zh-CN" altLang="en-US" dirty="0"/>
              <a:t>	</a:t>
            </a:r>
            <a:r>
              <a:rPr lang="en-US" altLang="zh-CN" dirty="0"/>
              <a:t>{   </a:t>
            </a:r>
            <a:r>
              <a:rPr lang="zh-CN" altLang="en-US" dirty="0"/>
              <a:t>若取出的元素不是左括号，则配对失败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	    </a:t>
            </a:r>
            <a:r>
              <a:rPr lang="zh-CN" altLang="en-US" dirty="0"/>
              <a:t>否则，</a:t>
            </a:r>
            <a:r>
              <a:rPr lang="zh-CN" altLang="en-US" dirty="0">
                <a:solidFill>
                  <a:srgbClr val="0000FF"/>
                </a:solidFill>
              </a:rPr>
              <a:t>左括号出栈</a:t>
            </a:r>
            <a:r>
              <a:rPr lang="zh-CN" altLang="en-US" dirty="0"/>
              <a:t>，完成一组括号配对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             </a:t>
            </a:r>
            <a:r>
              <a:rPr lang="zh-CN" altLang="en-US" dirty="0"/>
              <a:t>否则 </a:t>
            </a:r>
            <a:r>
              <a:rPr lang="en-US" altLang="zh-CN" dirty="0"/>
              <a:t>return </a:t>
            </a:r>
            <a:r>
              <a:rPr lang="en-US" altLang="zh-CN" dirty="0" smtClean="0"/>
              <a:t>1;   </a:t>
            </a:r>
            <a:r>
              <a:rPr lang="en-US" altLang="zh-CN" dirty="0"/>
              <a:t>//</a:t>
            </a:r>
            <a:r>
              <a:rPr lang="zh-CN" altLang="en-US" dirty="0"/>
              <a:t>取</a:t>
            </a:r>
            <a:r>
              <a:rPr lang="zh-CN" altLang="en-US" dirty="0">
                <a:solidFill>
                  <a:srgbClr val="FF0000"/>
                </a:solidFill>
              </a:rPr>
              <a:t>栈顶元素下溢</a:t>
            </a:r>
            <a:r>
              <a:rPr lang="zh-CN" altLang="en-US" dirty="0"/>
              <a:t>时</a:t>
            </a:r>
            <a:r>
              <a:rPr lang="zh-CN" altLang="en-US" dirty="0" smtClean="0"/>
              <a:t>返回</a:t>
            </a:r>
            <a:r>
              <a:rPr lang="en-US" altLang="zh-CN" dirty="0" smtClean="0"/>
              <a:t>1</a:t>
            </a:r>
            <a:endParaRPr lang="en-US" altLang="zh-CN" dirty="0"/>
          </a:p>
          <a:p>
            <a:r>
              <a:rPr lang="en-US" altLang="zh-CN" dirty="0"/>
              <a:t>       }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i</a:t>
            </a:r>
            <a:r>
              <a:rPr lang="en-US" altLang="zh-CN" dirty="0"/>
              <a:t>++;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   if(</a:t>
            </a:r>
            <a:r>
              <a:rPr lang="zh-CN" altLang="en-US" dirty="0">
                <a:solidFill>
                  <a:srgbClr val="0000FF"/>
                </a:solidFill>
              </a:rPr>
              <a:t>栈空</a:t>
            </a:r>
            <a:r>
              <a:rPr lang="en-US" altLang="zh-CN" dirty="0"/>
              <a:t>) return </a:t>
            </a:r>
            <a:r>
              <a:rPr lang="en-US" altLang="zh-CN" dirty="0" smtClean="0"/>
              <a:t>0;  </a:t>
            </a:r>
            <a:r>
              <a:rPr lang="en-US" altLang="zh-CN" dirty="0"/>
              <a:t>//</a:t>
            </a:r>
            <a:r>
              <a:rPr lang="zh-CN" altLang="en-US" dirty="0"/>
              <a:t>栈空时</a:t>
            </a:r>
            <a:r>
              <a:rPr lang="zh-CN" altLang="en-US" dirty="0" smtClean="0"/>
              <a:t>返回</a:t>
            </a:r>
            <a:r>
              <a:rPr lang="en-US" altLang="zh-CN" dirty="0" smtClean="0"/>
              <a:t>0</a:t>
            </a:r>
            <a:endParaRPr lang="en-US" altLang="zh-CN" dirty="0"/>
          </a:p>
          <a:p>
            <a:r>
              <a:rPr lang="en-US" altLang="zh-CN" dirty="0"/>
              <a:t>  else return </a:t>
            </a:r>
            <a:r>
              <a:rPr lang="en-US" altLang="zh-CN" dirty="0" smtClean="0"/>
              <a:t>2;</a:t>
            </a:r>
            <a:endParaRPr lang="en-US" altLang="zh-CN" dirty="0"/>
          </a:p>
          <a:p>
            <a:r>
              <a:rPr lang="en-US" altLang="zh-CN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357158" y="214290"/>
            <a:ext cx="6929486" cy="585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dirty="0" err="1"/>
              <a:t>int</a:t>
            </a:r>
            <a:r>
              <a:rPr lang="en-US" altLang="zh-CN" dirty="0"/>
              <a:t> match(char exp[],</a:t>
            </a:r>
            <a:r>
              <a:rPr lang="en-US" altLang="zh-CN" dirty="0" err="1"/>
              <a:t>int</a:t>
            </a:r>
            <a:r>
              <a:rPr lang="en-US" altLang="zh-CN" dirty="0"/>
              <a:t> n)</a:t>
            </a:r>
          </a:p>
          <a:p>
            <a:r>
              <a:rPr lang="en-US" altLang="zh-CN" dirty="0"/>
              <a:t>{   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err="1"/>
              <a:t>i</a:t>
            </a:r>
            <a:r>
              <a:rPr lang="en-US" altLang="zh-CN" dirty="0"/>
              <a:t>=0;</a:t>
            </a:r>
          </a:p>
          <a:p>
            <a:r>
              <a:rPr lang="en-US" altLang="zh-CN" dirty="0"/>
              <a:t>   char x;</a:t>
            </a:r>
          </a:p>
          <a:p>
            <a:r>
              <a:rPr lang="en-US" altLang="zh-CN" dirty="0"/>
              <a:t>   </a:t>
            </a:r>
            <a:r>
              <a:rPr lang="en-US" altLang="zh-CN" dirty="0" err="1"/>
              <a:t>LinkStack</a:t>
            </a:r>
            <a:r>
              <a:rPr lang="en-US" altLang="zh-CN" dirty="0"/>
              <a:t> *</a:t>
            </a:r>
            <a:r>
              <a:rPr lang="en-US" altLang="zh-CN" dirty="0" err="1"/>
              <a:t>st</a:t>
            </a:r>
            <a:r>
              <a:rPr lang="en-US" altLang="zh-CN" dirty="0"/>
              <a:t>=NULL;</a:t>
            </a:r>
          </a:p>
          <a:p>
            <a:r>
              <a:rPr lang="en-US" altLang="zh-CN" dirty="0"/>
              <a:t>   </a:t>
            </a:r>
            <a:r>
              <a:rPr lang="en-US" altLang="zh-CN" b="1" dirty="0">
                <a:solidFill>
                  <a:srgbClr val="0000FF"/>
                </a:solidFill>
              </a:rPr>
              <a:t>Init(</a:t>
            </a:r>
            <a:r>
              <a:rPr lang="en-US" altLang="zh-CN" b="1" dirty="0" err="1">
                <a:solidFill>
                  <a:srgbClr val="0000FF"/>
                </a:solidFill>
              </a:rPr>
              <a:t>st</a:t>
            </a:r>
            <a:r>
              <a:rPr lang="en-US" altLang="zh-CN" b="1" dirty="0">
                <a:solidFill>
                  <a:srgbClr val="0000FF"/>
                </a:solidFill>
              </a:rPr>
              <a:t>);</a:t>
            </a:r>
          </a:p>
          <a:p>
            <a:r>
              <a:rPr lang="en-US" altLang="zh-CN" dirty="0"/>
              <a:t>   </a:t>
            </a:r>
            <a:r>
              <a:rPr lang="en-US" altLang="zh-CN" dirty="0" err="1" smtClean="0"/>
              <a:t>Ehile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&lt;n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{   if(exp[</a:t>
            </a:r>
            <a:r>
              <a:rPr lang="en-US" altLang="zh-CN" dirty="0" err="1"/>
              <a:t>i</a:t>
            </a:r>
            <a:r>
              <a:rPr lang="en-US" altLang="zh-CN" dirty="0"/>
              <a:t>]=='(')  </a:t>
            </a:r>
            <a:r>
              <a:rPr lang="en-US" altLang="zh-CN" b="1" dirty="0">
                <a:solidFill>
                  <a:srgbClr val="0000FF"/>
                </a:solidFill>
              </a:rPr>
              <a:t>Push(</a:t>
            </a:r>
            <a:r>
              <a:rPr lang="en-US" altLang="zh-CN" b="1" dirty="0" err="1">
                <a:solidFill>
                  <a:srgbClr val="0000FF"/>
                </a:solidFill>
              </a:rPr>
              <a:t>st</a:t>
            </a:r>
            <a:r>
              <a:rPr lang="en-US" altLang="zh-CN" b="1" dirty="0" smtClean="0">
                <a:solidFill>
                  <a:srgbClr val="0000FF"/>
                </a:solidFill>
              </a:rPr>
              <a:t>, exp[</a:t>
            </a:r>
            <a:r>
              <a:rPr lang="en-US" altLang="zh-CN" b="1" dirty="0" err="1" smtClean="0">
                <a:solidFill>
                  <a:srgbClr val="0000FF"/>
                </a:solidFill>
              </a:rPr>
              <a:t>i</a:t>
            </a:r>
            <a:r>
              <a:rPr lang="en-US" altLang="zh-CN" dirty="0">
                <a:solidFill>
                  <a:srgbClr val="0000FF"/>
                </a:solidFill>
              </a:rPr>
              <a:t>]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     else if(exp[</a:t>
            </a:r>
            <a:r>
              <a:rPr lang="en-US" altLang="zh-CN" dirty="0" err="1"/>
              <a:t>i</a:t>
            </a:r>
            <a:r>
              <a:rPr lang="en-US" altLang="zh-CN" dirty="0"/>
              <a:t>]==')') </a:t>
            </a:r>
          </a:p>
          <a:p>
            <a:r>
              <a:rPr lang="en-US" altLang="zh-CN" dirty="0"/>
              <a:t>      {</a:t>
            </a:r>
          </a:p>
          <a:p>
            <a:r>
              <a:rPr lang="en-US" altLang="zh-CN" dirty="0"/>
              <a:t>	if(</a:t>
            </a:r>
            <a:r>
              <a:rPr lang="en-US" altLang="zh-CN" dirty="0" err="1">
                <a:solidFill>
                  <a:srgbClr val="0000FF"/>
                </a:solidFill>
              </a:rPr>
              <a:t>GetTop</a:t>
            </a:r>
            <a:r>
              <a:rPr lang="en-US" altLang="zh-CN" dirty="0">
                <a:solidFill>
                  <a:srgbClr val="0000FF"/>
                </a:solidFill>
              </a:rPr>
              <a:t>(</a:t>
            </a:r>
            <a:r>
              <a:rPr lang="en-US" altLang="zh-CN" dirty="0" err="1">
                <a:solidFill>
                  <a:srgbClr val="0000FF"/>
                </a:solidFill>
              </a:rPr>
              <a:t>st,x</a:t>
            </a:r>
            <a:r>
              <a:rPr lang="en-US" altLang="zh-CN" dirty="0">
                <a:solidFill>
                  <a:srgbClr val="0000FF"/>
                </a:solidFill>
              </a:rPr>
              <a:t>)</a:t>
            </a:r>
            <a:r>
              <a:rPr lang="en-US" altLang="zh-CN" dirty="0"/>
              <a:t>==1)</a:t>
            </a:r>
          </a:p>
          <a:p>
            <a:r>
              <a:rPr lang="en-US" altLang="zh-CN" dirty="0"/>
              <a:t>	{</a:t>
            </a:r>
          </a:p>
          <a:p>
            <a:r>
              <a:rPr lang="en-US" altLang="zh-CN" dirty="0"/>
              <a:t>	if(x!='(') return 0;</a:t>
            </a:r>
          </a:p>
          <a:p>
            <a:r>
              <a:rPr lang="en-US" altLang="zh-CN" dirty="0"/>
              <a:t>	else </a:t>
            </a:r>
            <a:r>
              <a:rPr lang="en-US" altLang="zh-CN" dirty="0">
                <a:solidFill>
                  <a:srgbClr val="0000FF"/>
                </a:solidFill>
              </a:rPr>
              <a:t>Pop(</a:t>
            </a:r>
            <a:r>
              <a:rPr lang="en-US" altLang="zh-CN" dirty="0" err="1">
                <a:solidFill>
                  <a:srgbClr val="0000FF"/>
                </a:solidFill>
              </a:rPr>
              <a:t>st,&amp;x</a:t>
            </a:r>
            <a:r>
              <a:rPr lang="en-US" altLang="zh-CN" dirty="0">
                <a:solidFill>
                  <a:srgbClr val="0000FF"/>
                </a:solidFill>
              </a:rPr>
              <a:t>)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             else return </a:t>
            </a:r>
            <a:r>
              <a:rPr lang="en-US" altLang="zh-CN" dirty="0" smtClean="0"/>
              <a:t>1;   </a:t>
            </a:r>
            <a:r>
              <a:rPr lang="en-US" altLang="zh-CN" dirty="0"/>
              <a:t>//</a:t>
            </a:r>
            <a:r>
              <a:rPr lang="zh-CN" altLang="en-US" dirty="0"/>
              <a:t>取栈顶元素下溢时</a:t>
            </a:r>
            <a:r>
              <a:rPr lang="zh-CN" altLang="en-US" dirty="0" smtClean="0"/>
              <a:t>返回</a:t>
            </a:r>
            <a:r>
              <a:rPr lang="en-US" altLang="zh-CN" dirty="0" smtClean="0"/>
              <a:t>1</a:t>
            </a:r>
            <a:endParaRPr lang="en-US" altLang="zh-CN" dirty="0"/>
          </a:p>
          <a:p>
            <a:r>
              <a:rPr lang="en-US" altLang="zh-CN" dirty="0"/>
              <a:t>       }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i</a:t>
            </a:r>
            <a:r>
              <a:rPr lang="en-US" altLang="zh-CN" dirty="0"/>
              <a:t>++;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   if(</a:t>
            </a:r>
            <a:r>
              <a:rPr lang="en-US" altLang="zh-CN" b="1" dirty="0" err="1">
                <a:solidFill>
                  <a:srgbClr val="0000FF"/>
                </a:solidFill>
              </a:rPr>
              <a:t>Empty_LinkStack</a:t>
            </a:r>
            <a:r>
              <a:rPr lang="en-US" altLang="zh-CN" b="1" dirty="0">
                <a:solidFill>
                  <a:srgbClr val="0000FF"/>
                </a:solidFill>
              </a:rPr>
              <a:t>(</a:t>
            </a:r>
            <a:r>
              <a:rPr lang="en-US" altLang="zh-CN" b="1" dirty="0" err="1">
                <a:solidFill>
                  <a:srgbClr val="0000FF"/>
                </a:solidFill>
              </a:rPr>
              <a:t>s</a:t>
            </a:r>
            <a:r>
              <a:rPr lang="en-US" altLang="zh-CN" dirty="0" err="1"/>
              <a:t>t</a:t>
            </a:r>
            <a:r>
              <a:rPr lang="en-US" altLang="zh-CN" b="1" dirty="0">
                <a:solidFill>
                  <a:srgbClr val="0000FF"/>
                </a:solidFill>
              </a:rPr>
              <a:t>)</a:t>
            </a:r>
            <a:r>
              <a:rPr lang="en-US" altLang="zh-CN" dirty="0"/>
              <a:t>==1) return </a:t>
            </a:r>
            <a:r>
              <a:rPr lang="en-US" altLang="zh-CN" dirty="0" smtClean="0"/>
              <a:t>0;  </a:t>
            </a:r>
            <a:r>
              <a:rPr lang="en-US" altLang="zh-CN" dirty="0"/>
              <a:t>//</a:t>
            </a:r>
            <a:r>
              <a:rPr lang="zh-CN" altLang="en-US" dirty="0"/>
              <a:t>栈空时</a:t>
            </a:r>
            <a:r>
              <a:rPr lang="zh-CN" altLang="en-US" dirty="0" smtClean="0"/>
              <a:t>返回</a:t>
            </a:r>
            <a:r>
              <a:rPr lang="en-US" altLang="zh-CN" dirty="0" smtClean="0"/>
              <a:t>0</a:t>
            </a:r>
            <a:endParaRPr lang="en-US" altLang="zh-CN" dirty="0"/>
          </a:p>
          <a:p>
            <a:r>
              <a:rPr lang="en-US" altLang="zh-CN" dirty="0"/>
              <a:t>  else </a:t>
            </a:r>
            <a:r>
              <a:rPr lang="en-US" altLang="zh-CN" dirty="0" smtClean="0"/>
              <a:t>return 2;</a:t>
            </a:r>
            <a:endParaRPr lang="en-US" altLang="zh-CN" dirty="0"/>
          </a:p>
          <a:p>
            <a:r>
              <a:rPr lang="en-US" altLang="zh-CN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栈</a:t>
            </a:r>
            <a:endParaRPr lang="zh-CN" altLang="en-US" dirty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785786" y="2571744"/>
            <a:ext cx="671513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栈的应用</a:t>
            </a:r>
          </a:p>
        </p:txBody>
      </p:sp>
      <p:sp>
        <p:nvSpPr>
          <p:cNvPr id="95237" name="AutoShape 5"/>
          <p:cNvSpPr>
            <a:spLocks/>
          </p:cNvSpPr>
          <p:nvPr/>
        </p:nvSpPr>
        <p:spPr bwMode="auto">
          <a:xfrm>
            <a:off x="1547786" y="2419344"/>
            <a:ext cx="419100" cy="2209800"/>
          </a:xfrm>
          <a:prstGeom prst="leftBrace">
            <a:avLst>
              <a:gd name="adj1" fmla="val 439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081186" y="4357694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ea typeface="楷体" pitchFamily="49" charset="-122"/>
              </a:rPr>
              <a:t>迷宫问题的求解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081186" y="3014661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楷体" pitchFamily="49" charset="-122"/>
              </a:rPr>
              <a:t>表达式求值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2081186" y="3686178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递归问题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2081186" y="2343144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ea typeface="楷体" pitchFamily="49" charset="-122"/>
              </a:rPr>
              <a:t>数制转换问题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数据结构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57298"/>
            <a:ext cx="2852063" cy="4721292"/>
          </a:xfrm>
        </p:spPr>
        <p:txBody>
          <a:bodyPr wrap="square">
            <a:spAutoFit/>
          </a:bodyPr>
          <a:lstStyle/>
          <a:p>
            <a:pPr marL="0">
              <a:buNone/>
            </a:pPr>
            <a:r>
              <a:rPr lang="zh-CN" altLang="en-US" dirty="0" smtClean="0">
                <a:latin typeface="楷体" pitchFamily="49" charset="-122"/>
              </a:rPr>
              <a:t>线性表</a:t>
            </a:r>
            <a:endParaRPr lang="zh-CN" altLang="en-US" dirty="0">
              <a:latin typeface="楷体" pitchFamily="49" charset="-122"/>
            </a:endParaRPr>
          </a:p>
          <a:p>
            <a:pPr marL="0">
              <a:buFontTx/>
              <a:buNone/>
            </a:pPr>
            <a:r>
              <a:rPr lang="zh-CN" altLang="en-US" dirty="0">
                <a:latin typeface="楷体" pitchFamily="49" charset="-122"/>
              </a:rPr>
              <a:t> </a:t>
            </a:r>
            <a:endParaRPr lang="en-US" altLang="zh-CN" dirty="0" smtClean="0">
              <a:latin typeface="楷体" pitchFamily="49" charset="-122"/>
            </a:endParaRPr>
          </a:p>
          <a:p>
            <a:pPr marL="0">
              <a:buFontTx/>
              <a:buNone/>
            </a:pPr>
            <a:r>
              <a:rPr lang="zh-CN" altLang="en-US" dirty="0" smtClean="0">
                <a:latin typeface="楷体" pitchFamily="49" charset="-122"/>
              </a:rPr>
              <a:t> </a:t>
            </a:r>
            <a:endParaRPr lang="en-US" altLang="zh-CN" dirty="0" smtClean="0">
              <a:latin typeface="楷体" pitchFamily="49" charset="-122"/>
            </a:endParaRPr>
          </a:p>
          <a:p>
            <a:pPr marL="0">
              <a:buFontTx/>
              <a:buNone/>
            </a:pPr>
            <a:r>
              <a:rPr lang="zh-CN" altLang="en-US" dirty="0" smtClean="0">
                <a:latin typeface="楷体" pitchFamily="49" charset="-122"/>
              </a:rPr>
              <a:t>      </a:t>
            </a:r>
            <a:endParaRPr lang="zh-CN" altLang="en-US" dirty="0">
              <a:latin typeface="楷体" pitchFamily="49" charset="-122"/>
            </a:endParaRPr>
          </a:p>
          <a:p>
            <a:pPr marL="0">
              <a:buNone/>
            </a:pPr>
            <a:r>
              <a:rPr lang="zh-CN" altLang="en-US" dirty="0" smtClean="0">
                <a:latin typeface="楷体" pitchFamily="49" charset="-122"/>
              </a:rPr>
              <a:t>栈</a:t>
            </a:r>
            <a:endParaRPr lang="en-US" altLang="zh-CN" dirty="0" smtClean="0">
              <a:latin typeface="楷体" pitchFamily="49" charset="-122"/>
            </a:endParaRPr>
          </a:p>
          <a:p>
            <a:pPr marL="0">
              <a:buNone/>
            </a:pPr>
            <a:endParaRPr lang="en-US" altLang="zh-CN" dirty="0" smtClean="0">
              <a:latin typeface="楷体" pitchFamily="49" charset="-122"/>
              <a:hlinkClick r:id="" action="ppaction://noaction"/>
            </a:endParaRPr>
          </a:p>
          <a:p>
            <a:pPr marL="0">
              <a:buNone/>
            </a:pPr>
            <a:endParaRPr lang="zh-CN" altLang="en-US" dirty="0">
              <a:latin typeface="楷体" pitchFamily="49" charset="-122"/>
              <a:hlinkClick r:id="" action="ppaction://noaction"/>
            </a:endParaRPr>
          </a:p>
          <a:p>
            <a:pPr marL="0">
              <a:buNone/>
            </a:pPr>
            <a:r>
              <a:rPr lang="zh-CN" altLang="en-US" dirty="0">
                <a:latin typeface="楷体" pitchFamily="49" charset="-122"/>
              </a:rPr>
              <a:t>队列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962400" y="166209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3886200" y="1738298"/>
            <a:ext cx="10080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6" name="AutoShape 6"/>
          <p:cNvSpPr>
            <a:spLocks/>
          </p:cNvSpPr>
          <p:nvPr/>
        </p:nvSpPr>
        <p:spPr bwMode="auto">
          <a:xfrm>
            <a:off x="1752600" y="1585898"/>
            <a:ext cx="419100" cy="3986242"/>
          </a:xfrm>
          <a:prstGeom prst="leftBrace">
            <a:avLst>
              <a:gd name="adj1" fmla="val 393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1000100" y="2643182"/>
            <a:ext cx="677108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线性结构</a:t>
            </a:r>
          </a:p>
        </p:txBody>
      </p:sp>
      <p:sp>
        <p:nvSpPr>
          <p:cNvPr id="16" name="矩形 15"/>
          <p:cNvSpPr/>
          <p:nvPr/>
        </p:nvSpPr>
        <p:spPr>
          <a:xfrm>
            <a:off x="5072066" y="2071678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楷体" pitchFamily="49" charset="-122"/>
                <a:ea typeface="微软雅黑" pitchFamily="34" charset="-122"/>
              </a:rPr>
              <a:t>链  表</a:t>
            </a:r>
          </a:p>
        </p:txBody>
      </p:sp>
      <p:sp>
        <p:nvSpPr>
          <p:cNvPr id="17" name="矩形 16"/>
          <p:cNvSpPr/>
          <p:nvPr/>
        </p:nvSpPr>
        <p:spPr>
          <a:xfrm>
            <a:off x="5072066" y="1428736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楷体" pitchFamily="49" charset="-122"/>
                <a:ea typeface="微软雅黑" pitchFamily="34" charset="-122"/>
              </a:rPr>
              <a:t>顺序表</a:t>
            </a: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 flipV="1">
            <a:off x="2928926" y="3500438"/>
            <a:ext cx="1214446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2928926" y="3929066"/>
            <a:ext cx="10080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214810" y="4130109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楷体" pitchFamily="49" charset="-122"/>
                <a:ea typeface="微软雅黑" pitchFamily="34" charset="-122"/>
              </a:rPr>
              <a:t>链  表</a:t>
            </a:r>
          </a:p>
        </p:txBody>
      </p:sp>
      <p:sp>
        <p:nvSpPr>
          <p:cNvPr id="21" name="矩形 20"/>
          <p:cNvSpPr/>
          <p:nvPr/>
        </p:nvSpPr>
        <p:spPr>
          <a:xfrm>
            <a:off x="4214810" y="342900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楷体" pitchFamily="49" charset="-122"/>
                <a:ea typeface="微软雅黑" pitchFamily="34" charset="-122"/>
              </a:rPr>
              <a:t>顺序表</a:t>
            </a:r>
          </a:p>
        </p:txBody>
      </p:sp>
      <p:sp>
        <p:nvSpPr>
          <p:cNvPr id="22" name="矩形 21"/>
          <p:cNvSpPr/>
          <p:nvPr/>
        </p:nvSpPr>
        <p:spPr>
          <a:xfrm>
            <a:off x="7000892" y="1785926"/>
            <a:ext cx="1857388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任意位置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插入和删除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929322" y="3571876"/>
            <a:ext cx="1428760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顶部插入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顶部删除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072462" y="3571876"/>
            <a:ext cx="85725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入栈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出栈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右箭头 24"/>
          <p:cNvSpPr/>
          <p:nvPr/>
        </p:nvSpPr>
        <p:spPr>
          <a:xfrm>
            <a:off x="7429520" y="3786190"/>
            <a:ext cx="571504" cy="35719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栈的应用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表达式求值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包含四则运算和括号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10-2*3</a:t>
            </a:r>
          </a:p>
          <a:p>
            <a:pPr lvl="1"/>
            <a:r>
              <a:rPr lang="en-US" altLang="zh-CN" dirty="0" smtClean="0"/>
              <a:t>(10-2)*3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4905388" y="2571744"/>
            <a:ext cx="1524000" cy="2971800"/>
            <a:chOff x="336" y="2064"/>
            <a:chExt cx="960" cy="1872"/>
          </a:xfrm>
        </p:grpSpPr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010400" y="2571744"/>
            <a:ext cx="1524000" cy="2971800"/>
            <a:chOff x="336" y="2064"/>
            <a:chExt cx="960" cy="1872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7010400" y="5010147"/>
            <a:ext cx="1524000" cy="533142"/>
            <a:chOff x="336" y="3552"/>
            <a:chExt cx="960" cy="288"/>
          </a:xfrm>
          <a:solidFill>
            <a:srgbClr val="FFFF00"/>
          </a:solidFill>
        </p:grpSpPr>
        <p:sp>
          <p:nvSpPr>
            <p:cNvPr id="31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600" y="3585"/>
              <a:ext cx="40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10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37" name="Group 29"/>
          <p:cNvGrpSpPr>
            <a:grpSpLocks/>
          </p:cNvGrpSpPr>
          <p:nvPr/>
        </p:nvGrpSpPr>
        <p:grpSpPr bwMode="auto">
          <a:xfrm>
            <a:off x="4929190" y="5010144"/>
            <a:ext cx="1524000" cy="546100"/>
            <a:chOff x="336" y="3552"/>
            <a:chExt cx="960" cy="295"/>
          </a:xfrm>
        </p:grpSpPr>
        <p:sp>
          <p:nvSpPr>
            <p:cNvPr id="38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#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40" name="Group 29"/>
          <p:cNvGrpSpPr>
            <a:grpSpLocks/>
          </p:cNvGrpSpPr>
          <p:nvPr/>
        </p:nvGrpSpPr>
        <p:grpSpPr bwMode="auto">
          <a:xfrm>
            <a:off x="4929190" y="4500570"/>
            <a:ext cx="1524000" cy="546100"/>
            <a:chOff x="336" y="3552"/>
            <a:chExt cx="960" cy="295"/>
          </a:xfrm>
        </p:grpSpPr>
        <p:sp>
          <p:nvSpPr>
            <p:cNvPr id="41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-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50" name="Group 29"/>
          <p:cNvGrpSpPr>
            <a:grpSpLocks/>
          </p:cNvGrpSpPr>
          <p:nvPr/>
        </p:nvGrpSpPr>
        <p:grpSpPr bwMode="auto">
          <a:xfrm>
            <a:off x="7010400" y="4000504"/>
            <a:ext cx="1524000" cy="549803"/>
            <a:chOff x="336" y="3552"/>
            <a:chExt cx="960" cy="297"/>
          </a:xfrm>
          <a:solidFill>
            <a:srgbClr val="FFFF00"/>
          </a:solidFill>
        </p:grpSpPr>
        <p:sp>
          <p:nvSpPr>
            <p:cNvPr id="51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31"/>
            <p:cNvSpPr txBox="1">
              <a:spLocks noChangeArrowheads="1"/>
            </p:cNvSpPr>
            <p:nvPr/>
          </p:nvSpPr>
          <p:spPr bwMode="auto">
            <a:xfrm>
              <a:off x="645" y="3600"/>
              <a:ext cx="2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3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53" name="Group 29"/>
          <p:cNvGrpSpPr>
            <a:grpSpLocks/>
          </p:cNvGrpSpPr>
          <p:nvPr/>
        </p:nvGrpSpPr>
        <p:grpSpPr bwMode="auto">
          <a:xfrm>
            <a:off x="4929190" y="4000504"/>
            <a:ext cx="1524000" cy="546100"/>
            <a:chOff x="336" y="3552"/>
            <a:chExt cx="960" cy="295"/>
          </a:xfrm>
        </p:grpSpPr>
        <p:sp>
          <p:nvSpPr>
            <p:cNvPr id="54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*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59" name="Group 29"/>
          <p:cNvGrpSpPr>
            <a:grpSpLocks/>
          </p:cNvGrpSpPr>
          <p:nvPr/>
        </p:nvGrpSpPr>
        <p:grpSpPr bwMode="auto">
          <a:xfrm>
            <a:off x="7000892" y="4525978"/>
            <a:ext cx="1524000" cy="533142"/>
            <a:chOff x="336" y="3552"/>
            <a:chExt cx="960" cy="288"/>
          </a:xfrm>
          <a:solidFill>
            <a:srgbClr val="FFFF00"/>
          </a:solidFill>
        </p:grpSpPr>
        <p:sp>
          <p:nvSpPr>
            <p:cNvPr id="60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Text Box 31"/>
            <p:cNvSpPr txBox="1">
              <a:spLocks noChangeArrowheads="1"/>
            </p:cNvSpPr>
            <p:nvPr/>
          </p:nvSpPr>
          <p:spPr bwMode="auto">
            <a:xfrm>
              <a:off x="672" y="3561"/>
              <a:ext cx="288" cy="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2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62" name="Group 29"/>
          <p:cNvGrpSpPr>
            <a:grpSpLocks/>
          </p:cNvGrpSpPr>
          <p:nvPr/>
        </p:nvGrpSpPr>
        <p:grpSpPr bwMode="auto">
          <a:xfrm>
            <a:off x="3214678" y="2714620"/>
            <a:ext cx="1524000" cy="546100"/>
            <a:chOff x="336" y="3552"/>
            <a:chExt cx="960" cy="295"/>
          </a:xfrm>
        </p:grpSpPr>
        <p:sp>
          <p:nvSpPr>
            <p:cNvPr id="63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#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65" name="Group 29"/>
          <p:cNvGrpSpPr>
            <a:grpSpLocks/>
          </p:cNvGrpSpPr>
          <p:nvPr/>
        </p:nvGrpSpPr>
        <p:grpSpPr bwMode="auto">
          <a:xfrm>
            <a:off x="7010400" y="4500570"/>
            <a:ext cx="1524000" cy="533142"/>
            <a:chOff x="336" y="3552"/>
            <a:chExt cx="960" cy="288"/>
          </a:xfrm>
          <a:solidFill>
            <a:srgbClr val="FFFF00"/>
          </a:solidFill>
        </p:grpSpPr>
        <p:sp>
          <p:nvSpPr>
            <p:cNvPr id="66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31"/>
            <p:cNvSpPr txBox="1">
              <a:spLocks noChangeArrowheads="1"/>
            </p:cNvSpPr>
            <p:nvPr/>
          </p:nvSpPr>
          <p:spPr bwMode="auto">
            <a:xfrm>
              <a:off x="600" y="3585"/>
              <a:ext cx="40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6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74" name="Group 29"/>
          <p:cNvGrpSpPr>
            <a:grpSpLocks/>
          </p:cNvGrpSpPr>
          <p:nvPr/>
        </p:nvGrpSpPr>
        <p:grpSpPr bwMode="auto">
          <a:xfrm>
            <a:off x="7000892" y="5000636"/>
            <a:ext cx="1524000" cy="533142"/>
            <a:chOff x="336" y="3552"/>
            <a:chExt cx="960" cy="288"/>
          </a:xfrm>
          <a:solidFill>
            <a:srgbClr val="FFFF00"/>
          </a:solidFill>
        </p:grpSpPr>
        <p:sp>
          <p:nvSpPr>
            <p:cNvPr id="75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31"/>
            <p:cNvSpPr txBox="1">
              <a:spLocks noChangeArrowheads="1"/>
            </p:cNvSpPr>
            <p:nvPr/>
          </p:nvSpPr>
          <p:spPr bwMode="auto">
            <a:xfrm>
              <a:off x="600" y="3585"/>
              <a:ext cx="40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4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77" name="Group 29"/>
          <p:cNvGrpSpPr>
            <a:grpSpLocks/>
          </p:cNvGrpSpPr>
          <p:nvPr/>
        </p:nvGrpSpPr>
        <p:grpSpPr bwMode="auto">
          <a:xfrm>
            <a:off x="3214678" y="2714620"/>
            <a:ext cx="1524000" cy="546100"/>
            <a:chOff x="336" y="3552"/>
            <a:chExt cx="960" cy="295"/>
          </a:xfrm>
        </p:grpSpPr>
        <p:sp>
          <p:nvSpPr>
            <p:cNvPr id="78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-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80" name="Group 29"/>
          <p:cNvGrpSpPr>
            <a:grpSpLocks/>
          </p:cNvGrpSpPr>
          <p:nvPr/>
        </p:nvGrpSpPr>
        <p:grpSpPr bwMode="auto">
          <a:xfrm>
            <a:off x="3214678" y="2714620"/>
            <a:ext cx="1524000" cy="546100"/>
            <a:chOff x="336" y="3552"/>
            <a:chExt cx="960" cy="295"/>
          </a:xfrm>
        </p:grpSpPr>
        <p:sp>
          <p:nvSpPr>
            <p:cNvPr id="81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 smtClean="0">
                  <a:latin typeface="楷体" pitchFamily="49" charset="-122"/>
                  <a:ea typeface="楷体" pitchFamily="49" charset="-122"/>
                </a:rPr>
                <a:t>*</a:t>
              </a:r>
              <a:endParaRPr lang="en-US" altLang="zh-CN" sz="2400" b="1" dirty="0"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215206" y="3714752"/>
            <a:ext cx="1214446" cy="1285884"/>
            <a:chOff x="7215206" y="3714752"/>
            <a:chExt cx="1214446" cy="1143008"/>
          </a:xfrm>
        </p:grpSpPr>
        <p:sp>
          <p:nvSpPr>
            <p:cNvPr id="83" name="下箭头 82"/>
            <p:cNvSpPr/>
            <p:nvPr/>
          </p:nvSpPr>
          <p:spPr>
            <a:xfrm>
              <a:off x="7500958" y="4214818"/>
              <a:ext cx="571504" cy="64294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7215206" y="3714752"/>
              <a:ext cx="1214446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结果</a:t>
              </a:r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运算优先级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21</a:t>
            </a:fld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85918" y="2357430"/>
          <a:ext cx="5429286" cy="3143272"/>
        </p:xfrm>
        <a:graphic>
          <a:graphicData uri="http://schemas.openxmlformats.org/drawingml/2006/table">
            <a:tbl>
              <a:tblPr/>
              <a:tblGrid>
                <a:gridCol w="666754"/>
                <a:gridCol w="693968"/>
                <a:gridCol w="666754"/>
                <a:gridCol w="680362"/>
                <a:gridCol w="680362"/>
                <a:gridCol w="680362"/>
                <a:gridCol w="680362"/>
                <a:gridCol w="680362"/>
              </a:tblGrid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*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/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(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*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/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(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=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 </a:t>
                      </a:r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r>
                        <a:rPr lang="zh-CN" altLang="en-US" dirty="0"/>
                        <a:t>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=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2571736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286116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000496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643438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286380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929322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572264" y="2786058"/>
            <a:ext cx="50006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2571736" y="3214686"/>
            <a:ext cx="4500594" cy="285752"/>
            <a:chOff x="2571736" y="3214686"/>
            <a:chExt cx="4500594" cy="285752"/>
          </a:xfrm>
        </p:grpSpPr>
        <p:sp>
          <p:nvSpPr>
            <p:cNvPr id="20" name="矩形 19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571736" y="3522728"/>
            <a:ext cx="4500594" cy="285752"/>
            <a:chOff x="2571736" y="3214686"/>
            <a:chExt cx="4500594" cy="285752"/>
          </a:xfrm>
        </p:grpSpPr>
        <p:sp>
          <p:nvSpPr>
            <p:cNvPr id="29" name="矩形 28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571736" y="3929066"/>
            <a:ext cx="4500594" cy="285752"/>
            <a:chOff x="2571736" y="3214686"/>
            <a:chExt cx="4500594" cy="285752"/>
          </a:xfrm>
        </p:grpSpPr>
        <p:sp>
          <p:nvSpPr>
            <p:cNvPr id="37" name="矩形 36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571736" y="4357694"/>
            <a:ext cx="4500594" cy="285752"/>
            <a:chOff x="2571736" y="3214686"/>
            <a:chExt cx="4500594" cy="285752"/>
          </a:xfrm>
        </p:grpSpPr>
        <p:sp>
          <p:nvSpPr>
            <p:cNvPr id="45" name="矩形 44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2571736" y="4725742"/>
            <a:ext cx="4500594" cy="285752"/>
            <a:chOff x="2571736" y="3214686"/>
            <a:chExt cx="4500594" cy="285752"/>
          </a:xfrm>
        </p:grpSpPr>
        <p:sp>
          <p:nvSpPr>
            <p:cNvPr id="69" name="矩形 68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2571736" y="5214950"/>
            <a:ext cx="4500594" cy="285752"/>
            <a:chOff x="2571736" y="3214686"/>
            <a:chExt cx="4500594" cy="285752"/>
          </a:xfrm>
        </p:grpSpPr>
        <p:sp>
          <p:nvSpPr>
            <p:cNvPr id="77" name="矩形 76"/>
            <p:cNvSpPr/>
            <p:nvPr/>
          </p:nvSpPr>
          <p:spPr>
            <a:xfrm>
              <a:off x="257173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矩形 77"/>
            <p:cNvSpPr/>
            <p:nvPr/>
          </p:nvSpPr>
          <p:spPr>
            <a:xfrm>
              <a:off x="328611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4000496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4643438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5286380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矩形 81"/>
            <p:cNvSpPr/>
            <p:nvPr/>
          </p:nvSpPr>
          <p:spPr>
            <a:xfrm>
              <a:off x="5929322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6572264" y="3214686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运算优先级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22</a:t>
            </a:fld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14480" y="1428736"/>
          <a:ext cx="5857918" cy="4714908"/>
        </p:xfrm>
        <a:graphic>
          <a:graphicData uri="http://schemas.openxmlformats.org/drawingml/2006/table">
            <a:tbl>
              <a:tblPr/>
              <a:tblGrid>
                <a:gridCol w="479195"/>
                <a:gridCol w="498753"/>
                <a:gridCol w="479195"/>
                <a:gridCol w="488975"/>
                <a:gridCol w="488975"/>
                <a:gridCol w="488975"/>
                <a:gridCol w="488975"/>
                <a:gridCol w="488975"/>
                <a:gridCol w="488975"/>
                <a:gridCol w="488975"/>
                <a:gridCol w="488975"/>
                <a:gridCol w="488975"/>
              </a:tblGrid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*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/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(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[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]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{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}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*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/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(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=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 </a:t>
                      </a:r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solidFill>
                            <a:srgbClr val="0000FF"/>
                          </a:solidFill>
                        </a:rPr>
                        <a:t> </a:t>
                      </a:r>
                      <a:r>
                        <a:rPr lang="en-US" altLang="zh-CN" b="1" dirty="0" smtClean="0">
                          <a:solidFill>
                            <a:srgbClr val="0000FF"/>
                          </a:solidFill>
                        </a:rPr>
                        <a:t>&gt;</a:t>
                      </a: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&gt;</a:t>
                      </a:r>
                      <a:endParaRPr lang="en-US" altLang="zh-CN" dirty="0">
                        <a:solidFill>
                          <a:srgbClr val="FF00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[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=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]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FF"/>
                          </a:solidFill>
                        </a:rPr>
                        <a:t>&lt;</a:t>
                      </a:r>
                      <a:endParaRPr lang="en-US" altLang="zh-CN" b="1" dirty="0">
                        <a:solidFill>
                          <a:srgbClr val="0000FF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{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=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}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0000FF"/>
                          </a:solidFill>
                        </a:rPr>
                        <a:t>&lt;</a:t>
                      </a:r>
                      <a:endParaRPr lang="en-US" altLang="zh-CN" b="1" dirty="0">
                        <a:solidFill>
                          <a:srgbClr val="0000FF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&gt;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&lt;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&lt;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en-US" altLang="zh-CN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=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栈</a:t>
            </a:r>
            <a:endParaRPr lang="zh-CN" altLang="en-US" dirty="0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57554" y="2500306"/>
            <a:ext cx="5486400" cy="1600200"/>
          </a:xfrm>
          <a:noFill/>
          <a:ln/>
        </p:spPr>
        <p:txBody>
          <a:bodyPr/>
          <a:lstStyle/>
          <a:p>
            <a:r>
              <a:rPr lang="zh-CN" altLang="en-US" sz="2800"/>
              <a:t>栈顶（</a:t>
            </a:r>
            <a:r>
              <a:rPr lang="en-US" altLang="zh-CN" sz="2800"/>
              <a:t>Top</a:t>
            </a:r>
            <a:r>
              <a:rPr lang="zh-CN" altLang="en-US" sz="2800"/>
              <a:t>）：进行插入、删除操作的一端。</a:t>
            </a:r>
            <a:r>
              <a:rPr lang="zh-CN" altLang="en-US" sz="2800">
                <a:solidFill>
                  <a:srgbClr val="0000FF"/>
                </a:solidFill>
              </a:rPr>
              <a:t>动态变化</a:t>
            </a:r>
            <a:r>
              <a:rPr lang="zh-CN" altLang="en-US" sz="2800"/>
              <a:t>。</a:t>
            </a:r>
          </a:p>
          <a:p>
            <a:r>
              <a:rPr lang="zh-CN" altLang="en-US" sz="2800"/>
              <a:t>栈底（</a:t>
            </a:r>
            <a:r>
              <a:rPr lang="en-US" altLang="zh-CN" sz="2800"/>
              <a:t>Bottom)</a:t>
            </a:r>
          </a:p>
          <a:p>
            <a:endParaRPr lang="en-US" altLang="zh-CN" sz="280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19154" y="2576506"/>
            <a:ext cx="1524000" cy="2971800"/>
            <a:chOff x="336" y="2064"/>
            <a:chExt cx="960" cy="1872"/>
          </a:xfrm>
        </p:grpSpPr>
        <p:sp>
          <p:nvSpPr>
            <p:cNvPr id="83981" name="Line 13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982" name="Line 14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984" name="Line 16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919154" y="5014906"/>
            <a:ext cx="1524000" cy="546100"/>
            <a:chOff x="336" y="3552"/>
            <a:chExt cx="960" cy="295"/>
          </a:xfrm>
        </p:grpSpPr>
        <p:sp>
          <p:nvSpPr>
            <p:cNvPr id="83986" name="Rectangle 18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990" name="Text Box 22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1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919154" y="4481506"/>
            <a:ext cx="1524000" cy="546100"/>
            <a:chOff x="336" y="3552"/>
            <a:chExt cx="960" cy="295"/>
          </a:xfrm>
        </p:grpSpPr>
        <p:sp>
          <p:nvSpPr>
            <p:cNvPr id="83999" name="Rectangle 31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000" name="Text Box 32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2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919154" y="3948106"/>
            <a:ext cx="1524000" cy="546100"/>
            <a:chOff x="336" y="3552"/>
            <a:chExt cx="960" cy="295"/>
          </a:xfrm>
        </p:grpSpPr>
        <p:sp>
          <p:nvSpPr>
            <p:cNvPr id="84002" name="Rectangle 34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楷体" pitchFamily="49" charset="-122"/>
                  <a:ea typeface="楷体" pitchFamily="49" charset="-122"/>
                </a:rPr>
                <a:t>3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233354" y="2043106"/>
            <a:ext cx="1219200" cy="1143000"/>
            <a:chOff x="144" y="1536"/>
            <a:chExt cx="768" cy="720"/>
          </a:xfrm>
        </p:grpSpPr>
        <p:sp>
          <p:nvSpPr>
            <p:cNvPr id="84005" name="AutoShape 37"/>
            <p:cNvSpPr>
              <a:spLocks noChangeArrowheads="1"/>
            </p:cNvSpPr>
            <p:nvPr/>
          </p:nvSpPr>
          <p:spPr bwMode="auto">
            <a:xfrm>
              <a:off x="768" y="1536"/>
              <a:ext cx="144" cy="720"/>
            </a:xfrm>
            <a:prstGeom prst="downArrow">
              <a:avLst>
                <a:gd name="adj1" fmla="val 50000"/>
                <a:gd name="adj2" fmla="val 1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144" y="1584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ea typeface="楷体" pitchFamily="49" charset="-122"/>
                </a:rPr>
                <a:t>入栈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062154" y="1966906"/>
            <a:ext cx="1219200" cy="1066800"/>
            <a:chOff x="1296" y="1488"/>
            <a:chExt cx="768" cy="672"/>
          </a:xfrm>
        </p:grpSpPr>
        <p:sp>
          <p:nvSpPr>
            <p:cNvPr id="84008" name="AutoShape 40"/>
            <p:cNvSpPr>
              <a:spLocks noChangeArrowheads="1"/>
            </p:cNvSpPr>
            <p:nvPr/>
          </p:nvSpPr>
          <p:spPr bwMode="auto">
            <a:xfrm>
              <a:off x="1296" y="1488"/>
              <a:ext cx="144" cy="672"/>
            </a:xfrm>
            <a:prstGeom prst="upArrow">
              <a:avLst>
                <a:gd name="adj1" fmla="val 50000"/>
                <a:gd name="adj2" fmla="val 116667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4009" name="Text Box 41"/>
            <p:cNvSpPr txBox="1">
              <a:spLocks noChangeArrowheads="1"/>
            </p:cNvSpPr>
            <p:nvPr/>
          </p:nvSpPr>
          <p:spPr bwMode="auto">
            <a:xfrm>
              <a:off x="1440" y="1584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ea typeface="楷体" pitchFamily="49" charset="-122"/>
                </a:rPr>
                <a:t>出栈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栈</a:t>
            </a:r>
            <a:endParaRPr lang="zh-CN" alt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5786" y="2000240"/>
            <a:ext cx="1524000" cy="2971800"/>
            <a:chOff x="336" y="2064"/>
            <a:chExt cx="960" cy="1872"/>
          </a:xfrm>
        </p:grpSpPr>
        <p:sp>
          <p:nvSpPr>
            <p:cNvPr id="93191" name="Line 7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192" name="Line 8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85786" y="4438640"/>
            <a:ext cx="1524000" cy="546100"/>
            <a:chOff x="336" y="3552"/>
            <a:chExt cx="960" cy="295"/>
          </a:xfrm>
        </p:grpSpPr>
        <p:sp>
          <p:nvSpPr>
            <p:cNvPr id="93195" name="Rectangle 11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6" name="Text Box 12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1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85786" y="3905240"/>
            <a:ext cx="1524000" cy="546100"/>
            <a:chOff x="336" y="3552"/>
            <a:chExt cx="960" cy="295"/>
          </a:xfrm>
        </p:grpSpPr>
        <p:sp>
          <p:nvSpPr>
            <p:cNvPr id="93198" name="Rectangle 14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9" name="Text Box 15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2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85786" y="3371840"/>
            <a:ext cx="1524000" cy="546100"/>
            <a:chOff x="336" y="3552"/>
            <a:chExt cx="960" cy="295"/>
          </a:xfrm>
        </p:grpSpPr>
        <p:sp>
          <p:nvSpPr>
            <p:cNvPr id="93201" name="Rectangle 17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3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85786" y="2838440"/>
            <a:ext cx="1524000" cy="546100"/>
            <a:chOff x="336" y="3552"/>
            <a:chExt cx="960" cy="295"/>
          </a:xfrm>
        </p:grpSpPr>
        <p:sp>
          <p:nvSpPr>
            <p:cNvPr id="93210" name="Rectangle 26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211" name="Text Box 27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4</a:t>
              </a:r>
            </a:p>
          </p:txBody>
        </p:sp>
      </p:grpSp>
      <p:sp>
        <p:nvSpPr>
          <p:cNvPr id="93213" name="Text Box 29"/>
          <p:cNvSpPr txBox="1">
            <a:spLocks noChangeArrowheads="1"/>
          </p:cNvSpPr>
          <p:nvPr/>
        </p:nvSpPr>
        <p:spPr bwMode="auto">
          <a:xfrm>
            <a:off x="3300386" y="2228840"/>
            <a:ext cx="5410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楷体" pitchFamily="49" charset="-122"/>
                <a:ea typeface="楷体" pitchFamily="49" charset="-122"/>
              </a:rPr>
              <a:t>栈的操作特点：先进后出（</a:t>
            </a: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FILO)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428992" y="3643314"/>
            <a:ext cx="52864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若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进栈顺序为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1234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，能否得到</a:t>
            </a:r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3142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的出栈顺序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？      </a:t>
            </a:r>
            <a:endParaRPr lang="zh-CN" altLang="en-US" sz="3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3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栈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714348" y="2786058"/>
            <a:ext cx="671513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基本操作</a:t>
            </a:r>
          </a:p>
        </p:txBody>
      </p:sp>
      <p:sp>
        <p:nvSpPr>
          <p:cNvPr id="96266" name="AutoShape 10"/>
          <p:cNvSpPr>
            <a:spLocks/>
          </p:cNvSpPr>
          <p:nvPr/>
        </p:nvSpPr>
        <p:spPr bwMode="auto">
          <a:xfrm>
            <a:off x="1476348" y="2633658"/>
            <a:ext cx="419100" cy="2362200"/>
          </a:xfrm>
          <a:prstGeom prst="leftBrace">
            <a:avLst>
              <a:gd name="adj1" fmla="val 4697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2085948" y="24050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栈初始化</a:t>
            </a: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2085948" y="28622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销毁栈</a:t>
            </a: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2085948" y="33194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判栈空</a:t>
            </a:r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2085948" y="37766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楷体" pitchFamily="49" charset="-122"/>
              </a:rPr>
              <a:t>入栈</a:t>
            </a: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2085948" y="42338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楷体" pitchFamily="49" charset="-122"/>
              </a:rPr>
              <a:t>出栈</a:t>
            </a:r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2085948" y="469105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" pitchFamily="49" charset="-122"/>
              </a:rPr>
              <a:t>取栈顶元素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顺序栈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552720"/>
            <a:ext cx="1524000" cy="2971800"/>
            <a:chOff x="336" y="2064"/>
            <a:chExt cx="960" cy="1872"/>
          </a:xfrm>
        </p:grpSpPr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15" name="Line 7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16" name="Line 8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914400" y="557214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top=-1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048000" y="2552720"/>
            <a:ext cx="1524000" cy="2971800"/>
            <a:chOff x="336" y="2064"/>
            <a:chExt cx="960" cy="1872"/>
          </a:xfrm>
        </p:grpSpPr>
        <p:sp>
          <p:nvSpPr>
            <p:cNvPr id="94231" name="Line 23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32" name="Line 24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33" name="Line 25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52400" y="5448320"/>
            <a:ext cx="685800" cy="366713"/>
            <a:chOff x="0" y="3312"/>
            <a:chExt cx="432" cy="231"/>
          </a:xfrm>
        </p:grpSpPr>
        <p:sp>
          <p:nvSpPr>
            <p:cNvPr id="94234" name="Line 26"/>
            <p:cNvSpPr>
              <a:spLocks noChangeShapeType="1"/>
            </p:cNvSpPr>
            <p:nvPr/>
          </p:nvSpPr>
          <p:spPr bwMode="auto">
            <a:xfrm>
              <a:off x="0" y="35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35" name="Text Box 27"/>
            <p:cNvSpPr txBox="1">
              <a:spLocks noChangeArrowheads="1"/>
            </p:cNvSpPr>
            <p:nvPr/>
          </p:nvSpPr>
          <p:spPr bwMode="auto">
            <a:xfrm>
              <a:off x="0" y="33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top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048000" y="4991120"/>
            <a:ext cx="1524000" cy="546100"/>
            <a:chOff x="336" y="3552"/>
            <a:chExt cx="960" cy="295"/>
          </a:xfrm>
        </p:grpSpPr>
        <p:sp>
          <p:nvSpPr>
            <p:cNvPr id="94238" name="Rectangle 30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239" name="Text Box 31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楷体" pitchFamily="49" charset="-122"/>
                  <a:ea typeface="楷体" pitchFamily="49" charset="-122"/>
                </a:rPr>
                <a:t>A</a:t>
              </a: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2362200" y="4914920"/>
            <a:ext cx="685800" cy="366713"/>
            <a:chOff x="0" y="3312"/>
            <a:chExt cx="432" cy="231"/>
          </a:xfrm>
        </p:grpSpPr>
        <p:sp>
          <p:nvSpPr>
            <p:cNvPr id="94241" name="Line 33"/>
            <p:cNvSpPr>
              <a:spLocks noChangeShapeType="1"/>
            </p:cNvSpPr>
            <p:nvPr/>
          </p:nvSpPr>
          <p:spPr bwMode="auto">
            <a:xfrm>
              <a:off x="0" y="35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42" name="Text Box 34"/>
            <p:cNvSpPr txBox="1">
              <a:spLocks noChangeArrowheads="1"/>
            </p:cNvSpPr>
            <p:nvPr/>
          </p:nvSpPr>
          <p:spPr bwMode="auto">
            <a:xfrm>
              <a:off x="0" y="33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/>
                <a:t>top</a:t>
              </a:r>
            </a:p>
          </p:txBody>
        </p:sp>
      </p:grp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76600" y="557214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top=0</a:t>
            </a:r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5562600" y="2552720"/>
            <a:ext cx="1524000" cy="2971800"/>
            <a:chOff x="336" y="2064"/>
            <a:chExt cx="960" cy="1872"/>
          </a:xfrm>
        </p:grpSpPr>
        <p:sp>
          <p:nvSpPr>
            <p:cNvPr id="94245" name="Line 37"/>
            <p:cNvSpPr>
              <a:spLocks noChangeShapeType="1"/>
            </p:cNvSpPr>
            <p:nvPr/>
          </p:nvSpPr>
          <p:spPr bwMode="auto">
            <a:xfrm>
              <a:off x="33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46" name="Line 38"/>
            <p:cNvSpPr>
              <a:spLocks noChangeShapeType="1"/>
            </p:cNvSpPr>
            <p:nvPr/>
          </p:nvSpPr>
          <p:spPr bwMode="auto">
            <a:xfrm>
              <a:off x="336" y="3936"/>
              <a:ext cx="9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47" name="Line 39"/>
            <p:cNvSpPr>
              <a:spLocks noChangeShapeType="1"/>
            </p:cNvSpPr>
            <p:nvPr/>
          </p:nvSpPr>
          <p:spPr bwMode="auto">
            <a:xfrm>
              <a:off x="1296" y="2064"/>
              <a:ext cx="0" cy="1872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5562600" y="4991120"/>
            <a:ext cx="1524000" cy="546100"/>
            <a:chOff x="336" y="3552"/>
            <a:chExt cx="960" cy="295"/>
          </a:xfrm>
        </p:grpSpPr>
        <p:sp>
          <p:nvSpPr>
            <p:cNvPr id="94249" name="Rectangle 41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250" name="Text Box 42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A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5562600" y="4457720"/>
            <a:ext cx="1524000" cy="546100"/>
            <a:chOff x="336" y="3552"/>
            <a:chExt cx="960" cy="295"/>
          </a:xfrm>
        </p:grpSpPr>
        <p:sp>
          <p:nvSpPr>
            <p:cNvPr id="94252" name="Rectangle 44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253" name="Text Box 45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楷体" pitchFamily="49" charset="-122"/>
                  <a:ea typeface="楷体" pitchFamily="49" charset="-122"/>
                </a:rPr>
                <a:t>B</a:t>
              </a: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5562600" y="3924320"/>
            <a:ext cx="1524000" cy="546100"/>
            <a:chOff x="336" y="3552"/>
            <a:chExt cx="960" cy="295"/>
          </a:xfrm>
        </p:grpSpPr>
        <p:sp>
          <p:nvSpPr>
            <p:cNvPr id="94255" name="Rectangle 47" descr="信纸"/>
            <p:cNvSpPr>
              <a:spLocks noChangeArrowheads="1"/>
            </p:cNvSpPr>
            <p:nvPr/>
          </p:nvSpPr>
          <p:spPr bwMode="auto">
            <a:xfrm>
              <a:off x="336" y="3552"/>
              <a:ext cx="960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256" name="Text Box 48"/>
            <p:cNvSpPr txBox="1">
              <a:spLocks noChangeArrowheads="1"/>
            </p:cNvSpPr>
            <p:nvPr/>
          </p:nvSpPr>
          <p:spPr bwMode="auto">
            <a:xfrm>
              <a:off x="672" y="3600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楷体" pitchFamily="49" charset="-122"/>
                  <a:ea typeface="楷体" pitchFamily="49" charset="-122"/>
                </a:rPr>
                <a:t>C</a:t>
              </a:r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4876800" y="3924320"/>
            <a:ext cx="685800" cy="366713"/>
            <a:chOff x="0" y="3312"/>
            <a:chExt cx="432" cy="231"/>
          </a:xfrm>
        </p:grpSpPr>
        <p:sp>
          <p:nvSpPr>
            <p:cNvPr id="94258" name="Line 50"/>
            <p:cNvSpPr>
              <a:spLocks noChangeShapeType="1"/>
            </p:cNvSpPr>
            <p:nvPr/>
          </p:nvSpPr>
          <p:spPr bwMode="auto">
            <a:xfrm>
              <a:off x="0" y="35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59" name="Text Box 51"/>
            <p:cNvSpPr txBox="1">
              <a:spLocks noChangeArrowheads="1"/>
            </p:cNvSpPr>
            <p:nvPr/>
          </p:nvSpPr>
          <p:spPr bwMode="auto">
            <a:xfrm>
              <a:off x="0" y="33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/>
                <a:t>top</a:t>
              </a:r>
            </a:p>
          </p:txBody>
        </p:sp>
      </p:grpSp>
      <p:sp>
        <p:nvSpPr>
          <p:cNvPr id="94260" name="Text Box 52"/>
          <p:cNvSpPr txBox="1">
            <a:spLocks noChangeArrowheads="1"/>
          </p:cNvSpPr>
          <p:nvPr/>
        </p:nvSpPr>
        <p:spPr bwMode="auto">
          <a:xfrm>
            <a:off x="5867400" y="557214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top=2</a:t>
            </a:r>
          </a:p>
        </p:txBody>
      </p:sp>
      <p:sp>
        <p:nvSpPr>
          <p:cNvPr id="94261" name="Text Box 53"/>
          <p:cNvSpPr txBox="1">
            <a:spLocks noChangeArrowheads="1"/>
          </p:cNvSpPr>
          <p:nvPr/>
        </p:nvSpPr>
        <p:spPr bwMode="auto">
          <a:xfrm>
            <a:off x="7467600" y="243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94262" name="Text Box 54"/>
          <p:cNvSpPr txBox="1">
            <a:spLocks noChangeArrowheads="1"/>
          </p:cNvSpPr>
          <p:nvPr/>
        </p:nvSpPr>
        <p:spPr bwMode="auto">
          <a:xfrm>
            <a:off x="2319342" y="1395402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</a:rPr>
              <a:t>s-&gt;top++;</a:t>
            </a:r>
          </a:p>
        </p:txBody>
      </p:sp>
      <p:sp>
        <p:nvSpPr>
          <p:cNvPr id="94263" name="Text Box 55"/>
          <p:cNvSpPr txBox="1">
            <a:spLocks noChangeArrowheads="1"/>
          </p:cNvSpPr>
          <p:nvPr/>
        </p:nvSpPr>
        <p:spPr bwMode="auto">
          <a:xfrm>
            <a:off x="2319342" y="1928802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</a:rPr>
              <a:t>s-&gt;data[s-&gt;top]=x;</a:t>
            </a:r>
          </a:p>
        </p:txBody>
      </p:sp>
      <p:sp>
        <p:nvSpPr>
          <p:cNvPr id="94264" name="Text Box 56"/>
          <p:cNvSpPr txBox="1">
            <a:spLocks noChangeArrowheads="1"/>
          </p:cNvSpPr>
          <p:nvPr/>
        </p:nvSpPr>
        <p:spPr bwMode="auto">
          <a:xfrm>
            <a:off x="5310214" y="1357298"/>
            <a:ext cx="26193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</a:rPr>
              <a:t>y=s-&gt;data[s-&gt;top];</a:t>
            </a: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</a:rPr>
              <a:t>s-&gt;top--;</a:t>
            </a:r>
          </a:p>
        </p:txBody>
      </p:sp>
      <p:grpSp>
        <p:nvGrpSpPr>
          <p:cNvPr id="44" name="Group 49"/>
          <p:cNvGrpSpPr>
            <a:grpSpLocks/>
          </p:cNvGrpSpPr>
          <p:nvPr/>
        </p:nvGrpSpPr>
        <p:grpSpPr bwMode="auto">
          <a:xfrm>
            <a:off x="4876800" y="4429132"/>
            <a:ext cx="685800" cy="366713"/>
            <a:chOff x="0" y="3312"/>
            <a:chExt cx="432" cy="231"/>
          </a:xfrm>
        </p:grpSpPr>
        <p:sp>
          <p:nvSpPr>
            <p:cNvPr id="45" name="Line 50"/>
            <p:cNvSpPr>
              <a:spLocks noChangeShapeType="1"/>
            </p:cNvSpPr>
            <p:nvPr/>
          </p:nvSpPr>
          <p:spPr bwMode="auto">
            <a:xfrm>
              <a:off x="0" y="35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Text Box 51"/>
            <p:cNvSpPr txBox="1">
              <a:spLocks noChangeArrowheads="1"/>
            </p:cNvSpPr>
            <p:nvPr/>
          </p:nvSpPr>
          <p:spPr bwMode="auto">
            <a:xfrm>
              <a:off x="0" y="33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/>
                <a:t>top</a:t>
              </a:r>
            </a:p>
          </p:txBody>
        </p:sp>
      </p:grpSp>
      <p:sp>
        <p:nvSpPr>
          <p:cNvPr id="47" name="矩形 46"/>
          <p:cNvSpPr/>
          <p:nvPr/>
        </p:nvSpPr>
        <p:spPr>
          <a:xfrm>
            <a:off x="1785918" y="1500174"/>
            <a:ext cx="3429024" cy="857256"/>
          </a:xfrm>
          <a:prstGeom prst="rect">
            <a:avLst/>
          </a:prstGeom>
          <a:solidFill>
            <a:srgbClr val="FFFF00"/>
          </a:solidFill>
        </p:spPr>
        <p:txBody>
          <a:bodyPr wrap="square" anchor="ctr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Times New Roman" pitchFamily="18" charset="0"/>
              </a:rPr>
              <a:t>s-&gt;data[++s-&gt;top]=x;</a:t>
            </a:r>
            <a:endParaRPr lang="en-US" altLang="zh-CN" sz="2400" b="1" dirty="0">
              <a:latin typeface="Times New Roman" pitchFamily="18" charset="0"/>
            </a:endParaRPr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5357818" y="1500174"/>
            <a:ext cx="3071834" cy="85725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  <a:latin typeface="Times New Roman" pitchFamily="18" charset="0"/>
              </a:rPr>
              <a:t>y=s-&gt;data[s-&gt;</a:t>
            </a:r>
            <a:r>
              <a:rPr lang="en-US" altLang="zh-CN" sz="2400" b="1" dirty="0" smtClean="0">
                <a:solidFill>
                  <a:schemeClr val="bg1"/>
                </a:solidFill>
                <a:latin typeface="Times New Roman" pitchFamily="18" charset="0"/>
              </a:rPr>
              <a:t>top--];</a:t>
            </a:r>
            <a:endParaRPr lang="en-US" altLang="zh-CN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62" grpId="0"/>
      <p:bldP spid="94263" grpId="0"/>
      <p:bldP spid="94264" grpId="0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顺序栈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467600" y="243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285720" y="1561446"/>
            <a:ext cx="7239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#define MAX 100 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顺序栈的最大容量</a:t>
            </a:r>
          </a:p>
          <a:p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typedef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struct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data[MAX];  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栈的存储空间</a:t>
            </a:r>
          </a:p>
          <a:p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top;        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栈顶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}</a:t>
            </a:r>
            <a:r>
              <a:rPr lang="en-US" altLang="zh-CN" sz="2000" dirty="0" err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;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228600" y="3776663"/>
            <a:ext cx="7848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*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Init_SeqStack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() 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栈初始化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pPr lvl="1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*s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;           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定义一个指向顺序栈的指针</a:t>
            </a:r>
          </a:p>
          <a:p>
            <a:pPr lvl="1"/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s=(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*)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malloc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sizeof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));</a:t>
            </a:r>
          </a:p>
          <a:p>
            <a:pPr lvl="1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s-&gt;top=-1;</a:t>
            </a:r>
          </a:p>
          <a:p>
            <a:pPr lvl="1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return s;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顺序栈</a:t>
            </a:r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7467600" y="243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97323" name="Text Box 43"/>
          <p:cNvSpPr txBox="1">
            <a:spLocks noChangeArrowheads="1"/>
          </p:cNvSpPr>
          <p:nvPr/>
        </p:nvSpPr>
        <p:spPr bwMode="auto">
          <a:xfrm>
            <a:off x="381000" y="1512032"/>
            <a:ext cx="7467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Empty_SeqStack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*s)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判栈空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	if(</a:t>
            </a:r>
            <a:r>
              <a:rPr lang="en-US" altLang="zh-CN" sz="2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s-&gt;top==-1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) return 1;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	else return 0;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}</a:t>
            </a:r>
          </a:p>
        </p:txBody>
      </p:sp>
      <p:sp>
        <p:nvSpPr>
          <p:cNvPr id="97324" name="Rectangle 44"/>
          <p:cNvSpPr>
            <a:spLocks noChangeArrowheads="1"/>
          </p:cNvSpPr>
          <p:nvPr/>
        </p:nvSpPr>
        <p:spPr bwMode="auto">
          <a:xfrm>
            <a:off x="304800" y="3352800"/>
            <a:ext cx="7848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P</a:t>
            </a:r>
            <a:r>
              <a:rPr lang="en-US" altLang="en-US" sz="2000" dirty="0" err="1">
                <a:latin typeface="微软雅黑" pitchFamily="34" charset="-122"/>
                <a:ea typeface="微软雅黑" pitchFamily="34" charset="-122"/>
              </a:rPr>
              <a:t>ush_SeqStack</a:t>
            </a:r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en-US" sz="20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 *</a:t>
            </a:r>
            <a:r>
              <a:rPr lang="en-US" altLang="en-US" sz="2000" dirty="0" err="1">
                <a:latin typeface="微软雅黑" pitchFamily="34" charset="-122"/>
                <a:ea typeface="微软雅黑" pitchFamily="34" charset="-122"/>
              </a:rPr>
              <a:t>s,int</a:t>
            </a:r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 x)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 //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入栈</a:t>
            </a:r>
            <a:endParaRPr lang="en-US" altLang="en-US" sz="20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{	if(s-&gt;top==MAX-1) return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en-US" sz="2000" dirty="0" smtClean="0">
                <a:latin typeface="微软雅黑" pitchFamily="34" charset="-122"/>
                <a:ea typeface="微软雅黑" pitchFamily="34" charset="-122"/>
              </a:rPr>
              <a:t>;</a:t>
            </a:r>
            <a:endParaRPr lang="en-US" altLang="en-US" sz="20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	else{</a:t>
            </a: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		</a:t>
            </a:r>
            <a:r>
              <a:rPr lang="en-US" altLang="en-US" sz="20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s-&gt;top++;</a:t>
            </a:r>
          </a:p>
          <a:p>
            <a:r>
              <a:rPr lang="en-US" altLang="en-US" sz="20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		s-&gt;data[s-&gt;top]=x;</a:t>
            </a: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		return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0</a:t>
            </a:r>
            <a:r>
              <a:rPr lang="en-US" altLang="en-US" sz="2000" dirty="0" smtClean="0">
                <a:latin typeface="微软雅黑" pitchFamily="34" charset="-122"/>
                <a:ea typeface="微软雅黑" pitchFamily="34" charset="-122"/>
              </a:rPr>
              <a:t>;</a:t>
            </a:r>
            <a:endParaRPr lang="en-US" altLang="en-US" sz="20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	}</a:t>
            </a:r>
          </a:p>
          <a:p>
            <a:r>
              <a:rPr lang="en-US" altLang="en-US" sz="2000" dirty="0">
                <a:latin typeface="微软雅黑" pitchFamily="34" charset="-122"/>
                <a:ea typeface="微软雅黑" pitchFamily="34" charset="-122"/>
              </a:rPr>
              <a:t>}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顺序栈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7467600" y="243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381000" y="1779603"/>
            <a:ext cx="797721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800" dirty="0" err="1">
                <a:latin typeface="微软雅黑" pitchFamily="34" charset="-122"/>
                <a:ea typeface="微软雅黑" pitchFamily="34" charset="-122"/>
              </a:rPr>
              <a:t>Pop_SeqStack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800" dirty="0" err="1">
                <a:latin typeface="微软雅黑" pitchFamily="34" charset="-122"/>
                <a:ea typeface="微软雅黑" pitchFamily="34" charset="-122"/>
              </a:rPr>
              <a:t>SeqStack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 *s</a:t>
            </a: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, </a:t>
            </a:r>
            <a:r>
              <a:rPr lang="en-US" altLang="zh-CN" sz="2800" b="1" dirty="0" err="1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2800" b="1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*y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)  //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出栈</a:t>
            </a: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	if(</a:t>
            </a:r>
            <a:r>
              <a:rPr lang="en-US" altLang="zh-CN" sz="2800" dirty="0" err="1">
                <a:latin typeface="微软雅黑" pitchFamily="34" charset="-122"/>
                <a:ea typeface="微软雅黑" pitchFamily="34" charset="-122"/>
              </a:rPr>
              <a:t>Empty_SeqStack</a:t>
            </a:r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(s)) return </a:t>
            </a: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1;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	else{</a:t>
            </a: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		</a:t>
            </a:r>
            <a:r>
              <a:rPr lang="en-US" altLang="zh-CN" sz="28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*y=s-&gt;data[s-&gt;top];</a:t>
            </a:r>
          </a:p>
          <a:p>
            <a:r>
              <a:rPr lang="en-US" altLang="zh-CN" sz="2800" b="1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		s-&gt;top--;</a:t>
            </a: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		return </a:t>
            </a: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0;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	}</a:t>
            </a:r>
          </a:p>
          <a:p>
            <a:r>
              <a:rPr lang="en-US" altLang="zh-CN" sz="2800" dirty="0">
                <a:latin typeface="微软雅黑" pitchFamily="34" charset="-122"/>
                <a:ea typeface="微软雅黑" pitchFamily="34" charset="-12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2344</TotalTime>
  <Words>823</Words>
  <Application>Microsoft Office PowerPoint</Application>
  <PresentationFormat>全屏显示(4:3)</PresentationFormat>
  <Paragraphs>483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NBU</vt:lpstr>
      <vt:lpstr>程序设计实践</vt:lpstr>
      <vt:lpstr>数据结构</vt:lpstr>
      <vt:lpstr>栈</vt:lpstr>
      <vt:lpstr>栈</vt:lpstr>
      <vt:lpstr>栈</vt:lpstr>
      <vt:lpstr>顺序栈</vt:lpstr>
      <vt:lpstr>顺序栈</vt:lpstr>
      <vt:lpstr>顺序栈</vt:lpstr>
      <vt:lpstr>顺序栈</vt:lpstr>
      <vt:lpstr>栈</vt:lpstr>
      <vt:lpstr>顺序栈</vt:lpstr>
      <vt:lpstr>顺序栈</vt:lpstr>
      <vt:lpstr>链栈</vt:lpstr>
      <vt:lpstr>链栈</vt:lpstr>
      <vt:lpstr>链栈</vt:lpstr>
      <vt:lpstr>栈链</vt:lpstr>
      <vt:lpstr>链栈</vt:lpstr>
      <vt:lpstr>幻灯片 18</vt:lpstr>
      <vt:lpstr>栈</vt:lpstr>
      <vt:lpstr>栈的应用</vt:lpstr>
      <vt:lpstr>运算优先级</vt:lpstr>
      <vt:lpstr>运算优先级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483</cp:revision>
  <dcterms:created xsi:type="dcterms:W3CDTF">2017-09-12T05:23:27Z</dcterms:created>
  <dcterms:modified xsi:type="dcterms:W3CDTF">2017-10-14T11:54:55Z</dcterms:modified>
</cp:coreProperties>
</file>