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9" r:id="rId3"/>
    <p:sldId id="260" r:id="rId4"/>
    <p:sldId id="262" r:id="rId5"/>
    <p:sldId id="263" r:id="rId6"/>
    <p:sldId id="264" r:id="rId7"/>
    <p:sldId id="303" r:id="rId8"/>
    <p:sldId id="266" r:id="rId9"/>
    <p:sldId id="269" r:id="rId10"/>
    <p:sldId id="268" r:id="rId11"/>
    <p:sldId id="304" r:id="rId12"/>
    <p:sldId id="270" r:id="rId13"/>
    <p:sldId id="271" r:id="rId14"/>
    <p:sldId id="272" r:id="rId15"/>
    <p:sldId id="273" r:id="rId16"/>
    <p:sldId id="277" r:id="rId17"/>
    <p:sldId id="278" r:id="rId18"/>
    <p:sldId id="279" r:id="rId19"/>
    <p:sldId id="280" r:id="rId20"/>
    <p:sldId id="281" r:id="rId21"/>
    <p:sldId id="282" r:id="rId22"/>
    <p:sldId id="283" r:id="rId23"/>
    <p:sldId id="306" r:id="rId24"/>
    <p:sldId id="284" r:id="rId25"/>
    <p:sldId id="285" r:id="rId26"/>
    <p:sldId id="286" r:id="rId27"/>
    <p:sldId id="287" r:id="rId28"/>
    <p:sldId id="307" r:id="rId29"/>
    <p:sldId id="308" r:id="rId30"/>
    <p:sldId id="288" r:id="rId31"/>
    <p:sldId id="289" r:id="rId32"/>
    <p:sldId id="309" r:id="rId33"/>
    <p:sldId id="290" r:id="rId34"/>
    <p:sldId id="291" r:id="rId35"/>
    <p:sldId id="292" r:id="rId36"/>
    <p:sldId id="293" r:id="rId37"/>
    <p:sldId id="310" r:id="rId38"/>
    <p:sldId id="296" r:id="rId39"/>
    <p:sldId id="297" r:id="rId40"/>
    <p:sldId id="298" r:id="rId41"/>
    <p:sldId id="299" r:id="rId42"/>
    <p:sldId id="300" r:id="rId43"/>
    <p:sldId id="301" r:id="rId44"/>
    <p:sldId id="311" r:id="rId45"/>
    <p:sldId id="302" r:id="rId4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31" autoAdjust="0"/>
    <p:restoredTop sz="94660"/>
  </p:normalViewPr>
  <p:slideViewPr>
    <p:cSldViewPr>
      <p:cViewPr varScale="1">
        <p:scale>
          <a:sx n="62" d="100"/>
          <a:sy n="62" d="100"/>
        </p:scale>
        <p:origin x="-9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34F93-2816-42E0-8E5C-486A9B22928D}" type="datetimeFigureOut">
              <a:rPr lang="zh-CN" altLang="en-US" smtClean="0"/>
              <a:pPr/>
              <a:t>2017/11/5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186C7-A00C-48B2-8D92-622C916D297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lvl1pPr>
              <a:defRPr>
                <a:latin typeface="黑体" pitchFamily="2" charset="-122"/>
                <a:ea typeface="黑体" pitchFamily="2" charset="-122"/>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solidFill>
                <a:latin typeface="黑体" pitchFamily="2" charset="-122"/>
                <a:ea typeface="黑体" pitchFamily="2"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日期占位符 3"/>
          <p:cNvSpPr>
            <a:spLocks noGrp="1"/>
          </p:cNvSpPr>
          <p:nvPr>
            <p:ph type="dt" sz="half" idx="10"/>
          </p:nvPr>
        </p:nvSpPr>
        <p:spPr/>
        <p:txBody>
          <a:bodyPr/>
          <a:lstStyle/>
          <a:p>
            <a:fld id="{EE4186E7-62B5-4D7B-AF82-56AC1C405E2E}" type="datetime1">
              <a:rPr lang="zh-CN" altLang="en-US" smtClean="0"/>
              <a:pPr/>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sz="1800"/>
            </a:lvl1pPr>
          </a:lstStyle>
          <a:p>
            <a:fld id="{9E3A2DB7-315D-4834-9C72-2DD9442B4884}" type="slidenum">
              <a:rPr lang="zh-CN" altLang="en-US" smtClean="0"/>
              <a:pPr/>
              <a:t>‹#›</a:t>
            </a:fld>
            <a:endParaRPr lang="zh-CN" altLang="en-US"/>
          </a:p>
        </p:txBody>
      </p:sp>
      <p:pic>
        <p:nvPicPr>
          <p:cNvPr id="7" name="图片 6" descr="nbu-logo.jpg"/>
          <p:cNvPicPr>
            <a:picLocks noChangeAspect="1"/>
          </p:cNvPicPr>
          <p:nvPr userDrawn="1"/>
        </p:nvPicPr>
        <p:blipFill>
          <a:blip r:embed="rId2"/>
          <a:srcRect b="11097"/>
          <a:stretch>
            <a:fillRect/>
          </a:stretch>
        </p:blipFill>
        <p:spPr>
          <a:xfrm>
            <a:off x="5934078" y="214290"/>
            <a:ext cx="3209922" cy="1143008"/>
          </a:xfrm>
          <a:prstGeom prst="rect">
            <a:avLst/>
          </a:prstGeom>
        </p:spPr>
      </p:pic>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C68A88A-BDA1-4325-994D-3FE92312DF12}" type="datetime1">
              <a:rPr lang="zh-CN" altLang="en-US" smtClean="0"/>
              <a:pPr/>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3E59768-1646-4A17-9900-46C1C3E2FFD1}" type="datetime1">
              <a:rPr lang="zh-CN" altLang="en-US" smtClean="0"/>
              <a:pPr/>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l">
              <a:defRPr sz="3600">
                <a:latin typeface="微软雅黑" pitchFamily="34" charset="-122"/>
                <a:ea typeface="微软雅黑" pitchFamily="34" charset="-122"/>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微软雅黑" pitchFamily="34" charset="-122"/>
                <a:ea typeface="微软雅黑" pitchFamily="34" charset="-122"/>
              </a:defRPr>
            </a:lvl1pPr>
            <a:lvl2pPr>
              <a:defRPr>
                <a:latin typeface="微软雅黑" pitchFamily="34" charset="-122"/>
                <a:ea typeface="微软雅黑" pitchFamily="34" charset="-122"/>
              </a:defRPr>
            </a:lvl2pPr>
            <a:lvl3pPr>
              <a:defRPr>
                <a:latin typeface="微软雅黑" pitchFamily="34" charset="-122"/>
                <a:ea typeface="微软雅黑" pitchFamily="34" charset="-122"/>
              </a:defRPr>
            </a:lvl3pPr>
            <a:lvl4pPr>
              <a:defRPr>
                <a:latin typeface="微软雅黑" pitchFamily="34" charset="-122"/>
                <a:ea typeface="微软雅黑" pitchFamily="34" charset="-122"/>
              </a:defRPr>
            </a:lvl4pPr>
            <a:lvl5pPr>
              <a:defRPr>
                <a:latin typeface="微软雅黑" pitchFamily="34" charset="-122"/>
                <a:ea typeface="微软雅黑"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p>
            <a:fld id="{0E1911AB-C014-4132-A435-FE5D3C5E8E79}" type="datetime1">
              <a:rPr lang="zh-CN" altLang="en-US" smtClean="0"/>
              <a:pPr/>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sz="1600"/>
            </a:lvl1pPr>
          </a:lstStyle>
          <a:p>
            <a:fld id="{9E3A2DB7-315D-4834-9C72-2DD9442B4884}" type="slidenum">
              <a:rPr lang="zh-CN" altLang="en-US" smtClean="0"/>
              <a:pPr/>
              <a:t>‹#›</a:t>
            </a:fld>
            <a:endParaRPr lang="zh-CN" altLang="en-US" dirty="0"/>
          </a:p>
        </p:txBody>
      </p:sp>
      <p:pic>
        <p:nvPicPr>
          <p:cNvPr id="7" name="图片 6" descr="nbu-logo-1.jpg"/>
          <p:cNvPicPr>
            <a:picLocks noChangeAspect="1"/>
          </p:cNvPicPr>
          <p:nvPr userDrawn="1"/>
        </p:nvPicPr>
        <p:blipFill>
          <a:blip r:embed="rId2"/>
          <a:stretch>
            <a:fillRect/>
          </a:stretch>
        </p:blipFill>
        <p:spPr>
          <a:xfrm>
            <a:off x="7500958" y="50594"/>
            <a:ext cx="1500188" cy="1500188"/>
          </a:xfrm>
          <a:prstGeom prst="rect">
            <a:avLst/>
          </a:prstGeom>
        </p:spPr>
      </p:pic>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79D4289-52E5-44F3-994F-8CFE179EBE68}" type="datetime1">
              <a:rPr lang="zh-CN" altLang="en-US" smtClean="0"/>
              <a:pPr/>
              <a:t>2017/11/5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927B989-1BB4-4F54-886C-82C85522950A}" type="datetime1">
              <a:rPr lang="zh-CN" altLang="en-US" smtClean="0"/>
              <a:pPr/>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1DEF239-A1D3-4929-A9BB-ADA2B2B2493F}" type="datetime1">
              <a:rPr lang="zh-CN" altLang="en-US" smtClean="0"/>
              <a:pPr/>
              <a:t>2017/11/5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0F033C7-7894-42D2-99BB-9945E26B0D1E}" type="datetime1">
              <a:rPr lang="zh-CN" altLang="en-US" smtClean="0"/>
              <a:pPr/>
              <a:t>2017/11/5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3EFAFFA-DFE1-4BF2-9FEB-9DE6A3F2A42D}" type="datetime1">
              <a:rPr lang="zh-CN" altLang="en-US" smtClean="0"/>
              <a:pPr/>
              <a:t>2017/11/5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027FEA-1971-43D9-A080-802C1A6C252B}" type="datetime1">
              <a:rPr lang="zh-CN" altLang="en-US" smtClean="0"/>
              <a:pPr/>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B8F6A5-114E-43AF-A381-AE50D080EC1C}" type="datetime1">
              <a:rPr lang="zh-CN" altLang="en-US" smtClean="0"/>
              <a:pPr/>
              <a:t>2017/11/5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3A2DB7-315D-4834-9C72-2DD9442B4884}" type="slidenum">
              <a:rPr lang="zh-CN" altLang="en-US" smtClean="0"/>
              <a:pPr/>
              <a:t>‹#›</a:t>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0EC7-4CB6-40D0-AF9F-2D4EE9E9E4EB}" type="datetime1">
              <a:rPr lang="zh-CN" altLang="en-US" smtClean="0"/>
              <a:pPr/>
              <a:t>2017/11/5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A2DB7-315D-4834-9C72-2DD9442B4884}" type="slidenum">
              <a:rPr lang="zh-CN" altLang="en-US" smtClean="0"/>
              <a:pPr/>
              <a:t>‹#›</a:t>
            </a:fld>
            <a:endParaRPr lang="zh-CN" altLang="en-US"/>
          </a:p>
        </p:txBody>
      </p:sp>
      <p:sp>
        <p:nvSpPr>
          <p:cNvPr id="13314" name="AutoShape 2" descr="http://img1.imgtn.bdimg.com/it/u=2800068669,3888819830&amp;fm=26&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3316" name="AutoShape 4" descr="http://img1.imgtn.bdimg.com/it/u=2800068669,3888819830&amp;fm=26&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3318" name="AutoShape 6" descr="http://img1.imgtn.bdimg.com/it/u=2800068669,3888819830&amp;fm=26&amp;gp=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cxnSp>
        <p:nvCxnSpPr>
          <p:cNvPr id="12" name="直接连接符 11"/>
          <p:cNvCxnSpPr/>
          <p:nvPr/>
        </p:nvCxnSpPr>
        <p:spPr>
          <a:xfrm>
            <a:off x="0" y="1285860"/>
            <a:ext cx="7500958" cy="200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6143644"/>
            <a:ext cx="91440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414714" y="1928802"/>
            <a:ext cx="5386398" cy="1470025"/>
          </a:xfrm>
        </p:spPr>
        <p:txBody>
          <a:bodyPr/>
          <a:lstStyle/>
          <a:p>
            <a:pPr algn="l"/>
            <a:r>
              <a:rPr lang="zh-CN" altLang="en-US" dirty="0" smtClean="0"/>
              <a:t>程序设计实践</a:t>
            </a:r>
            <a:endParaRPr lang="zh-CN" altLang="en-US" dirty="0"/>
          </a:p>
        </p:txBody>
      </p:sp>
      <p:sp>
        <p:nvSpPr>
          <p:cNvPr id="3" name="副标题 2"/>
          <p:cNvSpPr>
            <a:spLocks noGrp="1"/>
          </p:cNvSpPr>
          <p:nvPr>
            <p:ph type="subTitle" idx="1"/>
          </p:nvPr>
        </p:nvSpPr>
        <p:spPr>
          <a:xfrm>
            <a:off x="3414714" y="3714752"/>
            <a:ext cx="5014938" cy="1428760"/>
          </a:xfrm>
        </p:spPr>
        <p:txBody>
          <a:bodyPr>
            <a:normAutofit/>
          </a:bodyPr>
          <a:lstStyle/>
          <a:p>
            <a:pPr algn="l"/>
            <a:r>
              <a:rPr lang="zh-CN" altLang="en-US" sz="2400" dirty="0" smtClean="0"/>
              <a:t>陈海明 </a:t>
            </a:r>
            <a:r>
              <a:rPr lang="zh-CN" altLang="en-US" sz="2400" dirty="0" smtClean="0"/>
              <a:t>博士 </a:t>
            </a:r>
            <a:r>
              <a:rPr lang="zh-CN" altLang="en-US" sz="2400" dirty="0" smtClean="0"/>
              <a:t>副教授</a:t>
            </a:r>
            <a:endParaRPr lang="en-US" altLang="zh-CN" sz="2400" dirty="0" smtClean="0"/>
          </a:p>
          <a:p>
            <a:pPr algn="l"/>
            <a:r>
              <a:rPr lang="zh-CN" altLang="en-US" sz="2400" dirty="0" smtClean="0"/>
              <a:t>信息学院 计算机系</a:t>
            </a:r>
            <a:endParaRPr lang="en-US" altLang="zh-CN" sz="2400" dirty="0" smtClean="0"/>
          </a:p>
          <a:p>
            <a:pPr algn="l"/>
            <a:r>
              <a:rPr lang="en-US" altLang="zh-CN" sz="2400" dirty="0" smtClean="0"/>
              <a:t>http://www.chenhaiming.cn</a:t>
            </a:r>
            <a:endParaRPr lang="zh-CN" altLang="en-US" sz="2400" dirty="0"/>
          </a:p>
        </p:txBody>
      </p:sp>
      <p:sp>
        <p:nvSpPr>
          <p:cNvPr id="4" name="灯片编号占位符 3"/>
          <p:cNvSpPr>
            <a:spLocks noGrp="1"/>
          </p:cNvSpPr>
          <p:nvPr>
            <p:ph type="sldNum" sz="quarter" idx="12"/>
          </p:nvPr>
        </p:nvSpPr>
        <p:spPr/>
        <p:txBody>
          <a:bodyPr/>
          <a:lstStyle/>
          <a:p>
            <a:fld id="{9E3A2DB7-315D-4834-9C72-2DD9442B4884}" type="slidenum">
              <a:rPr lang="zh-CN" altLang="en-US" smtClean="0"/>
              <a:pPr/>
              <a:t>1</a:t>
            </a:fld>
            <a:endParaRPr lang="zh-CN" altLang="en-US"/>
          </a:p>
        </p:txBody>
      </p:sp>
      <p:sp>
        <p:nvSpPr>
          <p:cNvPr id="5" name="矩形 4"/>
          <p:cNvSpPr/>
          <p:nvPr/>
        </p:nvSpPr>
        <p:spPr>
          <a:xfrm>
            <a:off x="0" y="571480"/>
            <a:ext cx="5572132" cy="642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latin typeface="黑体" pitchFamily="2" charset="-122"/>
                <a:ea typeface="黑体" pitchFamily="2" charset="-122"/>
              </a:rPr>
              <a:t>电子信息类非计算机专业选修课</a:t>
            </a:r>
            <a:endParaRPr lang="zh-CN" altLang="en-US" sz="2400" dirty="0">
              <a:latin typeface="黑体" pitchFamily="2" charset="-122"/>
              <a:ea typeface="黑体" pitchFamily="2" charset="-122"/>
            </a:endParaRPr>
          </a:p>
        </p:txBody>
      </p:sp>
      <p:pic>
        <p:nvPicPr>
          <p:cNvPr id="7170" name="Picture 2" descr="https://timgsa.baidu.com/timg?image&amp;quality=80&amp;size=b9999_10000&amp;sec=1505204535720&amp;di=e3ba8011939dc17659bc5cc9abb58db2&amp;imgtype=0&amp;src=http%3A%2F%2Fphoto.hanyu.iciba.com%2Fupload%2Fchinesewiki%2FB%2F4%2FB403.jpg"/>
          <p:cNvPicPr>
            <a:picLocks noChangeAspect="1" noChangeArrowheads="1"/>
          </p:cNvPicPr>
          <p:nvPr/>
        </p:nvPicPr>
        <p:blipFill>
          <a:blip r:embed="rId2"/>
          <a:srcRect/>
          <a:stretch>
            <a:fillRect/>
          </a:stretch>
        </p:blipFill>
        <p:spPr bwMode="auto">
          <a:xfrm>
            <a:off x="785786" y="2143116"/>
            <a:ext cx="2447681" cy="3157509"/>
          </a:xfrm>
          <a:prstGeom prst="rect">
            <a:avLst/>
          </a:prstGeom>
          <a:noFill/>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Text Box 2"/>
          <p:cNvSpPr txBox="1">
            <a:spLocks noChangeArrowheads="1"/>
          </p:cNvSpPr>
          <p:nvPr/>
        </p:nvSpPr>
        <p:spPr bwMode="auto">
          <a:xfrm>
            <a:off x="357158" y="1571612"/>
            <a:ext cx="8305800" cy="3785652"/>
          </a:xfrm>
          <a:prstGeom prst="rect">
            <a:avLst/>
          </a:prstGeom>
          <a:noFill/>
          <a:ln w="12700" cap="sq">
            <a:noFill/>
            <a:miter lim="800000"/>
            <a:headEnd type="none" w="sm" len="sm"/>
            <a:tailEnd type="none" w="sm" len="sm"/>
          </a:ln>
          <a:effectLst/>
        </p:spPr>
        <p:txBody>
          <a:bodyPr>
            <a:spAutoFit/>
          </a:bodyPr>
          <a:lstStyle/>
          <a:p>
            <a:pPr algn="ctr"/>
            <a:r>
              <a:rPr lang="en-US" altLang="zh-CN" sz="2400" b="1" dirty="0" smtClean="0">
                <a:solidFill>
                  <a:schemeClr val="tx1">
                    <a:lumMod val="95000"/>
                    <a:lumOff val="5000"/>
                  </a:schemeClr>
                </a:solidFill>
                <a:latin typeface="楷体_GB2312" pitchFamily="49" charset="-122"/>
                <a:ea typeface="楷体_GB2312" pitchFamily="49" charset="-122"/>
              </a:rPr>
              <a:t>[ </a:t>
            </a:r>
            <a:r>
              <a:rPr lang="en-US" altLang="zh-CN" sz="2400" b="1" dirty="0">
                <a:solidFill>
                  <a:schemeClr val="tx1">
                    <a:lumMod val="95000"/>
                    <a:lumOff val="5000"/>
                  </a:schemeClr>
                </a:solidFill>
                <a:latin typeface="楷体_GB2312" pitchFamily="49" charset="-122"/>
                <a:ea typeface="楷体_GB2312" pitchFamily="49" charset="-122"/>
              </a:rPr>
              <a:t>10  18  20  36  60 ]  </a:t>
            </a:r>
            <a:r>
              <a:rPr lang="en-US" altLang="zh-CN" sz="2400" b="1" u="sng" dirty="0">
                <a:solidFill>
                  <a:srgbClr val="C00000"/>
                </a:solidFill>
                <a:latin typeface="楷体_GB2312" pitchFamily="49" charset="-122"/>
                <a:ea typeface="楷体_GB2312" pitchFamily="49" charset="-122"/>
              </a:rPr>
              <a:t>25</a:t>
            </a:r>
            <a:r>
              <a:rPr lang="en-US" altLang="zh-CN" sz="2400" b="1" dirty="0">
                <a:solidFill>
                  <a:srgbClr val="C00000"/>
                </a:solidFill>
                <a:latin typeface="楷体_GB2312" pitchFamily="49" charset="-122"/>
                <a:ea typeface="楷体_GB2312" pitchFamily="49" charset="-122"/>
              </a:rPr>
              <a:t>  30  18  12  56 </a:t>
            </a:r>
            <a:r>
              <a:rPr lang="en-US" altLang="zh-CN" sz="2400" b="1" dirty="0">
                <a:latin typeface="楷体_GB2312" pitchFamily="49" charset="-122"/>
                <a:ea typeface="楷体_GB2312" pitchFamily="49" charset="-122"/>
              </a:rPr>
              <a:t>                         </a:t>
            </a:r>
          </a:p>
          <a:p>
            <a:endParaRPr lang="en-US" altLang="zh-CN" sz="2400" b="1" dirty="0">
              <a:latin typeface="楷体_GB2312" pitchFamily="49" charset="-122"/>
              <a:ea typeface="楷体_GB2312" pitchFamily="49" charset="-122"/>
            </a:endParaRPr>
          </a:p>
          <a:p>
            <a:r>
              <a:rPr lang="en-US" altLang="zh-CN" sz="2400" b="1" dirty="0">
                <a:latin typeface="楷体_GB2312" pitchFamily="49" charset="-122"/>
                <a:ea typeface="楷体_GB2312" pitchFamily="49" charset="-122"/>
              </a:rPr>
              <a:t>    </a:t>
            </a:r>
            <a:r>
              <a:rPr lang="zh-CN" altLang="en-US" sz="2400" dirty="0">
                <a:latin typeface="微软雅黑" pitchFamily="34" charset="-122"/>
                <a:ea typeface="微软雅黑" pitchFamily="34" charset="-122"/>
              </a:rPr>
              <a:t>其中，前</a:t>
            </a:r>
            <a:r>
              <a:rPr lang="en-US" altLang="zh-CN" sz="2400" dirty="0">
                <a:latin typeface="微软雅黑" pitchFamily="34" charset="-122"/>
                <a:ea typeface="微软雅黑" pitchFamily="34" charset="-122"/>
              </a:rPr>
              <a:t>5</a:t>
            </a:r>
            <a:r>
              <a:rPr lang="zh-CN" altLang="en-US" sz="2400" dirty="0">
                <a:latin typeface="微软雅黑" pitchFamily="34" charset="-122"/>
                <a:ea typeface="微软雅黑" pitchFamily="34" charset="-122"/>
              </a:rPr>
              <a:t>个记录组成的子序列是有序的，这时要将第</a:t>
            </a:r>
            <a:r>
              <a:rPr lang="en-US" altLang="zh-CN" sz="2400" dirty="0">
                <a:latin typeface="微软雅黑" pitchFamily="34" charset="-122"/>
                <a:ea typeface="微软雅黑" pitchFamily="34" charset="-122"/>
              </a:rPr>
              <a:t>6</a:t>
            </a:r>
            <a:r>
              <a:rPr lang="zh-CN" altLang="en-US" sz="2400" dirty="0">
                <a:latin typeface="微软雅黑" pitchFamily="34" charset="-122"/>
                <a:ea typeface="微软雅黑" pitchFamily="34" charset="-122"/>
              </a:rPr>
              <a:t>个记录插入到前</a:t>
            </a:r>
            <a:r>
              <a:rPr lang="en-US" altLang="zh-CN" sz="2400" dirty="0">
                <a:latin typeface="微软雅黑" pitchFamily="34" charset="-122"/>
                <a:ea typeface="微软雅黑" pitchFamily="34" charset="-122"/>
              </a:rPr>
              <a:t>5</a:t>
            </a:r>
            <a:r>
              <a:rPr lang="zh-CN" altLang="en-US" sz="2400" dirty="0">
                <a:latin typeface="微软雅黑" pitchFamily="34" charset="-122"/>
                <a:ea typeface="微软雅黑" pitchFamily="34" charset="-122"/>
              </a:rPr>
              <a:t>个记录组成的有序子序列中去，得到一个含有</a:t>
            </a:r>
            <a:r>
              <a:rPr lang="en-US" altLang="zh-CN" sz="2400" dirty="0">
                <a:latin typeface="微软雅黑" pitchFamily="34" charset="-122"/>
                <a:ea typeface="微软雅黑" pitchFamily="34" charset="-122"/>
              </a:rPr>
              <a:t>6</a:t>
            </a:r>
            <a:r>
              <a:rPr lang="zh-CN" altLang="en-US" sz="2400" dirty="0">
                <a:latin typeface="微软雅黑" pitchFamily="34" charset="-122"/>
                <a:ea typeface="微软雅黑" pitchFamily="34" charset="-122"/>
              </a:rPr>
              <a:t>个记录的新有序序列。完成这个插入首先需要找到插入位置：</a:t>
            </a:r>
            <a:r>
              <a:rPr lang="en-US" altLang="zh-CN" sz="2400" dirty="0">
                <a:latin typeface="微软雅黑" pitchFamily="34" charset="-122"/>
                <a:ea typeface="微软雅黑" pitchFamily="34" charset="-122"/>
              </a:rPr>
              <a:t>20&lt;25&lt;36</a:t>
            </a:r>
            <a:r>
              <a:rPr lang="zh-CN" altLang="en-US" sz="2400" dirty="0">
                <a:latin typeface="微软雅黑" pitchFamily="34" charset="-122"/>
                <a:ea typeface="微软雅黑" pitchFamily="34" charset="-122"/>
              </a:rPr>
              <a:t>，因此</a:t>
            </a:r>
            <a:r>
              <a:rPr lang="en-US" altLang="zh-CN" sz="2400" dirty="0">
                <a:latin typeface="微软雅黑" pitchFamily="34" charset="-122"/>
                <a:ea typeface="微软雅黑" pitchFamily="34" charset="-122"/>
              </a:rPr>
              <a:t>25</a:t>
            </a:r>
            <a:r>
              <a:rPr lang="zh-CN" altLang="en-US" sz="2400" dirty="0">
                <a:latin typeface="微软雅黑" pitchFamily="34" charset="-122"/>
                <a:ea typeface="微软雅黑" pitchFamily="34" charset="-122"/>
              </a:rPr>
              <a:t>应插入到记录</a:t>
            </a:r>
            <a:r>
              <a:rPr lang="en-US" altLang="zh-CN" sz="2400" dirty="0">
                <a:latin typeface="微软雅黑" pitchFamily="34" charset="-122"/>
                <a:ea typeface="微软雅黑" pitchFamily="34" charset="-122"/>
              </a:rPr>
              <a:t>20</a:t>
            </a:r>
            <a:r>
              <a:rPr lang="zh-CN" altLang="en-US" sz="2400" dirty="0">
                <a:latin typeface="微软雅黑" pitchFamily="34" charset="-122"/>
                <a:ea typeface="微软雅黑" pitchFamily="34" charset="-122"/>
              </a:rPr>
              <a:t>和记录</a:t>
            </a:r>
            <a:r>
              <a:rPr lang="en-US" altLang="zh-CN" sz="2400" dirty="0">
                <a:latin typeface="微软雅黑" pitchFamily="34" charset="-122"/>
                <a:ea typeface="微软雅黑" pitchFamily="34" charset="-122"/>
              </a:rPr>
              <a:t>36</a:t>
            </a:r>
            <a:r>
              <a:rPr lang="zh-CN" altLang="en-US" sz="2400" dirty="0">
                <a:latin typeface="微软雅黑" pitchFamily="34" charset="-122"/>
                <a:ea typeface="微软雅黑" pitchFamily="34" charset="-122"/>
              </a:rPr>
              <a:t>之间，从而得到以下新序列：</a:t>
            </a:r>
          </a:p>
          <a:p>
            <a:pPr algn="ctr"/>
            <a:r>
              <a:rPr lang="en-US" altLang="zh-CN" sz="2400" b="1" dirty="0">
                <a:solidFill>
                  <a:schemeClr val="tx1">
                    <a:lumMod val="95000"/>
                    <a:lumOff val="5000"/>
                  </a:schemeClr>
                </a:solidFill>
                <a:latin typeface="楷体_GB2312" pitchFamily="49" charset="-122"/>
                <a:ea typeface="楷体_GB2312" pitchFamily="49" charset="-122"/>
              </a:rPr>
              <a:t>[ 10  18  20  </a:t>
            </a:r>
            <a:r>
              <a:rPr lang="en-US" altLang="zh-CN" sz="2400" b="1" u="sng" dirty="0">
                <a:solidFill>
                  <a:srgbClr val="FF0000"/>
                </a:solidFill>
                <a:latin typeface="楷体_GB2312" pitchFamily="49" charset="-122"/>
                <a:ea typeface="楷体_GB2312" pitchFamily="49" charset="-122"/>
              </a:rPr>
              <a:t>25</a:t>
            </a:r>
            <a:r>
              <a:rPr lang="en-US" altLang="zh-CN" sz="2400" b="1" dirty="0">
                <a:solidFill>
                  <a:schemeClr val="tx1">
                    <a:lumMod val="95000"/>
                    <a:lumOff val="5000"/>
                  </a:schemeClr>
                </a:solidFill>
                <a:latin typeface="楷体_GB2312" pitchFamily="49" charset="-122"/>
                <a:ea typeface="楷体_GB2312" pitchFamily="49" charset="-122"/>
              </a:rPr>
              <a:t>  36  60]  </a:t>
            </a:r>
            <a:r>
              <a:rPr lang="en-US" altLang="zh-CN" sz="2400" b="1" dirty="0">
                <a:solidFill>
                  <a:srgbClr val="C00000"/>
                </a:solidFill>
                <a:latin typeface="楷体_GB2312" pitchFamily="49" charset="-122"/>
                <a:ea typeface="楷体_GB2312" pitchFamily="49" charset="-122"/>
              </a:rPr>
              <a:t>30  18  12  56 </a:t>
            </a:r>
            <a:r>
              <a:rPr lang="en-US" altLang="zh-CN" sz="2400" b="1" dirty="0">
                <a:latin typeface="楷体_GB2312" pitchFamily="49" charset="-122"/>
                <a:ea typeface="楷体_GB2312" pitchFamily="49" charset="-122"/>
              </a:rPr>
              <a:t>                         </a:t>
            </a:r>
          </a:p>
          <a:p>
            <a:endParaRPr lang="en-US" altLang="zh-CN" sz="2400" b="1" dirty="0">
              <a:latin typeface="楷体_GB2312" pitchFamily="49" charset="-122"/>
              <a:ea typeface="楷体_GB2312" pitchFamily="49" charset="-122"/>
            </a:endParaRPr>
          </a:p>
          <a:p>
            <a:r>
              <a:rPr lang="zh-CN" altLang="en-US" sz="2400" b="1" dirty="0">
                <a:latin typeface="微软雅黑" pitchFamily="34" charset="-122"/>
                <a:ea typeface="微软雅黑" pitchFamily="34" charset="-122"/>
              </a:rPr>
              <a:t>这就是一趟直接插入排序的过程。</a:t>
            </a:r>
          </a:p>
        </p:txBody>
      </p:sp>
      <p:sp>
        <p:nvSpPr>
          <p:cNvPr id="4" name="TextBox 3"/>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Effect transition="in" filter="dissolve">
                                      <p:cBhvr>
                                        <p:cTn id="7" dur="500"/>
                                        <p:tgtEl>
                                          <p:spTgt spid="486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E3A2DB7-315D-4834-9C72-2DD9442B4884}" type="slidenum">
              <a:rPr lang="zh-CN" altLang="en-US" smtClean="0"/>
              <a:pPr/>
              <a:t>11</a:t>
            </a:fld>
            <a:endParaRPr lang="zh-CN" altLang="en-US"/>
          </a:p>
        </p:txBody>
      </p:sp>
      <p:sp>
        <p:nvSpPr>
          <p:cNvPr id="3" name="Text Box 3"/>
          <p:cNvSpPr txBox="1">
            <a:spLocks noChangeArrowheads="1"/>
          </p:cNvSpPr>
          <p:nvPr/>
        </p:nvSpPr>
        <p:spPr bwMode="auto">
          <a:xfrm>
            <a:off x="285720" y="1643050"/>
            <a:ext cx="8305800" cy="826637"/>
          </a:xfrm>
          <a:prstGeom prst="rect">
            <a:avLst/>
          </a:prstGeom>
          <a:noFill/>
          <a:ln w="12700" cap="sq">
            <a:noFill/>
            <a:miter lim="800000"/>
            <a:headEnd type="none" w="sm" len="sm"/>
            <a:tailEnd type="none" w="sm" len="sm"/>
          </a:ln>
          <a:effectLst/>
        </p:spPr>
        <p:txBody>
          <a:bodyPr>
            <a:spAutoFit/>
          </a:bodyPr>
          <a:lstStyle/>
          <a:p>
            <a:pPr algn="just">
              <a:lnSpc>
                <a:spcPct val="125000"/>
              </a:lnSpc>
              <a:spcBef>
                <a:spcPct val="50000"/>
              </a:spcBef>
            </a:pPr>
            <a:r>
              <a:rPr lang="zh-CN" altLang="en-US" sz="2000" dirty="0" smtClean="0">
                <a:latin typeface="微软雅黑" pitchFamily="34" charset="-122"/>
                <a:ea typeface="微软雅黑" pitchFamily="34" charset="-122"/>
              </a:rPr>
              <a:t>对</a:t>
            </a:r>
            <a:r>
              <a:rPr lang="en-US" altLang="zh-CN" sz="2000" dirty="0">
                <a:latin typeface="微软雅黑" pitchFamily="34" charset="-122"/>
                <a:ea typeface="微软雅黑" pitchFamily="34" charset="-122"/>
              </a:rPr>
              <a:t>n</a:t>
            </a:r>
            <a:r>
              <a:rPr lang="zh-CN" altLang="en-US" sz="2000" dirty="0">
                <a:latin typeface="微软雅黑" pitchFamily="34" charset="-122"/>
                <a:ea typeface="微软雅黑" pitchFamily="34" charset="-122"/>
              </a:rPr>
              <a:t>个记录的表，可从</a:t>
            </a:r>
            <a:r>
              <a:rPr lang="zh-CN" altLang="en-US" sz="2000" dirty="0" smtClean="0">
                <a:latin typeface="微软雅黑" pitchFamily="34" charset="-122"/>
                <a:ea typeface="微软雅黑" pitchFamily="34" charset="-122"/>
              </a:rPr>
              <a:t>第</a:t>
            </a:r>
            <a:r>
              <a:rPr lang="en-US" altLang="zh-CN" sz="2000" dirty="0" smtClean="0">
                <a:latin typeface="微软雅黑" pitchFamily="34" charset="-122"/>
                <a:ea typeface="微软雅黑" pitchFamily="34" charset="-122"/>
              </a:rPr>
              <a:t>2</a:t>
            </a:r>
            <a:r>
              <a:rPr lang="zh-CN" altLang="en-US" sz="2000" dirty="0" smtClean="0">
                <a:latin typeface="微软雅黑" pitchFamily="34" charset="-122"/>
                <a:ea typeface="微软雅黑" pitchFamily="34" charset="-122"/>
              </a:rPr>
              <a:t>个</a:t>
            </a:r>
            <a:r>
              <a:rPr lang="zh-CN" altLang="en-US" sz="2000" dirty="0">
                <a:latin typeface="微软雅黑" pitchFamily="34" charset="-122"/>
                <a:ea typeface="微软雅黑" pitchFamily="34" charset="-122"/>
              </a:rPr>
              <a:t>记录开始直到第</a:t>
            </a:r>
            <a:r>
              <a:rPr lang="en-US" altLang="zh-CN" sz="2000" dirty="0">
                <a:latin typeface="微软雅黑" pitchFamily="34" charset="-122"/>
                <a:ea typeface="微软雅黑" pitchFamily="34" charset="-122"/>
              </a:rPr>
              <a:t>n</a:t>
            </a:r>
            <a:r>
              <a:rPr lang="zh-CN" altLang="en-US" sz="2000" dirty="0">
                <a:latin typeface="微软雅黑" pitchFamily="34" charset="-122"/>
                <a:ea typeface="微软雅黑" pitchFamily="34" charset="-122"/>
              </a:rPr>
              <a:t>个记录，逐个向有序表中进行插入操作，从而得到</a:t>
            </a:r>
            <a:r>
              <a:rPr lang="en-US" altLang="zh-CN" sz="2000" dirty="0">
                <a:latin typeface="微软雅黑" pitchFamily="34" charset="-122"/>
                <a:ea typeface="微软雅黑" pitchFamily="34" charset="-122"/>
              </a:rPr>
              <a:t>n</a:t>
            </a:r>
            <a:r>
              <a:rPr lang="zh-CN" altLang="en-US" sz="2000" dirty="0">
                <a:latin typeface="微软雅黑" pitchFamily="34" charset="-122"/>
                <a:ea typeface="微软雅黑" pitchFamily="34" charset="-122"/>
              </a:rPr>
              <a:t>个记录按关键码有序的表。 </a:t>
            </a:r>
          </a:p>
        </p:txBody>
      </p:sp>
      <p:sp>
        <p:nvSpPr>
          <p:cNvPr id="4" name="TextBox 3"/>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a:latin typeface="微软雅黑" pitchFamily="34" charset="-122"/>
              <a:ea typeface="微软雅黑" pitchFamily="34" charset="-122"/>
            </a:endParaRPr>
          </a:p>
        </p:txBody>
      </p:sp>
      <p:sp>
        <p:nvSpPr>
          <p:cNvPr id="5" name="Rectangle 3"/>
          <p:cNvSpPr>
            <a:spLocks noChangeArrowheads="1"/>
          </p:cNvSpPr>
          <p:nvPr/>
        </p:nvSpPr>
        <p:spPr bwMode="auto">
          <a:xfrm>
            <a:off x="428596" y="2571744"/>
            <a:ext cx="7739063" cy="3529012"/>
          </a:xfrm>
          <a:prstGeom prst="rect">
            <a:avLst/>
          </a:prstGeom>
          <a:noFill/>
          <a:ln w="9525">
            <a:noFill/>
            <a:miter lim="800000"/>
            <a:headEnd/>
            <a:tailEnd/>
          </a:ln>
        </p:spPr>
        <p:txBody>
          <a:bodyPr/>
          <a:lstStyle/>
          <a:p>
            <a:pPr marL="342900" indent="-342900" eaLnBrk="0" hangingPunct="0">
              <a:spcBef>
                <a:spcPct val="20000"/>
              </a:spcBef>
              <a:buFontTx/>
              <a:buBlip>
                <a:blip r:embed="rId2"/>
              </a:buBlip>
            </a:pPr>
            <a:r>
              <a:rPr lang="zh-CN" altLang="en-US" sz="2400" b="0" dirty="0">
                <a:solidFill>
                  <a:srgbClr val="0033CC"/>
                </a:solidFill>
                <a:latin typeface="Arial" charset="0"/>
                <a:ea typeface="黑体" pitchFamily="2" charset="-122"/>
              </a:rPr>
              <a:t>操作细节：</a:t>
            </a:r>
          </a:p>
          <a:p>
            <a:pPr marL="742950" lvl="1" indent="-285750" eaLnBrk="0" hangingPunct="0">
              <a:spcBef>
                <a:spcPct val="30000"/>
              </a:spcBef>
              <a:buFontTx/>
              <a:buBlip>
                <a:blip r:embed="rId3"/>
              </a:buBlip>
            </a:pPr>
            <a:r>
              <a:rPr lang="zh-CN" altLang="en-US" sz="1800" dirty="0">
                <a:latin typeface="黑体" pitchFamily="2" charset="-122"/>
                <a:ea typeface="黑体" pitchFamily="2" charset="-122"/>
              </a:rPr>
              <a:t>当插入第</a:t>
            </a:r>
            <a:r>
              <a:rPr lang="en-US" altLang="zh-CN" sz="1800" dirty="0" err="1">
                <a:latin typeface="黑体" pitchFamily="2" charset="-122"/>
                <a:ea typeface="黑体" pitchFamily="2" charset="-122"/>
              </a:rPr>
              <a:t>i</a:t>
            </a:r>
            <a:r>
              <a:rPr lang="en-US" altLang="zh-CN" sz="1800" dirty="0">
                <a:latin typeface="黑体" pitchFamily="2" charset="-122"/>
                <a:ea typeface="黑体" pitchFamily="2" charset="-122"/>
              </a:rPr>
              <a:t>(i≥1)</a:t>
            </a:r>
            <a:r>
              <a:rPr lang="zh-CN" altLang="en-US" sz="1800" dirty="0">
                <a:latin typeface="黑体" pitchFamily="2" charset="-122"/>
                <a:ea typeface="黑体" pitchFamily="2" charset="-122"/>
              </a:rPr>
              <a:t>个对象时, 前面的</a:t>
            </a:r>
            <a:r>
              <a:rPr lang="en-US" altLang="zh-CN" sz="1800" dirty="0" smtClean="0">
                <a:latin typeface="黑体" pitchFamily="2" charset="-122"/>
                <a:ea typeface="黑体" pitchFamily="2" charset="-122"/>
              </a:rPr>
              <a:t>r[1], </a:t>
            </a:r>
            <a:r>
              <a:rPr lang="en-US" altLang="zh-CN" sz="1800" dirty="0">
                <a:latin typeface="黑体" pitchFamily="2" charset="-122"/>
                <a:ea typeface="黑体" pitchFamily="2" charset="-122"/>
              </a:rPr>
              <a:t>r[1], </a:t>
            </a:r>
            <a:r>
              <a:rPr lang="en-US" altLang="zh-CN" sz="1800" dirty="0">
                <a:latin typeface="宋体" charset="-122"/>
                <a:ea typeface="黑体" pitchFamily="2" charset="-122"/>
              </a:rPr>
              <a:t>…</a:t>
            </a:r>
            <a:r>
              <a:rPr lang="en-US" altLang="zh-CN" sz="1800" dirty="0">
                <a:latin typeface="黑体" pitchFamily="2" charset="-122"/>
                <a:ea typeface="黑体" pitchFamily="2" charset="-122"/>
              </a:rPr>
              <a:t>, r[i-1]</a:t>
            </a:r>
            <a:r>
              <a:rPr lang="zh-CN" altLang="en-US" sz="1800" dirty="0">
                <a:latin typeface="黑体" pitchFamily="2" charset="-122"/>
                <a:ea typeface="黑体" pitchFamily="2" charset="-122"/>
              </a:rPr>
              <a:t>已经排好序。</a:t>
            </a:r>
          </a:p>
          <a:p>
            <a:pPr marL="742950" lvl="1" indent="-285750" eaLnBrk="0" hangingPunct="0">
              <a:spcBef>
                <a:spcPct val="30000"/>
              </a:spcBef>
              <a:buFontTx/>
              <a:buBlip>
                <a:blip r:embed="rId3"/>
              </a:buBlip>
            </a:pPr>
            <a:endParaRPr lang="zh-CN" altLang="en-US" sz="1800" dirty="0">
              <a:latin typeface="黑体" pitchFamily="2" charset="-122"/>
              <a:ea typeface="黑体" pitchFamily="2" charset="-122"/>
            </a:endParaRPr>
          </a:p>
          <a:p>
            <a:pPr marL="742950" lvl="1" indent="-285750" eaLnBrk="0" hangingPunct="0">
              <a:spcBef>
                <a:spcPct val="30000"/>
              </a:spcBef>
              <a:buFontTx/>
              <a:buBlip>
                <a:blip r:embed="rId3"/>
              </a:buBlip>
            </a:pPr>
            <a:r>
              <a:rPr lang="zh-CN" altLang="en-US" sz="1800" dirty="0">
                <a:latin typeface="黑体" pitchFamily="2" charset="-122"/>
                <a:ea typeface="黑体" pitchFamily="2" charset="-122"/>
              </a:rPr>
              <a:t>用</a:t>
            </a:r>
            <a:r>
              <a:rPr lang="en-US" altLang="zh-CN" sz="1800" dirty="0">
                <a:latin typeface="黑体" pitchFamily="2" charset="-122"/>
                <a:ea typeface="黑体" pitchFamily="2" charset="-122"/>
              </a:rPr>
              <a:t>r[</a:t>
            </a:r>
            <a:r>
              <a:rPr lang="en-US" altLang="zh-CN" sz="1800" dirty="0" err="1">
                <a:latin typeface="黑体" pitchFamily="2" charset="-122"/>
                <a:ea typeface="黑体" pitchFamily="2" charset="-122"/>
              </a:rPr>
              <a:t>i</a:t>
            </a:r>
            <a:r>
              <a:rPr lang="en-US" altLang="zh-CN" sz="1800" dirty="0">
                <a:latin typeface="黑体" pitchFamily="2" charset="-122"/>
                <a:ea typeface="黑体" pitchFamily="2" charset="-122"/>
              </a:rPr>
              <a:t>]</a:t>
            </a:r>
            <a:r>
              <a:rPr lang="zh-CN" altLang="en-US" sz="1800" dirty="0">
                <a:latin typeface="黑体" pitchFamily="2" charset="-122"/>
                <a:ea typeface="黑体" pitchFamily="2" charset="-122"/>
              </a:rPr>
              <a:t>的关键字与</a:t>
            </a:r>
            <a:r>
              <a:rPr lang="en-US" altLang="zh-CN" sz="1800" dirty="0">
                <a:latin typeface="黑体" pitchFamily="2" charset="-122"/>
                <a:ea typeface="黑体" pitchFamily="2" charset="-122"/>
              </a:rPr>
              <a:t>r[i-1], r[i-2], </a:t>
            </a:r>
            <a:r>
              <a:rPr lang="en-US" altLang="zh-CN" sz="1800" dirty="0">
                <a:latin typeface="宋体" charset="-122"/>
                <a:ea typeface="黑体" pitchFamily="2" charset="-122"/>
              </a:rPr>
              <a:t>…</a:t>
            </a:r>
            <a:r>
              <a:rPr lang="zh-CN" altLang="en-US" sz="1800" dirty="0">
                <a:latin typeface="黑体" pitchFamily="2" charset="-122"/>
                <a:ea typeface="黑体" pitchFamily="2" charset="-122"/>
              </a:rPr>
              <a:t>的关键字顺序进行比较(和顺序查找类似)，如果小于，则将</a:t>
            </a:r>
            <a:r>
              <a:rPr lang="en-US" altLang="zh-CN" sz="1800" dirty="0">
                <a:latin typeface="黑体" pitchFamily="2" charset="-122"/>
                <a:ea typeface="黑体" pitchFamily="2" charset="-122"/>
              </a:rPr>
              <a:t>r[x]</a:t>
            </a:r>
            <a:r>
              <a:rPr lang="zh-CN" altLang="en-US" sz="1800" dirty="0">
                <a:latin typeface="黑体" pitchFamily="2" charset="-122"/>
                <a:ea typeface="黑体" pitchFamily="2" charset="-122"/>
              </a:rPr>
              <a:t>向后移动(插入位置后的记录向后顺移)</a:t>
            </a:r>
          </a:p>
          <a:p>
            <a:pPr marL="742950" lvl="1" indent="-285750" eaLnBrk="0" hangingPunct="0">
              <a:spcBef>
                <a:spcPct val="30000"/>
              </a:spcBef>
              <a:buFontTx/>
              <a:buBlip>
                <a:blip r:embed="rId3"/>
              </a:buBlip>
            </a:pPr>
            <a:endParaRPr lang="zh-CN" altLang="en-US" sz="1800" dirty="0">
              <a:latin typeface="黑体" pitchFamily="2" charset="-122"/>
              <a:ea typeface="黑体" pitchFamily="2" charset="-122"/>
            </a:endParaRPr>
          </a:p>
          <a:p>
            <a:pPr marL="742950" lvl="1" indent="-285750" eaLnBrk="0" hangingPunct="0">
              <a:spcBef>
                <a:spcPct val="30000"/>
              </a:spcBef>
              <a:buFontTx/>
              <a:buBlip>
                <a:blip r:embed="rId3"/>
              </a:buBlip>
            </a:pPr>
            <a:r>
              <a:rPr lang="zh-CN" altLang="en-US" sz="1800" dirty="0">
                <a:latin typeface="黑体" pitchFamily="2" charset="-122"/>
                <a:ea typeface="黑体" pitchFamily="2" charset="-122"/>
              </a:rPr>
              <a:t>找到插入位置即将</a:t>
            </a:r>
            <a:r>
              <a:rPr lang="en-US" altLang="zh-CN" sz="1800" dirty="0">
                <a:latin typeface="黑体" pitchFamily="2" charset="-122"/>
                <a:ea typeface="黑体" pitchFamily="2" charset="-122"/>
              </a:rPr>
              <a:t>r[</a:t>
            </a:r>
            <a:r>
              <a:rPr lang="en-US" altLang="zh-CN" sz="1800" dirty="0" err="1">
                <a:latin typeface="黑体" pitchFamily="2" charset="-122"/>
                <a:ea typeface="黑体" pitchFamily="2" charset="-122"/>
              </a:rPr>
              <a:t>i</a:t>
            </a:r>
            <a:r>
              <a:rPr lang="en-US" altLang="zh-CN" sz="1800" dirty="0">
                <a:latin typeface="黑体" pitchFamily="2" charset="-122"/>
                <a:ea typeface="黑体" pitchFamily="2" charset="-122"/>
              </a:rPr>
              <a:t>]</a:t>
            </a:r>
            <a:r>
              <a:rPr lang="zh-CN" altLang="en-US" sz="1800" dirty="0">
                <a:latin typeface="黑体" pitchFamily="2" charset="-122"/>
                <a:ea typeface="黑体" pitchFamily="2" charset="-122"/>
              </a:rPr>
              <a:t>插入</a:t>
            </a:r>
            <a:endParaRPr lang="en-US" altLang="zh-CN" sz="1800" dirty="0">
              <a:latin typeface="黑体" pitchFamily="2" charset="-122"/>
              <a:ea typeface="黑体" pitchFamily="2" charset="-122"/>
            </a:endParaRPr>
          </a:p>
          <a:p>
            <a:pPr marL="342900" indent="-342900" eaLnBrk="0" hangingPunct="0">
              <a:spcBef>
                <a:spcPct val="30000"/>
              </a:spcBef>
              <a:buFontTx/>
              <a:buBlip>
                <a:blip r:embed="rId2"/>
              </a:buBlip>
            </a:pPr>
            <a:endParaRPr lang="zh-CN" altLang="en-US" sz="2400" b="0" dirty="0">
              <a:solidFill>
                <a:srgbClr val="0033CC"/>
              </a:solidFill>
              <a:latin typeface="Arial" charset="0"/>
              <a:ea typeface="黑体" pitchFamily="2" charset="-122"/>
            </a:endParaRPr>
          </a:p>
          <a:p>
            <a:pPr marL="342900" indent="-342900" eaLnBrk="0" hangingPunct="0">
              <a:spcBef>
                <a:spcPct val="20000"/>
              </a:spcBef>
              <a:buFontTx/>
              <a:buBlip>
                <a:blip r:embed="rId2"/>
              </a:buBlip>
            </a:pPr>
            <a:endParaRPr lang="zh-CN" altLang="en-US" sz="2400" b="0" dirty="0">
              <a:solidFill>
                <a:srgbClr val="0033CC"/>
              </a:solidFill>
              <a:latin typeface="Arial" charset="0"/>
              <a:ea typeface="黑体" pitchFamily="2" charset="-122"/>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body" idx="1"/>
          </p:nvPr>
        </p:nvSpPr>
        <p:spPr>
          <a:xfrm>
            <a:off x="468313" y="1500174"/>
            <a:ext cx="8229600" cy="4450449"/>
          </a:xfrm>
          <a:noFill/>
        </p:spPr>
        <p:txBody>
          <a:bodyPr wrap="square">
            <a:spAutoFit/>
          </a:bodyPr>
          <a:lstStyle/>
          <a:p>
            <a:pPr>
              <a:buFontTx/>
              <a:buNone/>
            </a:pPr>
            <a:r>
              <a:rPr lang="en-US" altLang="zh-CN" sz="2400" b="1" dirty="0" smtClean="0"/>
              <a:t>void  </a:t>
            </a:r>
            <a:r>
              <a:rPr lang="en-US" altLang="zh-CN" sz="2400" b="1" dirty="0" err="1">
                <a:latin typeface="楷体_GB2312" pitchFamily="49" charset="-122"/>
                <a:ea typeface="楷体_GB2312" pitchFamily="49" charset="-122"/>
              </a:rPr>
              <a:t>D_InsertSort</a:t>
            </a:r>
            <a:r>
              <a:rPr lang="en-US" altLang="zh-CN" sz="2400" b="1" dirty="0">
                <a:latin typeface="楷体_GB2312" pitchFamily="49" charset="-122"/>
                <a:ea typeface="楷体_GB2312" pitchFamily="49" charset="-122"/>
              </a:rPr>
              <a:t>(</a:t>
            </a:r>
            <a:r>
              <a:rPr lang="en-US" altLang="zh-CN" sz="2400" b="1" dirty="0" err="1">
                <a:latin typeface="楷体_GB2312" pitchFamily="49" charset="-122"/>
                <a:ea typeface="楷体_GB2312" pitchFamily="49" charset="-122"/>
              </a:rPr>
              <a:t>datatype</a:t>
            </a:r>
            <a:r>
              <a:rPr lang="en-US" altLang="zh-CN" sz="2400" b="1" dirty="0"/>
              <a:t> R[ ], </a:t>
            </a:r>
            <a:r>
              <a:rPr lang="en-US" altLang="zh-CN" sz="2400" b="1" dirty="0" err="1"/>
              <a:t>int</a:t>
            </a:r>
            <a:r>
              <a:rPr lang="en-US" altLang="zh-CN" sz="2400" b="1" dirty="0"/>
              <a:t> n) </a:t>
            </a:r>
          </a:p>
          <a:p>
            <a:pPr>
              <a:buFontTx/>
              <a:buNone/>
            </a:pPr>
            <a:r>
              <a:rPr lang="en-US" altLang="zh-CN" sz="2400" b="1" dirty="0"/>
              <a:t>{ </a:t>
            </a:r>
            <a:r>
              <a:rPr lang="en-US" altLang="zh-CN" sz="2400" dirty="0"/>
              <a:t>/*</a:t>
            </a:r>
            <a:r>
              <a:rPr lang="zh-CN" altLang="en-US" sz="2400" dirty="0"/>
              <a:t>对排序表</a:t>
            </a:r>
            <a:r>
              <a:rPr lang="en-US" altLang="zh-CN" sz="2400" dirty="0"/>
              <a:t>R[1]..R[n]</a:t>
            </a:r>
            <a:r>
              <a:rPr lang="zh-CN" altLang="en-US" sz="2400" dirty="0"/>
              <a:t>进行直接插入排序，</a:t>
            </a:r>
            <a:r>
              <a:rPr lang="en-US" altLang="zh-CN" sz="2400" dirty="0"/>
              <a:t>n</a:t>
            </a:r>
            <a:r>
              <a:rPr lang="zh-CN" altLang="en-US" sz="2400" dirty="0"/>
              <a:t>是记录的个数*</a:t>
            </a:r>
            <a:r>
              <a:rPr lang="en-US" altLang="zh-CN" sz="2400" dirty="0"/>
              <a:t>/</a:t>
            </a:r>
          </a:p>
          <a:p>
            <a:pPr>
              <a:buFontTx/>
              <a:buNone/>
            </a:pPr>
            <a:r>
              <a:rPr lang="en-US" altLang="zh-CN" sz="2400" b="1" dirty="0"/>
              <a:t>  for(</a:t>
            </a:r>
            <a:r>
              <a:rPr lang="en-US" altLang="zh-CN" sz="2400" b="1" dirty="0" err="1"/>
              <a:t>i</a:t>
            </a:r>
            <a:r>
              <a:rPr lang="en-US" altLang="zh-CN" sz="2400" b="1" dirty="0"/>
              <a:t>=2; </a:t>
            </a:r>
            <a:r>
              <a:rPr lang="en-US" altLang="zh-CN" sz="2400" b="1" dirty="0" err="1"/>
              <a:t>i</a:t>
            </a:r>
            <a:r>
              <a:rPr lang="en-US" altLang="zh-CN" sz="2400" b="1" dirty="0"/>
              <a:t>&lt;=n; </a:t>
            </a:r>
            <a:r>
              <a:rPr lang="en-US" altLang="zh-CN" sz="2400" b="1" dirty="0" err="1"/>
              <a:t>i</a:t>
            </a:r>
            <a:r>
              <a:rPr lang="en-US" altLang="zh-CN" sz="2400" b="1" dirty="0"/>
              <a:t>++)</a:t>
            </a:r>
          </a:p>
          <a:p>
            <a:pPr>
              <a:buFontTx/>
              <a:buNone/>
            </a:pPr>
            <a:r>
              <a:rPr lang="en-US" altLang="zh-CN" sz="2400" b="1" dirty="0"/>
              <a:t>  </a:t>
            </a:r>
            <a:r>
              <a:rPr lang="en-US" altLang="zh-CN" sz="2400" b="1" u="sng" dirty="0"/>
              <a:t>if (R[</a:t>
            </a:r>
            <a:r>
              <a:rPr lang="en-US" altLang="zh-CN" sz="2400" b="1" u="sng" dirty="0" err="1"/>
              <a:t>i</a:t>
            </a:r>
            <a:r>
              <a:rPr lang="en-US" altLang="zh-CN" sz="2400" b="1" u="sng" dirty="0"/>
              <a:t>].key&lt;R[i-1].key) </a:t>
            </a:r>
            <a:r>
              <a:rPr lang="en-US" altLang="zh-CN" sz="2400" b="1" dirty="0"/>
              <a:t>	</a:t>
            </a:r>
          </a:p>
          <a:p>
            <a:pPr>
              <a:buFontTx/>
              <a:buNone/>
            </a:pPr>
            <a:r>
              <a:rPr lang="en-US" altLang="zh-CN" sz="2400" b="1" dirty="0"/>
              <a:t>     {</a:t>
            </a:r>
            <a:r>
              <a:rPr lang="en-US" altLang="zh-CN" sz="2400" b="1" dirty="0">
                <a:solidFill>
                  <a:srgbClr val="FF0000"/>
                </a:solidFill>
              </a:rPr>
              <a:t>R[0]=R[</a:t>
            </a:r>
            <a:r>
              <a:rPr lang="en-US" altLang="zh-CN" sz="2400" b="1" dirty="0" err="1">
                <a:solidFill>
                  <a:srgbClr val="FF0000"/>
                </a:solidFill>
              </a:rPr>
              <a:t>i</a:t>
            </a:r>
            <a:r>
              <a:rPr lang="en-US" altLang="zh-CN" sz="2400" b="1" dirty="0">
                <a:solidFill>
                  <a:srgbClr val="FF0000"/>
                </a:solidFill>
              </a:rPr>
              <a:t>]; </a:t>
            </a:r>
            <a:r>
              <a:rPr lang="en-US" altLang="zh-CN" sz="2000" dirty="0"/>
              <a:t>/*</a:t>
            </a:r>
            <a:r>
              <a:rPr lang="zh-CN" altLang="en-US" sz="2000" dirty="0"/>
              <a:t>将</a:t>
            </a:r>
            <a:r>
              <a:rPr lang="en-US" altLang="zh-CN" sz="2000" dirty="0"/>
              <a:t>R[</a:t>
            </a:r>
            <a:r>
              <a:rPr lang="en-US" altLang="zh-CN" sz="2000" dirty="0" err="1"/>
              <a:t>i</a:t>
            </a:r>
            <a:r>
              <a:rPr lang="en-US" altLang="zh-CN" sz="2000" dirty="0"/>
              <a:t>]</a:t>
            </a:r>
            <a:r>
              <a:rPr lang="zh-CN" altLang="en-US" sz="2000" dirty="0"/>
              <a:t>插入</a:t>
            </a:r>
            <a:r>
              <a:rPr lang="en-US" altLang="zh-CN" sz="2000" dirty="0"/>
              <a:t>R[1].. R[i-1]</a:t>
            </a:r>
            <a:r>
              <a:rPr lang="zh-CN" altLang="en-US" sz="2000" dirty="0"/>
              <a:t>中，</a:t>
            </a:r>
            <a:r>
              <a:rPr lang="en-US" altLang="zh-CN" sz="2000" dirty="0"/>
              <a:t>R[0]</a:t>
            </a:r>
            <a:r>
              <a:rPr lang="zh-CN" altLang="en-US" sz="2000" dirty="0"/>
              <a:t>为监测哨*</a:t>
            </a:r>
            <a:r>
              <a:rPr lang="en-US" altLang="zh-CN" sz="2000" dirty="0"/>
              <a:t>/</a:t>
            </a:r>
          </a:p>
          <a:p>
            <a:pPr>
              <a:buFontTx/>
              <a:buNone/>
            </a:pPr>
            <a:r>
              <a:rPr lang="en-US" altLang="zh-CN" sz="2400" b="1" dirty="0"/>
              <a:t>	  for(j=i-1; </a:t>
            </a:r>
            <a:r>
              <a:rPr lang="en-US" altLang="zh-CN" sz="2400" dirty="0">
                <a:solidFill>
                  <a:srgbClr val="FF0000"/>
                </a:solidFill>
              </a:rPr>
              <a:t>R[0].key&lt;R[j].key</a:t>
            </a:r>
            <a:r>
              <a:rPr lang="en-US" altLang="zh-CN" sz="2400" b="1" dirty="0"/>
              <a:t>; j--)</a:t>
            </a:r>
          </a:p>
          <a:p>
            <a:pPr>
              <a:buFontTx/>
              <a:buNone/>
            </a:pPr>
            <a:r>
              <a:rPr lang="en-US" altLang="zh-CN" sz="2400" b="1" dirty="0"/>
              <a:t>		R[j+1]=R[j];   	/*</a:t>
            </a:r>
            <a:r>
              <a:rPr lang="zh-CN" altLang="en-US" sz="2400" b="1" dirty="0"/>
              <a:t>后移记录*</a:t>
            </a:r>
            <a:r>
              <a:rPr lang="en-US" altLang="zh-CN" sz="2400" b="1" dirty="0"/>
              <a:t>/</a:t>
            </a:r>
          </a:p>
          <a:p>
            <a:pPr>
              <a:buFontTx/>
              <a:buNone/>
            </a:pPr>
            <a:r>
              <a:rPr lang="en-US" altLang="zh-CN" sz="2400" b="1" dirty="0"/>
              <a:t>	  R[j+1]=R[0];       	/*</a:t>
            </a:r>
            <a:r>
              <a:rPr lang="zh-CN" altLang="en-US" sz="2400" b="1" dirty="0"/>
              <a:t>插入到合适位置*</a:t>
            </a:r>
            <a:r>
              <a:rPr lang="en-US" altLang="zh-CN" sz="2400" b="1" dirty="0"/>
              <a:t>/</a:t>
            </a:r>
          </a:p>
          <a:p>
            <a:pPr indent="98425">
              <a:buFontTx/>
              <a:buNone/>
            </a:pPr>
            <a:r>
              <a:rPr lang="en-US" altLang="zh-CN" sz="2400" b="1" u="sng" dirty="0" smtClean="0"/>
              <a:t>}</a:t>
            </a:r>
            <a:endParaRPr lang="en-US" altLang="zh-CN" sz="2400" b="1" u="sng" dirty="0"/>
          </a:p>
          <a:p>
            <a:pPr>
              <a:buFontTx/>
              <a:buNone/>
            </a:pPr>
            <a:r>
              <a:rPr lang="en-US" altLang="zh-CN" sz="2400" b="1" dirty="0"/>
              <a:t>}</a:t>
            </a:r>
          </a:p>
        </p:txBody>
      </p:sp>
      <p:sp>
        <p:nvSpPr>
          <p:cNvPr id="3" name="TextBox 2"/>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a:latin typeface="微软雅黑" pitchFamily="34" charset="-122"/>
              <a:ea typeface="微软雅黑" pitchFamily="34" charset="-122"/>
            </a:endParaRPr>
          </a:p>
        </p:txBody>
      </p:sp>
      <p:sp>
        <p:nvSpPr>
          <p:cNvPr id="4" name="云形标注 3"/>
          <p:cNvSpPr/>
          <p:nvPr/>
        </p:nvSpPr>
        <p:spPr>
          <a:xfrm>
            <a:off x="4286248" y="1785926"/>
            <a:ext cx="3786214" cy="1500198"/>
          </a:xfrm>
          <a:prstGeom prst="cloudCallout">
            <a:avLst>
              <a:gd name="adj1" fmla="val -119046"/>
              <a:gd name="adj2" fmla="val 513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latin typeface="微软雅黑" pitchFamily="34" charset="-122"/>
                <a:ea typeface="微软雅黑" pitchFamily="34" charset="-122"/>
              </a:rPr>
              <a:t>不用</a:t>
            </a:r>
            <a:r>
              <a:rPr lang="en-US" altLang="zh-CN" sz="2400" dirty="0" smtClean="0">
                <a:latin typeface="微软雅黑" pitchFamily="34" charset="-122"/>
                <a:ea typeface="微软雅黑" pitchFamily="34" charset="-122"/>
              </a:rPr>
              <a:t>R[0]</a:t>
            </a:r>
            <a:r>
              <a:rPr lang="zh-CN" altLang="en-US" sz="2400" dirty="0" smtClean="0">
                <a:latin typeface="微软雅黑" pitchFamily="34" charset="-122"/>
                <a:ea typeface="微软雅黑" pitchFamily="34" charset="-122"/>
              </a:rPr>
              <a:t> 的话，可以改为</a:t>
            </a:r>
            <a:r>
              <a:rPr lang="en-US" altLang="zh-CN" sz="2400" dirty="0" smtClean="0">
                <a:latin typeface="微软雅黑" pitchFamily="34" charset="-122"/>
                <a:ea typeface="微软雅黑" pitchFamily="34" charset="-122"/>
              </a:rPr>
              <a:t>temp</a:t>
            </a:r>
            <a:endParaRPr lang="zh-CN" altLang="en-US" sz="24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Text Box 2"/>
          <p:cNvSpPr txBox="1">
            <a:spLocks noChangeArrowheads="1"/>
          </p:cNvSpPr>
          <p:nvPr/>
        </p:nvSpPr>
        <p:spPr bwMode="auto">
          <a:xfrm>
            <a:off x="571472" y="2357430"/>
            <a:ext cx="8240710" cy="3637919"/>
          </a:xfrm>
          <a:prstGeom prst="rect">
            <a:avLst/>
          </a:prstGeom>
          <a:noFill/>
          <a:ln w="12700" cap="sq">
            <a:noFill/>
            <a:miter lim="800000"/>
            <a:headEnd type="none" w="sm" len="sm"/>
            <a:tailEnd type="none" w="sm" len="sm"/>
          </a:ln>
          <a:effectLst/>
        </p:spPr>
        <p:txBody>
          <a:bodyPr wrap="square">
            <a:spAutoFit/>
          </a:bodyPr>
          <a:lstStyle/>
          <a:p>
            <a:pPr>
              <a:lnSpc>
                <a:spcPct val="120000"/>
              </a:lnSpc>
            </a:pPr>
            <a:r>
              <a:rPr lang="zh-CN" altLang="en-US" sz="2400" dirty="0" smtClean="0">
                <a:solidFill>
                  <a:srgbClr val="FF0000"/>
                </a:solidFill>
                <a:latin typeface="微软雅黑" pitchFamily="34" charset="-122"/>
                <a:ea typeface="微软雅黑" pitchFamily="34" charset="-122"/>
              </a:rPr>
              <a:t>空间</a:t>
            </a:r>
            <a:r>
              <a:rPr lang="zh-CN" altLang="en-US" sz="2400" dirty="0">
                <a:solidFill>
                  <a:srgbClr val="FF0000"/>
                </a:solidFill>
                <a:latin typeface="微软雅黑" pitchFamily="34" charset="-122"/>
                <a:ea typeface="微软雅黑" pitchFamily="34" charset="-122"/>
              </a:rPr>
              <a:t>性能：</a:t>
            </a:r>
            <a:r>
              <a:rPr lang="zh-CN" altLang="en-US" sz="2400" dirty="0">
                <a:latin typeface="微软雅黑" pitchFamily="34" charset="-122"/>
                <a:ea typeface="微软雅黑" pitchFamily="34" charset="-122"/>
              </a:rPr>
              <a:t>仅用了一个辅助单元</a:t>
            </a:r>
            <a:r>
              <a:rPr lang="en-US" altLang="zh-CN" sz="2400" dirty="0">
                <a:latin typeface="微软雅黑" pitchFamily="34" charset="-122"/>
                <a:ea typeface="微软雅黑" pitchFamily="34" charset="-122"/>
              </a:rPr>
              <a:t>R[0]</a:t>
            </a:r>
            <a:r>
              <a:rPr lang="zh-CN" altLang="en-US" sz="2400" dirty="0">
                <a:latin typeface="微软雅黑" pitchFamily="34" charset="-122"/>
                <a:ea typeface="微软雅黑" pitchFamily="34" charset="-122"/>
              </a:rPr>
              <a:t>作为监视哨，空间复杂度为</a:t>
            </a:r>
            <a:r>
              <a:rPr lang="en-US" altLang="zh-CN" sz="2400" dirty="0">
                <a:latin typeface="微软雅黑" pitchFamily="34" charset="-122"/>
                <a:ea typeface="微软雅黑" pitchFamily="34" charset="-122"/>
              </a:rPr>
              <a:t>O(1)</a:t>
            </a:r>
            <a:r>
              <a:rPr lang="zh-CN" altLang="en-US" sz="2400" dirty="0">
                <a:latin typeface="微软雅黑" pitchFamily="34" charset="-122"/>
                <a:ea typeface="微软雅黑" pitchFamily="34" charset="-122"/>
              </a:rPr>
              <a:t>。</a:t>
            </a:r>
          </a:p>
          <a:p>
            <a:pPr>
              <a:lnSpc>
                <a:spcPct val="120000"/>
              </a:lnSpc>
            </a:pPr>
            <a:endParaRPr lang="en-US" altLang="zh-CN" sz="2400" dirty="0" smtClean="0">
              <a:latin typeface="微软雅黑" pitchFamily="34" charset="-122"/>
              <a:ea typeface="微软雅黑" pitchFamily="34" charset="-122"/>
            </a:endParaRPr>
          </a:p>
          <a:p>
            <a:pPr>
              <a:lnSpc>
                <a:spcPct val="120000"/>
              </a:lnSpc>
            </a:pPr>
            <a:r>
              <a:rPr lang="zh-CN" altLang="en-US" sz="2400" dirty="0" smtClean="0">
                <a:solidFill>
                  <a:srgbClr val="FF0000"/>
                </a:solidFill>
                <a:latin typeface="微软雅黑" pitchFamily="34" charset="-122"/>
                <a:ea typeface="微软雅黑" pitchFamily="34" charset="-122"/>
              </a:rPr>
              <a:t>时间性</a:t>
            </a:r>
            <a:r>
              <a:rPr lang="zh-CN" altLang="en-US" sz="2400" dirty="0">
                <a:solidFill>
                  <a:srgbClr val="FF0000"/>
                </a:solidFill>
                <a:latin typeface="微软雅黑" pitchFamily="34" charset="-122"/>
                <a:ea typeface="微软雅黑" pitchFamily="34" charset="-122"/>
              </a:rPr>
              <a:t>能：</a:t>
            </a:r>
            <a:r>
              <a:rPr lang="zh-CN" altLang="en-US" sz="2400" dirty="0">
                <a:latin typeface="微软雅黑" pitchFamily="34" charset="-122"/>
                <a:ea typeface="微软雅黑" pitchFamily="34" charset="-122"/>
              </a:rPr>
              <a:t>向有序表中逐个插入记录的操作，进行了</a:t>
            </a:r>
            <a:r>
              <a:rPr lang="en-US" altLang="zh-CN" sz="2400" dirty="0">
                <a:latin typeface="微软雅黑" pitchFamily="34" charset="-122"/>
                <a:ea typeface="微软雅黑" pitchFamily="34" charset="-122"/>
              </a:rPr>
              <a:t>n</a:t>
            </a:r>
            <a:r>
              <a:rPr lang="en-US" altLang="zh-CN" sz="2400" dirty="0">
                <a:latin typeface="微软雅黑" pitchFamily="34" charset="-122"/>
                <a:ea typeface="微软雅黑" pitchFamily="34" charset="-122"/>
                <a:sym typeface="Symbol" pitchFamily="18" charset="2"/>
              </a:rPr>
              <a:t></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趟，每趟操作分为比较关键码和移动记录，而比较的次数和移动记录的次数取决于初始序列的排列情况 </a:t>
            </a:r>
            <a:r>
              <a:rPr lang="zh-CN" altLang="en-US"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a:lnSpc>
                <a:spcPct val="120000"/>
              </a:lnSpc>
            </a:pPr>
            <a:endParaRPr lang="en-US" altLang="zh-CN" sz="2400" dirty="0" smtClean="0">
              <a:latin typeface="微软雅黑" pitchFamily="34" charset="-122"/>
              <a:ea typeface="微软雅黑" pitchFamily="34" charset="-122"/>
            </a:endParaRPr>
          </a:p>
          <a:p>
            <a:pPr>
              <a:lnSpc>
                <a:spcPct val="120000"/>
              </a:lnSpc>
            </a:pPr>
            <a:r>
              <a:rPr lang="zh-CN" altLang="en-US" sz="2400" dirty="0" smtClean="0">
                <a:latin typeface="微软雅黑" pitchFamily="34" charset="-122"/>
                <a:ea typeface="微软雅黑" pitchFamily="34" charset="-122"/>
              </a:rPr>
              <a:t>分</a:t>
            </a:r>
            <a:r>
              <a:rPr lang="zh-CN" altLang="en-US" sz="2400" dirty="0">
                <a:latin typeface="微软雅黑" pitchFamily="34" charset="-122"/>
                <a:ea typeface="微软雅黑" pitchFamily="34" charset="-122"/>
              </a:rPr>
              <a:t>三种情况讨论：</a:t>
            </a:r>
          </a:p>
        </p:txBody>
      </p:sp>
      <p:sp>
        <p:nvSpPr>
          <p:cNvPr id="3" name="TextBox 2"/>
          <p:cNvSpPr txBox="1"/>
          <p:nvPr/>
        </p:nvSpPr>
        <p:spPr>
          <a:xfrm>
            <a:off x="428596" y="357166"/>
            <a:ext cx="7929618" cy="1569660"/>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smtClean="0">
              <a:latin typeface="微软雅黑" pitchFamily="34" charset="-122"/>
              <a:ea typeface="微软雅黑" pitchFamily="34" charset="-122"/>
            </a:endParaRPr>
          </a:p>
          <a:p>
            <a:endParaRPr lang="zh-CN" altLang="en-US" sz="4800" dirty="0">
              <a:latin typeface="微软雅黑" pitchFamily="34" charset="-122"/>
              <a:ea typeface="微软雅黑" pitchFamily="34" charset="-122"/>
            </a:endParaRPr>
          </a:p>
        </p:txBody>
      </p:sp>
      <p:sp>
        <p:nvSpPr>
          <p:cNvPr id="4" name="矩形 3"/>
          <p:cNvSpPr/>
          <p:nvPr/>
        </p:nvSpPr>
        <p:spPr>
          <a:xfrm>
            <a:off x="357158" y="1643050"/>
            <a:ext cx="1620957" cy="523220"/>
          </a:xfrm>
          <a:prstGeom prst="rect">
            <a:avLst/>
          </a:prstGeom>
        </p:spPr>
        <p:txBody>
          <a:bodyPr wrap="none">
            <a:spAutoFit/>
          </a:bodyPr>
          <a:lstStyle/>
          <a:p>
            <a:r>
              <a:rPr lang="zh-CN" altLang="en-US" sz="2800" dirty="0" smtClean="0">
                <a:latin typeface="微软雅黑" pitchFamily="34" charset="-122"/>
                <a:ea typeface="微软雅黑" pitchFamily="34" charset="-122"/>
              </a:rPr>
              <a:t>性能</a:t>
            </a:r>
            <a:r>
              <a:rPr lang="zh-CN" altLang="en-US" sz="2800" dirty="0" smtClean="0">
                <a:latin typeface="微软雅黑" pitchFamily="34" charset="-122"/>
                <a:ea typeface="微软雅黑" pitchFamily="34" charset="-122"/>
              </a:rPr>
              <a:t>分析</a:t>
            </a:r>
            <a:endParaRPr lang="zh-CN" alt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0498">
                                            <p:txEl>
                                              <p:pRg st="0" end="0"/>
                                            </p:txEl>
                                          </p:spTgt>
                                        </p:tgtEl>
                                        <p:attrNameLst>
                                          <p:attrName>style.visibility</p:attrName>
                                        </p:attrNameLst>
                                      </p:cBhvr>
                                      <p:to>
                                        <p:strVal val="visible"/>
                                      </p:to>
                                    </p:set>
                                    <p:animEffect transition="in" filter="blinds(horizontal)">
                                      <p:cBhvr>
                                        <p:cTn id="7" dur="500"/>
                                        <p:tgtEl>
                                          <p:spTgt spid="4904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0498">
                                            <p:txEl>
                                              <p:pRg st="2" end="2"/>
                                            </p:txEl>
                                          </p:spTgt>
                                        </p:tgtEl>
                                        <p:attrNameLst>
                                          <p:attrName>style.visibility</p:attrName>
                                        </p:attrNameLst>
                                      </p:cBhvr>
                                      <p:to>
                                        <p:strVal val="visible"/>
                                      </p:to>
                                    </p:set>
                                    <p:animEffect transition="in" filter="blinds(horizontal)">
                                      <p:cBhvr>
                                        <p:cTn id="12" dur="500"/>
                                        <p:tgtEl>
                                          <p:spTgt spid="4904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90498">
                                            <p:txEl>
                                              <p:pRg st="4" end="4"/>
                                            </p:txEl>
                                          </p:spTgt>
                                        </p:tgtEl>
                                        <p:attrNameLst>
                                          <p:attrName>style.visibility</p:attrName>
                                        </p:attrNameLst>
                                      </p:cBhvr>
                                      <p:to>
                                        <p:strVal val="visible"/>
                                      </p:to>
                                    </p:set>
                                    <p:animEffect transition="in" filter="wipe(down)">
                                      <p:cBhvr>
                                        <p:cTn id="17" dur="500"/>
                                        <p:tgtEl>
                                          <p:spTgt spid="4904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57224" y="4643446"/>
            <a:ext cx="6624638" cy="1520825"/>
            <a:chOff x="336" y="164"/>
            <a:chExt cx="4800" cy="1703"/>
          </a:xfrm>
        </p:grpSpPr>
        <p:graphicFrame>
          <p:nvGraphicFramePr>
            <p:cNvPr id="491523" name="Object 3"/>
            <p:cNvGraphicFramePr>
              <a:graphicFrameLocks noChangeAspect="1"/>
            </p:cNvGraphicFramePr>
            <p:nvPr/>
          </p:nvGraphicFramePr>
          <p:xfrm>
            <a:off x="1921" y="164"/>
            <a:ext cx="2081" cy="796"/>
          </p:xfrm>
          <a:graphic>
            <a:graphicData uri="http://schemas.openxmlformats.org/presentationml/2006/ole">
              <p:oleObj spid="_x0000_s3074" name="Equation" r:id="rId3" imgW="1130040" imgH="444240" progId="Equation.3">
                <p:embed/>
              </p:oleObj>
            </a:graphicData>
          </a:graphic>
        </p:graphicFrame>
        <p:graphicFrame>
          <p:nvGraphicFramePr>
            <p:cNvPr id="491524" name="Object 4"/>
            <p:cNvGraphicFramePr>
              <a:graphicFrameLocks noChangeAspect="1"/>
            </p:cNvGraphicFramePr>
            <p:nvPr/>
          </p:nvGraphicFramePr>
          <p:xfrm>
            <a:off x="1907" y="1056"/>
            <a:ext cx="3229" cy="811"/>
          </p:xfrm>
          <a:graphic>
            <a:graphicData uri="http://schemas.openxmlformats.org/presentationml/2006/ole">
              <p:oleObj spid="_x0000_s3075" name="Equation" r:id="rId4" imgW="1726920" imgH="444240" progId="">
                <p:embed/>
              </p:oleObj>
            </a:graphicData>
          </a:graphic>
        </p:graphicFrame>
        <p:sp>
          <p:nvSpPr>
            <p:cNvPr id="491525" name="Text Box 5"/>
            <p:cNvSpPr txBox="1">
              <a:spLocks noChangeArrowheads="1"/>
            </p:cNvSpPr>
            <p:nvPr/>
          </p:nvSpPr>
          <p:spPr bwMode="auto">
            <a:xfrm>
              <a:off x="336" y="354"/>
              <a:ext cx="1728" cy="512"/>
            </a:xfrm>
            <a:prstGeom prst="rect">
              <a:avLst/>
            </a:prstGeom>
            <a:noFill/>
            <a:ln w="19050" cap="sq">
              <a:noFill/>
              <a:miter lim="800000"/>
              <a:headEnd/>
              <a:tailEnd/>
            </a:ln>
            <a:effectLst/>
          </p:spPr>
          <p:txBody>
            <a:bodyPr>
              <a:spAutoFit/>
            </a:bodyPr>
            <a:lstStyle/>
            <a:p>
              <a:pPr algn="ctr">
                <a:spcBef>
                  <a:spcPct val="50000"/>
                </a:spcBef>
              </a:pPr>
              <a:r>
                <a:rPr kumimoji="1" lang="zh-CN" altLang="en-US" sz="2400" dirty="0">
                  <a:effectLst>
                    <a:outerShdw blurRad="38100" dist="38100" dir="2700000" algn="tl">
                      <a:srgbClr val="000000"/>
                    </a:outerShdw>
                  </a:effectLst>
                  <a:latin typeface="Times New Roman" pitchFamily="18" charset="0"/>
                </a:rPr>
                <a:t>总比较次数</a:t>
              </a:r>
            </a:p>
          </p:txBody>
        </p:sp>
        <p:sp>
          <p:nvSpPr>
            <p:cNvPr id="491526" name="Text Box 6"/>
            <p:cNvSpPr txBox="1">
              <a:spLocks noChangeArrowheads="1"/>
            </p:cNvSpPr>
            <p:nvPr/>
          </p:nvSpPr>
          <p:spPr bwMode="auto">
            <a:xfrm>
              <a:off x="336" y="1248"/>
              <a:ext cx="1728" cy="512"/>
            </a:xfrm>
            <a:prstGeom prst="rect">
              <a:avLst/>
            </a:prstGeom>
            <a:noFill/>
            <a:ln w="19050" cap="sq">
              <a:noFill/>
              <a:miter lim="800000"/>
              <a:headEnd/>
              <a:tailEnd/>
            </a:ln>
            <a:effectLst/>
          </p:spPr>
          <p:txBody>
            <a:bodyPr>
              <a:spAutoFit/>
            </a:bodyPr>
            <a:lstStyle/>
            <a:p>
              <a:pPr algn="ctr">
                <a:spcBef>
                  <a:spcPct val="50000"/>
                </a:spcBef>
              </a:pPr>
              <a:r>
                <a:rPr kumimoji="1" lang="zh-CN" altLang="en-US" sz="2400">
                  <a:effectLst>
                    <a:outerShdw blurRad="38100" dist="38100" dir="2700000" algn="tl">
                      <a:srgbClr val="000000"/>
                    </a:outerShdw>
                  </a:effectLst>
                  <a:latin typeface="Times New Roman" pitchFamily="18" charset="0"/>
                </a:rPr>
                <a:t>总移动次数</a:t>
              </a:r>
            </a:p>
          </p:txBody>
        </p:sp>
      </p:grpSp>
      <p:sp>
        <p:nvSpPr>
          <p:cNvPr id="491527" name="Rectangle 7"/>
          <p:cNvSpPr>
            <a:spLocks noChangeArrowheads="1"/>
          </p:cNvSpPr>
          <p:nvPr/>
        </p:nvSpPr>
        <p:spPr bwMode="auto">
          <a:xfrm>
            <a:off x="468313" y="3213100"/>
            <a:ext cx="8353425" cy="1421928"/>
          </a:xfrm>
          <a:prstGeom prst="rect">
            <a:avLst/>
          </a:prstGeom>
          <a:noFill/>
          <a:ln w="19050" cap="sq">
            <a:noFill/>
            <a:miter lim="800000"/>
            <a:headEnd/>
            <a:tailEnd/>
          </a:ln>
          <a:effectLst/>
        </p:spPr>
        <p:txBody>
          <a:bodyPr>
            <a:spAutoFit/>
          </a:bodyPr>
          <a:lstStyle/>
          <a:p>
            <a:pPr>
              <a:lnSpc>
                <a:spcPct val="120000"/>
              </a:lnSpc>
            </a:pPr>
            <a:r>
              <a:rPr lang="en-US" altLang="zh-CN" sz="2400" dirty="0">
                <a:solidFill>
                  <a:srgbClr val="FF0000"/>
                </a:solidFill>
                <a:latin typeface="微软雅黑" pitchFamily="34" charset="-122"/>
                <a:ea typeface="微软雅黑" pitchFamily="34" charset="-122"/>
              </a:rPr>
              <a:t>(2) </a:t>
            </a:r>
            <a:r>
              <a:rPr lang="en-US" altLang="zh-CN" sz="2400" dirty="0" smtClean="0">
                <a:solidFill>
                  <a:srgbClr val="FF0000"/>
                </a:solidFill>
                <a:latin typeface="微软雅黑" pitchFamily="34" charset="-122"/>
                <a:ea typeface="微软雅黑" pitchFamily="34" charset="-122"/>
              </a:rPr>
              <a:t>   </a:t>
            </a:r>
            <a:r>
              <a:rPr lang="zh-CN" altLang="en-US" sz="2400" dirty="0" smtClean="0">
                <a:solidFill>
                  <a:srgbClr val="FF0000"/>
                </a:solidFill>
                <a:latin typeface="微软雅黑" pitchFamily="34" charset="-122"/>
                <a:ea typeface="微软雅黑" pitchFamily="34" charset="-122"/>
              </a:rPr>
              <a:t>最坏</a:t>
            </a:r>
            <a:r>
              <a:rPr lang="zh-CN" altLang="en-US" sz="2400" dirty="0">
                <a:solidFill>
                  <a:srgbClr val="FF0000"/>
                </a:solidFill>
                <a:latin typeface="微软雅黑" pitchFamily="34" charset="-122"/>
                <a:ea typeface="微软雅黑" pitchFamily="34" charset="-122"/>
              </a:rPr>
              <a:t>情况下：</a:t>
            </a:r>
          </a:p>
          <a:p>
            <a:pPr>
              <a:lnSpc>
                <a:spcPct val="120000"/>
              </a:lnSpc>
            </a:pP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即</a:t>
            </a:r>
            <a:r>
              <a:rPr lang="zh-CN" altLang="en-US" sz="2400" dirty="0">
                <a:latin typeface="微软雅黑" pitchFamily="34" charset="-122"/>
                <a:ea typeface="微软雅黑" pitchFamily="34" charset="-122"/>
              </a:rPr>
              <a:t>第</a:t>
            </a:r>
            <a:r>
              <a:rPr lang="en-US" altLang="zh-CN" sz="2400" dirty="0">
                <a:latin typeface="微软雅黑" pitchFamily="34" charset="-122"/>
                <a:ea typeface="微软雅黑" pitchFamily="34" charset="-122"/>
              </a:rPr>
              <a:t>j</a:t>
            </a:r>
            <a:r>
              <a:rPr lang="zh-CN" altLang="en-US" sz="2400" dirty="0">
                <a:latin typeface="微软雅黑" pitchFamily="34" charset="-122"/>
                <a:ea typeface="微软雅黑" pitchFamily="34" charset="-122"/>
              </a:rPr>
              <a:t>趟操作，插入记录需要同前面的</a:t>
            </a:r>
            <a:r>
              <a:rPr lang="en-US" altLang="zh-CN" sz="2400" dirty="0">
                <a:latin typeface="微软雅黑" pitchFamily="34" charset="-122"/>
                <a:ea typeface="微软雅黑" pitchFamily="34" charset="-122"/>
              </a:rPr>
              <a:t>j</a:t>
            </a:r>
            <a:r>
              <a:rPr lang="zh-CN" altLang="en-US" sz="2400" dirty="0">
                <a:latin typeface="微软雅黑" pitchFamily="34" charset="-122"/>
                <a:ea typeface="微软雅黑" pitchFamily="34" charset="-122"/>
              </a:rPr>
              <a:t>个记录进行</a:t>
            </a:r>
            <a:r>
              <a:rPr lang="en-US" altLang="zh-CN" sz="2400" dirty="0">
                <a:latin typeface="微软雅黑" pitchFamily="34" charset="-122"/>
                <a:ea typeface="微软雅黑" pitchFamily="34" charset="-122"/>
              </a:rPr>
              <a:t>j</a:t>
            </a:r>
            <a:r>
              <a:rPr lang="zh-CN" altLang="en-US" sz="2400" dirty="0">
                <a:latin typeface="微软雅黑" pitchFamily="34" charset="-122"/>
                <a:ea typeface="微软雅黑" pitchFamily="34" charset="-122"/>
              </a:rPr>
              <a:t>次关键码比较，移动记录的次数为</a:t>
            </a:r>
            <a:r>
              <a:rPr lang="en-US" altLang="zh-CN" sz="2400" dirty="0">
                <a:latin typeface="微软雅黑" pitchFamily="34" charset="-122"/>
                <a:ea typeface="微软雅黑" pitchFamily="34" charset="-122"/>
              </a:rPr>
              <a:t>j+2</a:t>
            </a:r>
            <a:r>
              <a:rPr lang="zh-CN" altLang="en-US" sz="2400" dirty="0">
                <a:latin typeface="微软雅黑" pitchFamily="34" charset="-122"/>
                <a:ea typeface="微软雅黑" pitchFamily="34" charset="-122"/>
              </a:rPr>
              <a:t>次。</a:t>
            </a:r>
          </a:p>
        </p:txBody>
      </p:sp>
      <p:sp>
        <p:nvSpPr>
          <p:cNvPr id="491528" name="Rectangle 8"/>
          <p:cNvSpPr>
            <a:spLocks noChangeArrowheads="1"/>
          </p:cNvSpPr>
          <p:nvPr/>
        </p:nvSpPr>
        <p:spPr bwMode="auto">
          <a:xfrm>
            <a:off x="395288" y="1368424"/>
            <a:ext cx="8423275" cy="1938992"/>
          </a:xfrm>
          <a:prstGeom prst="rect">
            <a:avLst/>
          </a:prstGeom>
          <a:noFill/>
          <a:ln w="19050" cap="sq" algn="ctr">
            <a:noFill/>
            <a:miter lim="800000"/>
            <a:headEnd/>
            <a:tailEnd/>
          </a:ln>
          <a:effectLst/>
        </p:spPr>
        <p:txBody>
          <a:bodyPr anchor="ctr">
            <a:spAutoFit/>
          </a:bodyPr>
          <a:lstStyle/>
          <a:p>
            <a:pPr indent="800100">
              <a:buFontTx/>
              <a:buAutoNum type="arabicParenBoth"/>
            </a:pPr>
            <a:r>
              <a:rPr lang="zh-CN" altLang="en-US" sz="2400" dirty="0">
                <a:solidFill>
                  <a:srgbClr val="FF0000"/>
                </a:solidFill>
                <a:latin typeface="微软雅黑" pitchFamily="34" charset="-122"/>
                <a:ea typeface="微软雅黑" pitchFamily="34" charset="-122"/>
              </a:rPr>
              <a:t>最好情况下：</a:t>
            </a:r>
          </a:p>
          <a:p>
            <a:pPr indent="800100"/>
            <a:r>
              <a:rPr lang="zh-CN" altLang="en-US" sz="2400" dirty="0">
                <a:latin typeface="微软雅黑" pitchFamily="34" charset="-122"/>
                <a:ea typeface="微软雅黑" pitchFamily="34" charset="-122"/>
              </a:rPr>
              <a:t>即待排序列已按关键码有序，每趟操作只需</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次比较，</a:t>
            </a:r>
            <a:r>
              <a:rPr lang="en-US" altLang="zh-CN" sz="2400" dirty="0">
                <a:latin typeface="微软雅黑" pitchFamily="34" charset="-122"/>
                <a:ea typeface="微软雅黑" pitchFamily="34" charset="-122"/>
              </a:rPr>
              <a:t>0</a:t>
            </a:r>
            <a:r>
              <a:rPr lang="zh-CN" altLang="en-US" sz="2400" dirty="0">
                <a:latin typeface="微软雅黑" pitchFamily="34" charset="-122"/>
                <a:ea typeface="微软雅黑" pitchFamily="34" charset="-122"/>
              </a:rPr>
              <a:t>次移动。即：</a:t>
            </a:r>
          </a:p>
          <a:p>
            <a:pPr indent="800100"/>
            <a:r>
              <a:rPr kumimoji="1" lang="zh-CN" altLang="en-US" sz="2400" dirty="0">
                <a:latin typeface="微软雅黑" pitchFamily="34" charset="-122"/>
                <a:ea typeface="微软雅黑" pitchFamily="34" charset="-122"/>
              </a:rPr>
              <a:t>                  总比较次数</a:t>
            </a:r>
            <a:r>
              <a:rPr kumimoji="1" lang="en-US" altLang="zh-CN" sz="2400" dirty="0">
                <a:latin typeface="微软雅黑" pitchFamily="34" charset="-122"/>
                <a:ea typeface="微软雅黑" pitchFamily="34" charset="-122"/>
              </a:rPr>
              <a:t>= n-1</a:t>
            </a:r>
            <a:r>
              <a:rPr kumimoji="1" lang="zh-CN" altLang="en-US" sz="2400" dirty="0">
                <a:latin typeface="微软雅黑" pitchFamily="34" charset="-122"/>
                <a:ea typeface="微软雅黑" pitchFamily="34" charset="-122"/>
              </a:rPr>
              <a:t>次</a:t>
            </a:r>
          </a:p>
          <a:p>
            <a:pPr indent="800100"/>
            <a:r>
              <a:rPr kumimoji="1" lang="zh-CN" altLang="en-US" sz="2400" dirty="0">
                <a:latin typeface="微软雅黑" pitchFamily="34" charset="-122"/>
                <a:ea typeface="微软雅黑" pitchFamily="34" charset="-122"/>
              </a:rPr>
              <a:t>                  总移动次数</a:t>
            </a:r>
            <a:r>
              <a:rPr kumimoji="1" lang="en-US" altLang="zh-CN" sz="2400" dirty="0">
                <a:latin typeface="微软雅黑" pitchFamily="34" charset="-122"/>
                <a:ea typeface="微软雅黑" pitchFamily="34" charset="-122"/>
              </a:rPr>
              <a:t>= 0</a:t>
            </a:r>
            <a:r>
              <a:rPr kumimoji="1" lang="zh-CN" altLang="en-US" sz="2400" dirty="0">
                <a:latin typeface="微软雅黑" pitchFamily="34" charset="-122"/>
                <a:ea typeface="微软雅黑" pitchFamily="34" charset="-122"/>
              </a:rPr>
              <a:t>次</a:t>
            </a:r>
          </a:p>
        </p:txBody>
      </p:sp>
      <p:sp>
        <p:nvSpPr>
          <p:cNvPr id="9" name="TextBox 8"/>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91528"/>
                                        </p:tgtEl>
                                        <p:attrNameLst>
                                          <p:attrName>style.visibility</p:attrName>
                                        </p:attrNameLst>
                                      </p:cBhvr>
                                      <p:to>
                                        <p:strVal val="visible"/>
                                      </p:to>
                                    </p:set>
                                    <p:animEffect transition="in" filter="wipe(left)">
                                      <p:cBhvr>
                                        <p:cTn id="7" dur="500"/>
                                        <p:tgtEl>
                                          <p:spTgt spid="4915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27"/>
                                        </p:tgtEl>
                                        <p:attrNameLst>
                                          <p:attrName>style.visibility</p:attrName>
                                        </p:attrNameLst>
                                      </p:cBhvr>
                                      <p:to>
                                        <p:strVal val="visible"/>
                                      </p:to>
                                    </p:set>
                                    <p:animEffect transition="in" filter="wipe(left)">
                                      <p:cBhvr>
                                        <p:cTn id="12" dur="500"/>
                                        <p:tgtEl>
                                          <p:spTgt spid="491527"/>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7" grpId="0"/>
      <p:bldP spid="4915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Text Box 2"/>
          <p:cNvSpPr txBox="1">
            <a:spLocks noChangeArrowheads="1"/>
          </p:cNvSpPr>
          <p:nvPr/>
        </p:nvSpPr>
        <p:spPr bwMode="auto">
          <a:xfrm>
            <a:off x="222250" y="1313617"/>
            <a:ext cx="8686800" cy="1446550"/>
          </a:xfrm>
          <a:prstGeom prst="rect">
            <a:avLst/>
          </a:prstGeom>
          <a:noFill/>
          <a:ln w="19050" cap="sq">
            <a:noFill/>
            <a:miter lim="800000"/>
            <a:headEnd/>
            <a:tailEnd/>
          </a:ln>
          <a:effectLst/>
        </p:spPr>
        <p:txBody>
          <a:bodyPr>
            <a:spAutoFit/>
          </a:bodyPr>
          <a:lstStyle/>
          <a:p>
            <a:pPr>
              <a:spcBef>
                <a:spcPct val="50000"/>
              </a:spcBef>
            </a:pPr>
            <a:r>
              <a:rPr lang="en-US" altLang="zh-CN" sz="2400" dirty="0">
                <a:solidFill>
                  <a:srgbClr val="FF0000"/>
                </a:solidFill>
                <a:latin typeface="微软雅黑" pitchFamily="34" charset="-122"/>
                <a:ea typeface="微软雅黑" pitchFamily="34" charset="-122"/>
              </a:rPr>
              <a:t>(3</a:t>
            </a:r>
            <a:r>
              <a:rPr lang="en-US" altLang="zh-CN" sz="2400" dirty="0" smtClean="0">
                <a:solidFill>
                  <a:srgbClr val="FF0000"/>
                </a:solidFill>
                <a:latin typeface="微软雅黑" pitchFamily="34" charset="-122"/>
                <a:ea typeface="微软雅黑" pitchFamily="34" charset="-122"/>
              </a:rPr>
              <a:t>)  </a:t>
            </a:r>
            <a:r>
              <a:rPr lang="zh-CN" altLang="en-US" sz="2400" dirty="0" smtClean="0">
                <a:solidFill>
                  <a:srgbClr val="FF0000"/>
                </a:solidFill>
                <a:latin typeface="微软雅黑" pitchFamily="34" charset="-122"/>
                <a:ea typeface="微软雅黑" pitchFamily="34" charset="-122"/>
              </a:rPr>
              <a:t>平均</a:t>
            </a:r>
            <a:r>
              <a:rPr lang="zh-CN" altLang="en-US" sz="2400" dirty="0">
                <a:solidFill>
                  <a:srgbClr val="FF0000"/>
                </a:solidFill>
                <a:latin typeface="微软雅黑" pitchFamily="34" charset="-122"/>
                <a:ea typeface="微软雅黑" pitchFamily="34" charset="-122"/>
              </a:rPr>
              <a:t>情况下：</a:t>
            </a:r>
          </a:p>
          <a:p>
            <a:pPr>
              <a:spcBef>
                <a:spcPct val="50000"/>
              </a:spcBef>
            </a:pPr>
            <a:r>
              <a:rPr lang="zh-CN" altLang="en-US" sz="2400" dirty="0">
                <a:latin typeface="微软雅黑" pitchFamily="34" charset="-122"/>
                <a:ea typeface="微软雅黑" pitchFamily="34" charset="-122"/>
              </a:rPr>
              <a:t>    即第</a:t>
            </a:r>
            <a:r>
              <a:rPr lang="en-US" altLang="zh-CN" sz="2400" dirty="0">
                <a:latin typeface="微软雅黑" pitchFamily="34" charset="-122"/>
                <a:ea typeface="微软雅黑" pitchFamily="34" charset="-122"/>
              </a:rPr>
              <a:t>j</a:t>
            </a:r>
            <a:r>
              <a:rPr lang="zh-CN" altLang="en-US" sz="2400" dirty="0">
                <a:latin typeface="微软雅黑" pitchFamily="34" charset="-122"/>
                <a:ea typeface="微软雅黑" pitchFamily="34" charset="-122"/>
              </a:rPr>
              <a:t>趟操作，插入记录大约同前面的</a:t>
            </a:r>
            <a:r>
              <a:rPr lang="en-US" altLang="zh-CN" sz="2400" dirty="0">
                <a:latin typeface="微软雅黑" pitchFamily="34" charset="-122"/>
                <a:ea typeface="微软雅黑" pitchFamily="34" charset="-122"/>
              </a:rPr>
              <a:t>j/2</a:t>
            </a:r>
            <a:r>
              <a:rPr lang="zh-CN" altLang="en-US" sz="2400" dirty="0">
                <a:latin typeface="微软雅黑" pitchFamily="34" charset="-122"/>
                <a:ea typeface="微软雅黑" pitchFamily="34" charset="-122"/>
              </a:rPr>
              <a:t>个记录进行关键码比较，移动记录的次数为</a:t>
            </a:r>
            <a:r>
              <a:rPr lang="en-US" altLang="zh-CN" sz="2400" dirty="0">
                <a:latin typeface="微软雅黑" pitchFamily="34" charset="-122"/>
                <a:ea typeface="微软雅黑" pitchFamily="34" charset="-122"/>
              </a:rPr>
              <a:t>j/2+2</a:t>
            </a:r>
            <a:r>
              <a:rPr lang="zh-CN" altLang="en-US" sz="2400" dirty="0">
                <a:latin typeface="微软雅黑" pitchFamily="34" charset="-122"/>
                <a:ea typeface="微软雅黑" pitchFamily="34" charset="-122"/>
              </a:rPr>
              <a:t>次。</a:t>
            </a:r>
            <a:r>
              <a:rPr kumimoji="1" lang="zh-CN" altLang="en-US" sz="2800" dirty="0">
                <a:latin typeface="微软雅黑" pitchFamily="34" charset="-122"/>
                <a:ea typeface="微软雅黑" pitchFamily="34" charset="-122"/>
              </a:rPr>
              <a:t> </a:t>
            </a:r>
          </a:p>
        </p:txBody>
      </p:sp>
      <p:grpSp>
        <p:nvGrpSpPr>
          <p:cNvPr id="2" name="Group 3"/>
          <p:cNvGrpSpPr>
            <a:grpSpLocks/>
          </p:cNvGrpSpPr>
          <p:nvPr/>
        </p:nvGrpSpPr>
        <p:grpSpPr bwMode="auto">
          <a:xfrm>
            <a:off x="900113" y="2926517"/>
            <a:ext cx="6767512" cy="1571625"/>
            <a:chOff x="528" y="2326"/>
            <a:chExt cx="5184" cy="1658"/>
          </a:xfrm>
        </p:grpSpPr>
        <p:sp>
          <p:nvSpPr>
            <p:cNvPr id="492548" name="Text Box 4"/>
            <p:cNvSpPr txBox="1">
              <a:spLocks noChangeArrowheads="1"/>
            </p:cNvSpPr>
            <p:nvPr/>
          </p:nvSpPr>
          <p:spPr bwMode="auto">
            <a:xfrm>
              <a:off x="528" y="2540"/>
              <a:ext cx="1728" cy="483"/>
            </a:xfrm>
            <a:prstGeom prst="rect">
              <a:avLst/>
            </a:prstGeom>
            <a:noFill/>
            <a:ln w="19050" cap="sq">
              <a:noFill/>
              <a:miter lim="800000"/>
              <a:headEnd/>
              <a:tailEnd/>
            </a:ln>
            <a:effectLst/>
          </p:spPr>
          <p:txBody>
            <a:bodyPr>
              <a:spAutoFit/>
            </a:bodyPr>
            <a:lstStyle/>
            <a:p>
              <a:pPr algn="ctr">
                <a:spcBef>
                  <a:spcPct val="50000"/>
                </a:spcBef>
              </a:pPr>
              <a:r>
                <a:rPr kumimoji="1" lang="zh-CN" altLang="en-US" sz="2400" dirty="0">
                  <a:effectLst>
                    <a:outerShdw blurRad="38100" dist="38100" dir="2700000" algn="tl">
                      <a:srgbClr val="000000"/>
                    </a:outerShdw>
                  </a:effectLst>
                  <a:latin typeface="Times New Roman" pitchFamily="18" charset="0"/>
                </a:rPr>
                <a:t>总比较次数</a:t>
              </a:r>
            </a:p>
          </p:txBody>
        </p:sp>
        <p:sp>
          <p:nvSpPr>
            <p:cNvPr id="492549" name="Text Box 5"/>
            <p:cNvSpPr txBox="1">
              <a:spLocks noChangeArrowheads="1"/>
            </p:cNvSpPr>
            <p:nvPr/>
          </p:nvSpPr>
          <p:spPr bwMode="auto">
            <a:xfrm>
              <a:off x="528" y="3435"/>
              <a:ext cx="1728" cy="482"/>
            </a:xfrm>
            <a:prstGeom prst="rect">
              <a:avLst/>
            </a:prstGeom>
            <a:noFill/>
            <a:ln w="19050" cap="sq">
              <a:noFill/>
              <a:miter lim="800000"/>
              <a:headEnd/>
              <a:tailEnd/>
            </a:ln>
            <a:effectLst/>
          </p:spPr>
          <p:txBody>
            <a:bodyPr>
              <a:spAutoFit/>
            </a:bodyPr>
            <a:lstStyle/>
            <a:p>
              <a:pPr algn="ctr">
                <a:spcBef>
                  <a:spcPct val="50000"/>
                </a:spcBef>
              </a:pPr>
              <a:r>
                <a:rPr kumimoji="1" lang="zh-CN" altLang="en-US" sz="2400">
                  <a:effectLst>
                    <a:outerShdw blurRad="38100" dist="38100" dir="2700000" algn="tl">
                      <a:srgbClr val="000000"/>
                    </a:outerShdw>
                  </a:effectLst>
                  <a:latin typeface="Times New Roman" pitchFamily="18" charset="0"/>
                </a:rPr>
                <a:t>总移动次数</a:t>
              </a:r>
            </a:p>
          </p:txBody>
        </p:sp>
        <p:graphicFrame>
          <p:nvGraphicFramePr>
            <p:cNvPr id="492550" name="Object 6"/>
            <p:cNvGraphicFramePr>
              <a:graphicFrameLocks noChangeAspect="1"/>
            </p:cNvGraphicFramePr>
            <p:nvPr/>
          </p:nvGraphicFramePr>
          <p:xfrm>
            <a:off x="2160" y="2326"/>
            <a:ext cx="3024" cy="842"/>
          </p:xfrm>
          <a:graphic>
            <a:graphicData uri="http://schemas.openxmlformats.org/presentationml/2006/ole">
              <p:oleObj spid="_x0000_s4098" name="Equation" r:id="rId3" imgW="1562040" imgH="444240" progId="Equation.3">
                <p:embed/>
              </p:oleObj>
            </a:graphicData>
          </a:graphic>
        </p:graphicFrame>
        <p:graphicFrame>
          <p:nvGraphicFramePr>
            <p:cNvPr id="492551" name="Object 7"/>
            <p:cNvGraphicFramePr>
              <a:graphicFrameLocks noChangeAspect="1"/>
            </p:cNvGraphicFramePr>
            <p:nvPr/>
          </p:nvGraphicFramePr>
          <p:xfrm>
            <a:off x="2117" y="3268"/>
            <a:ext cx="3595" cy="716"/>
          </p:xfrm>
          <a:graphic>
            <a:graphicData uri="http://schemas.openxmlformats.org/presentationml/2006/ole">
              <p:oleObj spid="_x0000_s4099" name="Equation" r:id="rId4" imgW="2171520" imgH="444240" progId="Equation.3">
                <p:embed/>
              </p:oleObj>
            </a:graphicData>
          </a:graphic>
        </p:graphicFrame>
      </p:grpSp>
      <p:sp>
        <p:nvSpPr>
          <p:cNvPr id="492552" name="Text Box 8"/>
          <p:cNvSpPr txBox="1">
            <a:spLocks noChangeArrowheads="1"/>
          </p:cNvSpPr>
          <p:nvPr/>
        </p:nvSpPr>
        <p:spPr bwMode="auto">
          <a:xfrm>
            <a:off x="539750" y="4726742"/>
            <a:ext cx="7931150" cy="1384995"/>
          </a:xfrm>
          <a:prstGeom prst="rect">
            <a:avLst/>
          </a:prstGeom>
          <a:noFill/>
          <a:ln w="19050" cap="sq">
            <a:noFill/>
            <a:miter lim="800000"/>
            <a:headEnd/>
            <a:tailEnd/>
          </a:ln>
          <a:effectLst/>
        </p:spPr>
        <p:txBody>
          <a:bodyPr>
            <a:spAutoFit/>
          </a:bodyPr>
          <a:lstStyle/>
          <a:p>
            <a:pPr>
              <a:spcBef>
                <a:spcPct val="50000"/>
              </a:spcBef>
            </a:pPr>
            <a:r>
              <a:rPr lang="zh-CN" altLang="en-US" sz="2400" dirty="0" smtClean="0">
                <a:latin typeface="微软雅黑" pitchFamily="34" charset="-122"/>
                <a:ea typeface="微软雅黑" pitchFamily="34" charset="-122"/>
              </a:rPr>
              <a:t>由此</a:t>
            </a:r>
            <a:r>
              <a:rPr lang="zh-CN" altLang="en-US" sz="2400" dirty="0">
                <a:latin typeface="微软雅黑" pitchFamily="34" charset="-122"/>
                <a:ea typeface="微软雅黑" pitchFamily="34" charset="-122"/>
              </a:rPr>
              <a:t>，直接插入排序的时间复杂度为</a:t>
            </a:r>
            <a:r>
              <a:rPr lang="en-US" altLang="zh-CN" sz="2400" dirty="0">
                <a:latin typeface="微软雅黑" pitchFamily="34" charset="-122"/>
                <a:ea typeface="微软雅黑" pitchFamily="34" charset="-122"/>
              </a:rPr>
              <a:t>O(n</a:t>
            </a:r>
            <a:r>
              <a:rPr lang="en-US" altLang="zh-CN" sz="2400" baseline="30000" dirty="0">
                <a:latin typeface="微软雅黑" pitchFamily="34" charset="-122"/>
                <a:ea typeface="微软雅黑" pitchFamily="34" charset="-122"/>
              </a:rPr>
              <a:t>2</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a:t>
            </a:r>
          </a:p>
          <a:p>
            <a:pPr>
              <a:spcBef>
                <a:spcPct val="50000"/>
              </a:spcBef>
            </a:pPr>
            <a:r>
              <a:rPr lang="zh-CN" altLang="en-US" sz="2400" dirty="0" smtClean="0">
                <a:latin typeface="微软雅黑" pitchFamily="34" charset="-122"/>
                <a:ea typeface="微软雅黑" pitchFamily="34" charset="-122"/>
              </a:rPr>
              <a:t>直接</a:t>
            </a:r>
            <a:r>
              <a:rPr lang="zh-CN" altLang="en-US" sz="2400" dirty="0">
                <a:latin typeface="微软雅黑" pitchFamily="34" charset="-122"/>
                <a:ea typeface="微软雅黑" pitchFamily="34" charset="-122"/>
              </a:rPr>
              <a:t>插入排序是一个稳定的排序方法</a:t>
            </a:r>
            <a:r>
              <a:rPr lang="zh-CN" altLang="en-US" sz="2400" dirty="0" smtClean="0">
                <a:latin typeface="微软雅黑" pitchFamily="34" charset="-122"/>
                <a:ea typeface="微软雅黑" pitchFamily="34" charset="-122"/>
              </a:rPr>
              <a:t>。直接</a:t>
            </a:r>
            <a:r>
              <a:rPr lang="zh-CN" altLang="en-US" sz="2400" dirty="0">
                <a:latin typeface="微软雅黑" pitchFamily="34" charset="-122"/>
                <a:ea typeface="微软雅黑" pitchFamily="34" charset="-122"/>
              </a:rPr>
              <a:t>插入排序也可以在链式结构上实现。</a:t>
            </a:r>
            <a:r>
              <a:rPr kumimoji="1" lang="zh-CN" altLang="en-US" dirty="0">
                <a:latin typeface="微软雅黑" pitchFamily="34" charset="-122"/>
                <a:ea typeface="微软雅黑" pitchFamily="34" charset="-122"/>
              </a:rPr>
              <a:t> </a:t>
            </a:r>
            <a:r>
              <a:rPr kumimoji="1" lang="zh-CN" altLang="en-US" sz="2400" dirty="0">
                <a:effectLst>
                  <a:outerShdw blurRad="38100" dist="38100" dir="2700000" algn="tl">
                    <a:srgbClr val="000000"/>
                  </a:outerShdw>
                </a:effectLst>
                <a:latin typeface="微软雅黑" pitchFamily="34" charset="-122"/>
                <a:ea typeface="微软雅黑" pitchFamily="34" charset="-122"/>
              </a:rPr>
              <a:t> </a:t>
            </a:r>
          </a:p>
        </p:txBody>
      </p:sp>
      <p:sp>
        <p:nvSpPr>
          <p:cNvPr id="9" name="TextBox 8"/>
          <p:cNvSpPr txBox="1"/>
          <p:nvPr/>
        </p:nvSpPr>
        <p:spPr>
          <a:xfrm>
            <a:off x="428596" y="357166"/>
            <a:ext cx="7929618" cy="1569660"/>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smtClean="0">
              <a:latin typeface="微软雅黑" pitchFamily="34" charset="-122"/>
              <a:ea typeface="微软雅黑" pitchFamily="34" charset="-122"/>
            </a:endParaRPr>
          </a:p>
          <a:p>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2552"/>
                                        </p:tgtEl>
                                        <p:attrNameLst>
                                          <p:attrName>style.visibility</p:attrName>
                                        </p:attrNameLst>
                                      </p:cBhvr>
                                      <p:to>
                                        <p:strVal val="visible"/>
                                      </p:to>
                                    </p:set>
                                    <p:animEffect transition="in" filter="blinds(horizontal)">
                                      <p:cBhvr>
                                        <p:cTn id="7" dur="500"/>
                                        <p:tgtEl>
                                          <p:spTgt spid="492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Text Box 2"/>
          <p:cNvSpPr txBox="1">
            <a:spLocks noChangeArrowheads="1"/>
          </p:cNvSpPr>
          <p:nvPr/>
        </p:nvSpPr>
        <p:spPr bwMode="auto">
          <a:xfrm>
            <a:off x="285720" y="1643050"/>
            <a:ext cx="8305800" cy="4450449"/>
          </a:xfrm>
          <a:prstGeom prst="rect">
            <a:avLst/>
          </a:prstGeom>
          <a:noFill/>
          <a:ln w="12700" cap="sq">
            <a:noFill/>
            <a:miter lim="800000"/>
            <a:headEnd type="none" w="sm" len="sm"/>
            <a:tailEnd type="none" w="sm" len="sm"/>
          </a:ln>
          <a:effectLst/>
        </p:spPr>
        <p:txBody>
          <a:bodyPr>
            <a:spAutoFit/>
          </a:bodyPr>
          <a:lstStyle/>
          <a:p>
            <a:pPr algn="just">
              <a:spcBef>
                <a:spcPct val="50000"/>
              </a:spcBef>
            </a:pPr>
            <a:r>
              <a:rPr kumimoji="1" lang="zh-CN" altLang="en-US" sz="2400" dirty="0" smtClean="0">
                <a:latin typeface="微软雅黑" pitchFamily="34" charset="-122"/>
                <a:ea typeface="微软雅黑" pitchFamily="34" charset="-122"/>
              </a:rPr>
              <a:t>又</a:t>
            </a:r>
            <a:r>
              <a:rPr kumimoji="1" lang="zh-CN" altLang="en-US" sz="2400" dirty="0">
                <a:latin typeface="微软雅黑" pitchFamily="34" charset="-122"/>
                <a:ea typeface="微软雅黑" pitchFamily="34" charset="-122"/>
              </a:rPr>
              <a:t>称为</a:t>
            </a:r>
            <a:r>
              <a:rPr kumimoji="1" lang="zh-CN" altLang="en-US" sz="2400" dirty="0" smtClean="0">
                <a:latin typeface="微软雅黑" pitchFamily="34" charset="-122"/>
                <a:ea typeface="微软雅黑" pitchFamily="34" charset="-122"/>
              </a:rPr>
              <a:t>“缩小增量排序”，</a:t>
            </a:r>
            <a:r>
              <a:rPr kumimoji="1" lang="en-US" altLang="zh-CN" sz="2400" dirty="0" smtClean="0">
                <a:latin typeface="微软雅黑" pitchFamily="34" charset="-122"/>
                <a:ea typeface="微软雅黑" pitchFamily="34" charset="-122"/>
              </a:rPr>
              <a:t>1959</a:t>
            </a:r>
            <a:r>
              <a:rPr kumimoji="1" lang="zh-CN" altLang="en-US" sz="2400" dirty="0">
                <a:latin typeface="微软雅黑" pitchFamily="34" charset="-122"/>
                <a:ea typeface="微软雅黑" pitchFamily="34" charset="-122"/>
              </a:rPr>
              <a:t>年由</a:t>
            </a:r>
            <a:r>
              <a:rPr kumimoji="1" lang="en-US" altLang="zh-CN" sz="2400" dirty="0" err="1">
                <a:latin typeface="微软雅黑" pitchFamily="34" charset="-122"/>
                <a:ea typeface="微软雅黑" pitchFamily="34" charset="-122"/>
              </a:rPr>
              <a:t>D.L.Shell</a:t>
            </a:r>
            <a:r>
              <a:rPr kumimoji="1" lang="zh-CN" altLang="en-US" sz="2400" dirty="0">
                <a:latin typeface="微软雅黑" pitchFamily="34" charset="-122"/>
                <a:ea typeface="微软雅黑" pitchFamily="34" charset="-122"/>
              </a:rPr>
              <a:t>提出来的</a:t>
            </a:r>
          </a:p>
          <a:p>
            <a:pPr>
              <a:lnSpc>
                <a:spcPct val="120000"/>
              </a:lnSpc>
            </a:pPr>
            <a:endParaRPr lang="en-US" altLang="zh-CN" sz="2400" dirty="0" smtClean="0">
              <a:latin typeface="微软雅黑" pitchFamily="34" charset="-122"/>
              <a:ea typeface="微软雅黑" pitchFamily="34" charset="-122"/>
            </a:endParaRPr>
          </a:p>
          <a:p>
            <a:pPr>
              <a:lnSpc>
                <a:spcPct val="120000"/>
              </a:lnSpc>
            </a:pPr>
            <a:r>
              <a:rPr lang="zh-CN" altLang="en-US" sz="2400" dirty="0" smtClean="0">
                <a:solidFill>
                  <a:srgbClr val="FF0000"/>
                </a:solidFill>
                <a:latin typeface="微软雅黑" pitchFamily="34" charset="-122"/>
                <a:ea typeface="微软雅黑" pitchFamily="34" charset="-122"/>
              </a:rPr>
              <a:t>基本</a:t>
            </a:r>
            <a:r>
              <a:rPr lang="zh-CN" altLang="en-US" sz="2400" dirty="0">
                <a:solidFill>
                  <a:srgbClr val="FF0000"/>
                </a:solidFill>
                <a:latin typeface="微软雅黑" pitchFamily="34" charset="-122"/>
                <a:ea typeface="微软雅黑" pitchFamily="34" charset="-122"/>
              </a:rPr>
              <a:t>思想：</a:t>
            </a:r>
            <a:r>
              <a:rPr lang="zh-CN" altLang="en-US" sz="2400" dirty="0">
                <a:latin typeface="微软雅黑" pitchFamily="34" charset="-122"/>
                <a:ea typeface="微软雅黑" pitchFamily="34" charset="-122"/>
              </a:rPr>
              <a:t>先选取一个小于</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的整数</a:t>
            </a:r>
            <a:r>
              <a:rPr lang="en-US" altLang="zh-CN" sz="2400" dirty="0" err="1">
                <a:latin typeface="微软雅黑" pitchFamily="34" charset="-122"/>
                <a:ea typeface="微软雅黑" pitchFamily="34" charset="-122"/>
              </a:rPr>
              <a:t>d</a:t>
            </a:r>
            <a:r>
              <a:rPr lang="en-US" altLang="zh-CN" sz="2400" baseline="-25000" dirty="0" err="1">
                <a:latin typeface="微软雅黑" pitchFamily="34" charset="-122"/>
                <a:ea typeface="微软雅黑" pitchFamily="34" charset="-122"/>
              </a:rPr>
              <a:t>i</a:t>
            </a:r>
            <a:r>
              <a:rPr lang="zh-CN" altLang="en-US" sz="2400" dirty="0">
                <a:latin typeface="微软雅黑" pitchFamily="34" charset="-122"/>
                <a:ea typeface="微软雅黑" pitchFamily="34" charset="-122"/>
              </a:rPr>
              <a:t>（称之为步长），然后把排序表中的</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个记录分为</a:t>
            </a:r>
            <a:r>
              <a:rPr lang="en-US" altLang="zh-CN" sz="2400" dirty="0" err="1">
                <a:latin typeface="微软雅黑" pitchFamily="34" charset="-122"/>
                <a:ea typeface="微软雅黑" pitchFamily="34" charset="-122"/>
              </a:rPr>
              <a:t>d</a:t>
            </a:r>
            <a:r>
              <a:rPr lang="en-US" altLang="zh-CN" sz="2400" baseline="-25000" dirty="0" err="1">
                <a:latin typeface="微软雅黑" pitchFamily="34" charset="-122"/>
                <a:ea typeface="微软雅黑" pitchFamily="34" charset="-122"/>
              </a:rPr>
              <a:t>i</a:t>
            </a:r>
            <a:r>
              <a:rPr lang="zh-CN" altLang="en-US" sz="2400" dirty="0">
                <a:latin typeface="微软雅黑" pitchFamily="34" charset="-122"/>
                <a:ea typeface="微软雅黑" pitchFamily="34" charset="-122"/>
              </a:rPr>
              <a:t>个组，从第一个记录开始，间隔为</a:t>
            </a:r>
            <a:r>
              <a:rPr lang="en-US" altLang="zh-CN" sz="2400" dirty="0" err="1">
                <a:latin typeface="微软雅黑" pitchFamily="34" charset="-122"/>
                <a:ea typeface="微软雅黑" pitchFamily="34" charset="-122"/>
              </a:rPr>
              <a:t>d</a:t>
            </a:r>
            <a:r>
              <a:rPr lang="en-US" altLang="zh-CN" sz="2400" baseline="-25000" dirty="0" err="1">
                <a:latin typeface="微软雅黑" pitchFamily="34" charset="-122"/>
                <a:ea typeface="微软雅黑" pitchFamily="34" charset="-122"/>
              </a:rPr>
              <a:t>i</a:t>
            </a:r>
            <a:r>
              <a:rPr lang="zh-CN" altLang="en-US" sz="2400" dirty="0">
                <a:latin typeface="微软雅黑" pitchFamily="34" charset="-122"/>
                <a:ea typeface="微软雅黑" pitchFamily="34" charset="-122"/>
              </a:rPr>
              <a:t>的记录为同一组，各组内进行直接插入排序，一趟之后，间隔</a:t>
            </a:r>
            <a:r>
              <a:rPr lang="en-US" altLang="zh-CN" sz="2400" dirty="0" err="1">
                <a:latin typeface="微软雅黑" pitchFamily="34" charset="-122"/>
                <a:ea typeface="微软雅黑" pitchFamily="34" charset="-122"/>
              </a:rPr>
              <a:t>d</a:t>
            </a:r>
            <a:r>
              <a:rPr lang="en-US" altLang="zh-CN" sz="2400" baseline="-25000" dirty="0" err="1">
                <a:latin typeface="微软雅黑" pitchFamily="34" charset="-122"/>
                <a:ea typeface="微软雅黑" pitchFamily="34" charset="-122"/>
              </a:rPr>
              <a:t>i</a:t>
            </a:r>
            <a:r>
              <a:rPr lang="zh-CN" altLang="en-US" sz="2400" dirty="0">
                <a:latin typeface="微软雅黑" pitchFamily="34" charset="-122"/>
                <a:ea typeface="微软雅黑" pitchFamily="34" charset="-122"/>
              </a:rPr>
              <a:t>的记录有序，随着有序性的改善，减小步长</a:t>
            </a:r>
            <a:r>
              <a:rPr lang="en-US" altLang="zh-CN" sz="2400" dirty="0" err="1">
                <a:latin typeface="微软雅黑" pitchFamily="34" charset="-122"/>
                <a:ea typeface="微软雅黑" pitchFamily="34" charset="-122"/>
              </a:rPr>
              <a:t>d</a:t>
            </a:r>
            <a:r>
              <a:rPr lang="en-US" altLang="zh-CN" sz="2400" baseline="-25000" dirty="0" err="1">
                <a:latin typeface="微软雅黑" pitchFamily="34" charset="-122"/>
                <a:ea typeface="微软雅黑" pitchFamily="34" charset="-122"/>
              </a:rPr>
              <a:t>i</a:t>
            </a:r>
            <a:r>
              <a:rPr lang="zh-CN" altLang="en-US" sz="2400" dirty="0">
                <a:latin typeface="微软雅黑" pitchFamily="34" charset="-122"/>
                <a:ea typeface="微软雅黑" pitchFamily="34" charset="-122"/>
              </a:rPr>
              <a:t>（排序子表变大），重复进行，直到</a:t>
            </a:r>
            <a:r>
              <a:rPr lang="en-US" altLang="zh-CN" sz="2400" dirty="0" err="1">
                <a:latin typeface="微软雅黑" pitchFamily="34" charset="-122"/>
                <a:ea typeface="微软雅黑" pitchFamily="34" charset="-122"/>
              </a:rPr>
              <a:t>d</a:t>
            </a:r>
            <a:r>
              <a:rPr lang="en-US" altLang="zh-CN" sz="2400" baseline="-25000" dirty="0" err="1">
                <a:latin typeface="微软雅黑" pitchFamily="34" charset="-122"/>
                <a:ea typeface="微软雅黑" pitchFamily="34" charset="-122"/>
              </a:rPr>
              <a:t>i</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（全部记录成为一个排序表），使得间隔为</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的记录有序，也就使整体达到了有序。</a:t>
            </a:r>
          </a:p>
          <a:p>
            <a:pPr>
              <a:lnSpc>
                <a:spcPct val="120000"/>
              </a:lnSpc>
            </a:pPr>
            <a:endParaRPr lang="en-US" altLang="zh-CN" sz="2400" dirty="0" smtClean="0">
              <a:latin typeface="微软雅黑" pitchFamily="34" charset="-122"/>
              <a:ea typeface="微软雅黑" pitchFamily="34" charset="-122"/>
            </a:endParaRPr>
          </a:p>
          <a:p>
            <a:pPr>
              <a:lnSpc>
                <a:spcPct val="120000"/>
              </a:lnSpc>
            </a:pPr>
            <a:r>
              <a:rPr lang="zh-CN" altLang="en-US" sz="2400" dirty="0" smtClean="0">
                <a:latin typeface="微软雅黑" pitchFamily="34" charset="-122"/>
                <a:ea typeface="微软雅黑" pitchFamily="34" charset="-122"/>
              </a:rPr>
              <a:t>步长</a:t>
            </a:r>
            <a:r>
              <a:rPr lang="zh-CN" altLang="en-US" sz="2400" dirty="0">
                <a:latin typeface="微软雅黑" pitchFamily="34" charset="-122"/>
                <a:ea typeface="微软雅黑" pitchFamily="34" charset="-122"/>
              </a:rPr>
              <a:t>为</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时就是前面讲的直接插入排序。 </a:t>
            </a:r>
            <a:r>
              <a:rPr kumimoji="1" lang="zh-CN" altLang="en-US" sz="2400" dirty="0">
                <a:latin typeface="微软雅黑" pitchFamily="34" charset="-122"/>
                <a:ea typeface="微软雅黑" pitchFamily="34" charset="-122"/>
              </a:rPr>
              <a:t>       </a:t>
            </a:r>
          </a:p>
        </p:txBody>
      </p:sp>
      <p:sp>
        <p:nvSpPr>
          <p:cNvPr id="3" name="TextBox 2"/>
          <p:cNvSpPr txBox="1"/>
          <p:nvPr/>
        </p:nvSpPr>
        <p:spPr>
          <a:xfrm>
            <a:off x="428596" y="357166"/>
            <a:ext cx="7929618"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希尔排序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Text Box 2"/>
          <p:cNvSpPr txBox="1">
            <a:spLocks noChangeArrowheads="1"/>
          </p:cNvSpPr>
          <p:nvPr/>
        </p:nvSpPr>
        <p:spPr bwMode="auto">
          <a:xfrm>
            <a:off x="428596" y="1428736"/>
            <a:ext cx="8305800" cy="1015663"/>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en-US" altLang="zh-CN" sz="2400" dirty="0" smtClean="0">
                <a:latin typeface="微软雅黑" pitchFamily="34" charset="-122"/>
                <a:ea typeface="微软雅黑" pitchFamily="34" charset="-122"/>
              </a:rPr>
              <a:t>39,80,76,41,13,29,50,78,30,11,100,7,41,86</a:t>
            </a:r>
            <a:endParaRPr lang="en-US" altLang="zh-CN" sz="2400" dirty="0">
              <a:latin typeface="微软雅黑" pitchFamily="34" charset="-122"/>
              <a:ea typeface="微软雅黑" pitchFamily="34" charset="-122"/>
            </a:endParaRPr>
          </a:p>
          <a:p>
            <a:pPr algn="just">
              <a:spcBef>
                <a:spcPct val="50000"/>
              </a:spcBef>
            </a:pP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步长因子分别取</a:t>
            </a:r>
            <a:r>
              <a:rPr lang="en-US" altLang="zh-CN" sz="2400" dirty="0">
                <a:latin typeface="微软雅黑" pitchFamily="34" charset="-122"/>
                <a:ea typeface="微软雅黑" pitchFamily="34" charset="-122"/>
              </a:rPr>
              <a:t>5</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3</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，则排序过程如下：</a:t>
            </a:r>
          </a:p>
        </p:txBody>
      </p:sp>
      <p:graphicFrame>
        <p:nvGraphicFramePr>
          <p:cNvPr id="510020" name="Group 68"/>
          <p:cNvGraphicFramePr>
            <a:graphicFrameLocks noGrp="1"/>
          </p:cNvGraphicFramePr>
          <p:nvPr/>
        </p:nvGraphicFramePr>
        <p:xfrm>
          <a:off x="914400" y="2816242"/>
          <a:ext cx="7772400" cy="457200"/>
        </p:xfrm>
        <a:graphic>
          <a:graphicData uri="http://schemas.openxmlformats.org/drawingml/2006/table">
            <a:tbl>
              <a:tblPr/>
              <a:tblGrid>
                <a:gridCol w="554038"/>
                <a:gridCol w="557212"/>
                <a:gridCol w="554038"/>
                <a:gridCol w="555625"/>
                <a:gridCol w="554037"/>
                <a:gridCol w="557213"/>
                <a:gridCol w="554037"/>
                <a:gridCol w="554038"/>
                <a:gridCol w="557212"/>
                <a:gridCol w="554038"/>
                <a:gridCol w="555625"/>
                <a:gridCol w="554037"/>
                <a:gridCol w="557213"/>
                <a:gridCol w="554037"/>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39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rgbClr val="66CCFF"/>
                          </a:solidFill>
                          <a:effectLst/>
                          <a:latin typeface="Arial" charset="0"/>
                          <a:ea typeface="宋体" pitchFamily="2" charset="-122"/>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rgbClr val="FF0000"/>
                          </a:solidFill>
                          <a:effectLst/>
                          <a:latin typeface="Arial" charset="0"/>
                          <a:ea typeface="宋体" pitchFamily="2" charset="-122"/>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accent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rgbClr val="C00000"/>
                          </a:solidFill>
                          <a:effectLst/>
                          <a:latin typeface="Arial" charset="0"/>
                          <a:ea typeface="宋体" pitchFamily="2" charset="-122"/>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rgbClr val="66CCFF"/>
                          </a:solidFill>
                          <a:effectLst/>
                          <a:latin typeface="Arial" charset="0"/>
                          <a:ea typeface="宋体" pitchFamily="2" charset="-122"/>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rgbClr val="FF0000"/>
                          </a:solidFill>
                          <a:effectLst/>
                          <a:latin typeface="Arial" charset="0"/>
                          <a:ea typeface="宋体" pitchFamily="2" charset="-122"/>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accent1"/>
                          </a:solidFill>
                          <a:effectLst/>
                          <a:latin typeface="Arial" charset="0"/>
                          <a:ea typeface="宋体"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rgbClr val="C00000"/>
                          </a:solidFill>
                          <a:effectLst/>
                          <a:latin typeface="Arial" charset="0"/>
                          <a:ea typeface="宋体"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rgbClr val="66CCFF"/>
                          </a:solidFill>
                          <a:effectLst/>
                          <a:latin typeface="Arial" charset="0"/>
                          <a:ea typeface="宋体"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rgbClr val="FF0000"/>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accent1"/>
                          </a:solidFill>
                          <a:effectLst/>
                          <a:latin typeface="Arial" charset="0"/>
                          <a:ea typeface="宋体" pitchFamily="2" charset="-122"/>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9987" name="Text Box 35"/>
          <p:cNvSpPr txBox="1">
            <a:spLocks noChangeArrowheads="1"/>
          </p:cNvSpPr>
          <p:nvPr/>
        </p:nvSpPr>
        <p:spPr bwMode="auto">
          <a:xfrm>
            <a:off x="0" y="2816242"/>
            <a:ext cx="914400" cy="457200"/>
          </a:xfrm>
          <a:prstGeom prst="rect">
            <a:avLst/>
          </a:prstGeom>
          <a:noFill/>
          <a:ln w="19050" cap="sq">
            <a:noFill/>
            <a:miter lim="800000"/>
            <a:headEnd/>
            <a:tailEnd/>
          </a:ln>
          <a:effectLst/>
        </p:spPr>
        <p:txBody>
          <a:bodyPr>
            <a:spAutoFit/>
          </a:bodyPr>
          <a:lstStyle/>
          <a:p>
            <a:pPr algn="ctr">
              <a:spcBef>
                <a:spcPct val="50000"/>
              </a:spcBef>
            </a:pPr>
            <a:r>
              <a:rPr kumimoji="1" lang="en-US" altLang="zh-CN" sz="2400" dirty="0">
                <a:solidFill>
                  <a:srgbClr val="FF0000"/>
                </a:solidFill>
                <a:latin typeface="Times New Roman" pitchFamily="18" charset="0"/>
              </a:rPr>
              <a:t>P=5</a:t>
            </a:r>
          </a:p>
        </p:txBody>
      </p:sp>
      <p:grpSp>
        <p:nvGrpSpPr>
          <p:cNvPr id="2" name="Group 36"/>
          <p:cNvGrpSpPr>
            <a:grpSpLocks/>
          </p:cNvGrpSpPr>
          <p:nvPr/>
        </p:nvGrpSpPr>
        <p:grpSpPr bwMode="auto">
          <a:xfrm>
            <a:off x="1155700" y="3298842"/>
            <a:ext cx="5562600" cy="228600"/>
            <a:chOff x="720" y="1872"/>
            <a:chExt cx="3504" cy="144"/>
          </a:xfrm>
        </p:grpSpPr>
        <p:sp>
          <p:nvSpPr>
            <p:cNvPr id="509989" name="Line 37"/>
            <p:cNvSpPr>
              <a:spLocks noChangeShapeType="1"/>
            </p:cNvSpPr>
            <p:nvPr/>
          </p:nvSpPr>
          <p:spPr bwMode="auto">
            <a:xfrm>
              <a:off x="720" y="187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09990" name="Line 38"/>
            <p:cNvSpPr>
              <a:spLocks noChangeShapeType="1"/>
            </p:cNvSpPr>
            <p:nvPr/>
          </p:nvSpPr>
          <p:spPr bwMode="auto">
            <a:xfrm>
              <a:off x="2496" y="187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09991" name="Line 39"/>
            <p:cNvSpPr>
              <a:spLocks noChangeShapeType="1"/>
            </p:cNvSpPr>
            <p:nvPr/>
          </p:nvSpPr>
          <p:spPr bwMode="auto">
            <a:xfrm>
              <a:off x="4224" y="187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09992" name="Line 40"/>
            <p:cNvSpPr>
              <a:spLocks noChangeShapeType="1"/>
            </p:cNvSpPr>
            <p:nvPr/>
          </p:nvSpPr>
          <p:spPr bwMode="auto">
            <a:xfrm>
              <a:off x="720" y="2016"/>
              <a:ext cx="3504" cy="0"/>
            </a:xfrm>
            <a:prstGeom prst="line">
              <a:avLst/>
            </a:prstGeom>
            <a:noFill/>
            <a:ln w="19050" cap="sq">
              <a:solidFill>
                <a:schemeClr val="tx1"/>
              </a:solidFill>
              <a:round/>
              <a:headEnd/>
              <a:tailEnd/>
            </a:ln>
            <a:effectLst/>
          </p:spPr>
          <p:txBody>
            <a:bodyPr wrap="none" anchor="ctr"/>
            <a:lstStyle/>
            <a:p>
              <a:endParaRPr lang="zh-CN" altLang="en-US"/>
            </a:p>
          </p:txBody>
        </p:sp>
      </p:grpSp>
      <p:grpSp>
        <p:nvGrpSpPr>
          <p:cNvPr id="3" name="Group 41"/>
          <p:cNvGrpSpPr>
            <a:grpSpLocks/>
          </p:cNvGrpSpPr>
          <p:nvPr/>
        </p:nvGrpSpPr>
        <p:grpSpPr bwMode="auto">
          <a:xfrm>
            <a:off x="1763713" y="3633805"/>
            <a:ext cx="5562600" cy="228600"/>
            <a:chOff x="1111" y="1971"/>
            <a:chExt cx="3504" cy="144"/>
          </a:xfrm>
        </p:grpSpPr>
        <p:grpSp>
          <p:nvGrpSpPr>
            <p:cNvPr id="4" name="Group 42"/>
            <p:cNvGrpSpPr>
              <a:grpSpLocks/>
            </p:cNvGrpSpPr>
            <p:nvPr/>
          </p:nvGrpSpPr>
          <p:grpSpPr bwMode="auto">
            <a:xfrm>
              <a:off x="1111" y="1971"/>
              <a:ext cx="3504" cy="144"/>
              <a:chOff x="1111" y="1971"/>
              <a:chExt cx="3504" cy="144"/>
            </a:xfrm>
          </p:grpSpPr>
          <p:sp>
            <p:nvSpPr>
              <p:cNvPr id="509995" name="Line 43"/>
              <p:cNvSpPr>
                <a:spLocks noChangeShapeType="1"/>
              </p:cNvSpPr>
              <p:nvPr/>
            </p:nvSpPr>
            <p:spPr bwMode="auto">
              <a:xfrm>
                <a:off x="1111" y="1971"/>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09996" name="Line 44"/>
              <p:cNvSpPr>
                <a:spLocks noChangeShapeType="1"/>
              </p:cNvSpPr>
              <p:nvPr/>
            </p:nvSpPr>
            <p:spPr bwMode="auto">
              <a:xfrm>
                <a:off x="2887" y="1971"/>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09997" name="Line 45"/>
              <p:cNvSpPr>
                <a:spLocks noChangeShapeType="1"/>
              </p:cNvSpPr>
              <p:nvPr/>
            </p:nvSpPr>
            <p:spPr bwMode="auto">
              <a:xfrm>
                <a:off x="4615" y="1971"/>
                <a:ext cx="0" cy="144"/>
              </a:xfrm>
              <a:prstGeom prst="line">
                <a:avLst/>
              </a:prstGeom>
              <a:noFill/>
              <a:ln w="19050" cap="sq">
                <a:solidFill>
                  <a:schemeClr val="tx1"/>
                </a:solidFill>
                <a:round/>
                <a:headEnd/>
                <a:tailEnd/>
              </a:ln>
              <a:effectLst/>
            </p:spPr>
            <p:txBody>
              <a:bodyPr wrap="none" anchor="ctr"/>
              <a:lstStyle/>
              <a:p>
                <a:endParaRPr lang="zh-CN" altLang="en-US"/>
              </a:p>
            </p:txBody>
          </p:sp>
        </p:grpSp>
        <p:sp>
          <p:nvSpPr>
            <p:cNvPr id="509998" name="Line 46"/>
            <p:cNvSpPr>
              <a:spLocks noChangeShapeType="1"/>
            </p:cNvSpPr>
            <p:nvPr/>
          </p:nvSpPr>
          <p:spPr bwMode="auto">
            <a:xfrm>
              <a:off x="1111" y="2115"/>
              <a:ext cx="3493" cy="0"/>
            </a:xfrm>
            <a:prstGeom prst="line">
              <a:avLst/>
            </a:prstGeom>
            <a:noFill/>
            <a:ln w="19050" cap="sq">
              <a:solidFill>
                <a:schemeClr val="tx1"/>
              </a:solidFill>
              <a:round/>
              <a:headEnd/>
              <a:tailEnd/>
            </a:ln>
            <a:effectLst/>
          </p:spPr>
          <p:txBody>
            <a:bodyPr wrap="none" anchor="ctr"/>
            <a:lstStyle/>
            <a:p>
              <a:endParaRPr lang="zh-CN" altLang="en-US"/>
            </a:p>
          </p:txBody>
        </p:sp>
      </p:grpSp>
      <p:grpSp>
        <p:nvGrpSpPr>
          <p:cNvPr id="5" name="Group 47"/>
          <p:cNvGrpSpPr>
            <a:grpSpLocks/>
          </p:cNvGrpSpPr>
          <p:nvPr/>
        </p:nvGrpSpPr>
        <p:grpSpPr bwMode="auto">
          <a:xfrm>
            <a:off x="2286000" y="3895742"/>
            <a:ext cx="5562600" cy="228600"/>
            <a:chOff x="1440" y="2352"/>
            <a:chExt cx="3504" cy="144"/>
          </a:xfrm>
        </p:grpSpPr>
        <p:sp>
          <p:nvSpPr>
            <p:cNvPr id="510000" name="Line 48"/>
            <p:cNvSpPr>
              <a:spLocks noChangeShapeType="1"/>
            </p:cNvSpPr>
            <p:nvPr/>
          </p:nvSpPr>
          <p:spPr bwMode="auto">
            <a:xfrm>
              <a:off x="1440" y="23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01" name="Line 49"/>
            <p:cNvSpPr>
              <a:spLocks noChangeShapeType="1"/>
            </p:cNvSpPr>
            <p:nvPr/>
          </p:nvSpPr>
          <p:spPr bwMode="auto">
            <a:xfrm>
              <a:off x="3216" y="23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02" name="Line 50"/>
            <p:cNvSpPr>
              <a:spLocks noChangeShapeType="1"/>
            </p:cNvSpPr>
            <p:nvPr/>
          </p:nvSpPr>
          <p:spPr bwMode="auto">
            <a:xfrm>
              <a:off x="4944" y="23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03" name="Line 51"/>
            <p:cNvSpPr>
              <a:spLocks noChangeShapeType="1"/>
            </p:cNvSpPr>
            <p:nvPr/>
          </p:nvSpPr>
          <p:spPr bwMode="auto">
            <a:xfrm>
              <a:off x="1440" y="2496"/>
              <a:ext cx="3504" cy="0"/>
            </a:xfrm>
            <a:prstGeom prst="line">
              <a:avLst/>
            </a:prstGeom>
            <a:noFill/>
            <a:ln w="19050" cap="sq">
              <a:solidFill>
                <a:schemeClr val="tx1"/>
              </a:solidFill>
              <a:round/>
              <a:headEnd/>
              <a:tailEnd/>
            </a:ln>
            <a:effectLst/>
          </p:spPr>
          <p:txBody>
            <a:bodyPr wrap="none" anchor="ctr"/>
            <a:lstStyle/>
            <a:p>
              <a:endParaRPr lang="zh-CN" altLang="en-US"/>
            </a:p>
          </p:txBody>
        </p:sp>
      </p:grpSp>
      <p:grpSp>
        <p:nvGrpSpPr>
          <p:cNvPr id="6" name="Group 52"/>
          <p:cNvGrpSpPr>
            <a:grpSpLocks/>
          </p:cNvGrpSpPr>
          <p:nvPr/>
        </p:nvGrpSpPr>
        <p:grpSpPr bwMode="auto">
          <a:xfrm>
            <a:off x="2843213" y="4187842"/>
            <a:ext cx="5562600" cy="228600"/>
            <a:chOff x="1776" y="2592"/>
            <a:chExt cx="3504" cy="144"/>
          </a:xfrm>
        </p:grpSpPr>
        <p:sp>
          <p:nvSpPr>
            <p:cNvPr id="510005" name="Line 53"/>
            <p:cNvSpPr>
              <a:spLocks noChangeShapeType="1"/>
            </p:cNvSpPr>
            <p:nvPr/>
          </p:nvSpPr>
          <p:spPr bwMode="auto">
            <a:xfrm>
              <a:off x="1776" y="259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06" name="Line 54"/>
            <p:cNvSpPr>
              <a:spLocks noChangeShapeType="1"/>
            </p:cNvSpPr>
            <p:nvPr/>
          </p:nvSpPr>
          <p:spPr bwMode="auto">
            <a:xfrm>
              <a:off x="3552" y="259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07" name="Line 55"/>
            <p:cNvSpPr>
              <a:spLocks noChangeShapeType="1"/>
            </p:cNvSpPr>
            <p:nvPr/>
          </p:nvSpPr>
          <p:spPr bwMode="auto">
            <a:xfrm>
              <a:off x="5280" y="259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08" name="Line 56"/>
            <p:cNvSpPr>
              <a:spLocks noChangeShapeType="1"/>
            </p:cNvSpPr>
            <p:nvPr/>
          </p:nvSpPr>
          <p:spPr bwMode="auto">
            <a:xfrm>
              <a:off x="1776" y="2736"/>
              <a:ext cx="3504" cy="0"/>
            </a:xfrm>
            <a:prstGeom prst="line">
              <a:avLst/>
            </a:prstGeom>
            <a:noFill/>
            <a:ln w="19050" cap="sq">
              <a:solidFill>
                <a:schemeClr val="tx1"/>
              </a:solidFill>
              <a:round/>
              <a:headEnd/>
              <a:tailEnd/>
            </a:ln>
            <a:effectLst/>
          </p:spPr>
          <p:txBody>
            <a:bodyPr wrap="none" anchor="ctr"/>
            <a:lstStyle/>
            <a:p>
              <a:endParaRPr lang="zh-CN" altLang="en-US"/>
            </a:p>
          </p:txBody>
        </p:sp>
      </p:grpSp>
      <p:grpSp>
        <p:nvGrpSpPr>
          <p:cNvPr id="7" name="Group 57"/>
          <p:cNvGrpSpPr>
            <a:grpSpLocks/>
          </p:cNvGrpSpPr>
          <p:nvPr/>
        </p:nvGrpSpPr>
        <p:grpSpPr bwMode="auto">
          <a:xfrm>
            <a:off x="3479800" y="4492642"/>
            <a:ext cx="2819400" cy="228600"/>
            <a:chOff x="2112" y="2880"/>
            <a:chExt cx="1776" cy="144"/>
          </a:xfrm>
        </p:grpSpPr>
        <p:sp>
          <p:nvSpPr>
            <p:cNvPr id="510010" name="Line 58"/>
            <p:cNvSpPr>
              <a:spLocks noChangeShapeType="1"/>
            </p:cNvSpPr>
            <p:nvPr/>
          </p:nvSpPr>
          <p:spPr bwMode="auto">
            <a:xfrm>
              <a:off x="2112" y="2880"/>
              <a:ext cx="0" cy="144"/>
            </a:xfrm>
            <a:prstGeom prst="line">
              <a:avLst/>
            </a:prstGeom>
            <a:noFill/>
            <a:ln w="19050" cap="sq">
              <a:solidFill>
                <a:schemeClr val="tx1"/>
              </a:solidFill>
              <a:round/>
              <a:headEnd/>
              <a:tailEnd/>
            </a:ln>
            <a:effectLst/>
          </p:spPr>
          <p:txBody>
            <a:bodyPr wrap="none" anchor="ctr"/>
            <a:lstStyle/>
            <a:p>
              <a:endParaRPr lang="zh-CN" altLang="en-US"/>
            </a:p>
          </p:txBody>
        </p:sp>
        <p:grpSp>
          <p:nvGrpSpPr>
            <p:cNvPr id="8" name="Group 59"/>
            <p:cNvGrpSpPr>
              <a:grpSpLocks/>
            </p:cNvGrpSpPr>
            <p:nvPr/>
          </p:nvGrpSpPr>
          <p:grpSpPr bwMode="auto">
            <a:xfrm>
              <a:off x="2112" y="2880"/>
              <a:ext cx="1776" cy="144"/>
              <a:chOff x="2112" y="2880"/>
              <a:chExt cx="1776" cy="144"/>
            </a:xfrm>
          </p:grpSpPr>
          <p:sp>
            <p:nvSpPr>
              <p:cNvPr id="510012" name="Line 60"/>
              <p:cNvSpPr>
                <a:spLocks noChangeShapeType="1"/>
              </p:cNvSpPr>
              <p:nvPr/>
            </p:nvSpPr>
            <p:spPr bwMode="auto">
              <a:xfrm>
                <a:off x="3888" y="2880"/>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0013" name="Line 61"/>
              <p:cNvSpPr>
                <a:spLocks noChangeShapeType="1"/>
              </p:cNvSpPr>
              <p:nvPr/>
            </p:nvSpPr>
            <p:spPr bwMode="auto">
              <a:xfrm flipV="1">
                <a:off x="2112" y="3024"/>
                <a:ext cx="1776" cy="0"/>
              </a:xfrm>
              <a:prstGeom prst="line">
                <a:avLst/>
              </a:prstGeom>
              <a:noFill/>
              <a:ln w="19050" cap="sq">
                <a:solidFill>
                  <a:schemeClr val="tx1"/>
                </a:solidFill>
                <a:round/>
                <a:headEnd/>
                <a:tailEnd/>
              </a:ln>
              <a:effectLst/>
            </p:spPr>
            <p:txBody>
              <a:bodyPr wrap="none" anchor="ctr"/>
              <a:lstStyle/>
              <a:p>
                <a:endParaRPr lang="zh-CN" altLang="en-US"/>
              </a:p>
            </p:txBody>
          </p:sp>
        </p:grpSp>
      </p:grpSp>
      <p:sp>
        <p:nvSpPr>
          <p:cNvPr id="510014" name="Text Box 62"/>
          <p:cNvSpPr txBox="1">
            <a:spLocks noChangeArrowheads="1"/>
          </p:cNvSpPr>
          <p:nvPr/>
        </p:nvSpPr>
        <p:spPr bwMode="auto">
          <a:xfrm>
            <a:off x="395288" y="5107005"/>
            <a:ext cx="8305800" cy="830997"/>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zh-CN" altLang="en-US" sz="2400" dirty="0">
                <a:latin typeface="微软雅黑" pitchFamily="34" charset="-122"/>
                <a:ea typeface="微软雅黑" pitchFamily="34" charset="-122"/>
              </a:rPr>
              <a:t>间隔为</a:t>
            </a:r>
            <a:r>
              <a:rPr lang="en-US" altLang="zh-CN" sz="2400" dirty="0">
                <a:latin typeface="微软雅黑" pitchFamily="34" charset="-122"/>
                <a:ea typeface="微软雅黑" pitchFamily="34" charset="-122"/>
              </a:rPr>
              <a:t>5</a:t>
            </a:r>
            <a:r>
              <a:rPr lang="zh-CN" altLang="en-US" sz="2400" dirty="0">
                <a:latin typeface="微软雅黑" pitchFamily="34" charset="-122"/>
                <a:ea typeface="微软雅黑" pitchFamily="34" charset="-122"/>
              </a:rPr>
              <a:t>的子序列分别为：</a:t>
            </a:r>
            <a:r>
              <a:rPr lang="en-US" altLang="zh-CN" sz="2400" dirty="0">
                <a:latin typeface="微软雅黑" pitchFamily="34" charset="-122"/>
                <a:ea typeface="微软雅黑" pitchFamily="34" charset="-122"/>
              </a:rPr>
              <a:t>{39</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29</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100}</a:t>
            </a:r>
            <a:r>
              <a:rPr lang="zh-CN" altLang="en-US" sz="2400" dirty="0">
                <a:latin typeface="微软雅黑" pitchFamily="34" charset="-122"/>
                <a:ea typeface="微软雅黑" pitchFamily="34" charset="-122"/>
              </a:rPr>
              <a:t>，</a:t>
            </a:r>
            <a:r>
              <a:rPr lang="en-US" altLang="zh-CN" sz="2400" dirty="0">
                <a:solidFill>
                  <a:srgbClr val="66CCFF"/>
                </a:solidFill>
                <a:latin typeface="微软雅黑" pitchFamily="34" charset="-122"/>
                <a:ea typeface="微软雅黑" pitchFamily="34" charset="-122"/>
              </a:rPr>
              <a:t>{80</a:t>
            </a:r>
            <a:r>
              <a:rPr lang="zh-CN" altLang="en-US" sz="2400" dirty="0">
                <a:solidFill>
                  <a:srgbClr val="66CCFF"/>
                </a:solidFill>
                <a:latin typeface="微软雅黑" pitchFamily="34" charset="-122"/>
                <a:ea typeface="微软雅黑" pitchFamily="34" charset="-122"/>
              </a:rPr>
              <a:t>，</a:t>
            </a:r>
            <a:r>
              <a:rPr lang="en-US" altLang="zh-CN" sz="2400" dirty="0">
                <a:solidFill>
                  <a:srgbClr val="66CCFF"/>
                </a:solidFill>
                <a:latin typeface="微软雅黑" pitchFamily="34" charset="-122"/>
                <a:ea typeface="微软雅黑" pitchFamily="34" charset="-122"/>
              </a:rPr>
              <a:t>50</a:t>
            </a:r>
            <a:r>
              <a:rPr lang="zh-CN" altLang="en-US" sz="2400" dirty="0">
                <a:solidFill>
                  <a:srgbClr val="66CCFF"/>
                </a:solidFill>
                <a:latin typeface="微软雅黑" pitchFamily="34" charset="-122"/>
                <a:ea typeface="微软雅黑" pitchFamily="34" charset="-122"/>
              </a:rPr>
              <a:t>，</a:t>
            </a:r>
            <a:r>
              <a:rPr lang="en-US" altLang="zh-CN" sz="2400" dirty="0">
                <a:solidFill>
                  <a:srgbClr val="66CCFF"/>
                </a:solidFill>
                <a:latin typeface="微软雅黑" pitchFamily="34" charset="-122"/>
                <a:ea typeface="微软雅黑" pitchFamily="34" charset="-122"/>
              </a:rPr>
              <a:t>7}</a:t>
            </a:r>
            <a:r>
              <a:rPr lang="zh-CN" altLang="en-US" sz="2400" dirty="0">
                <a:latin typeface="微软雅黑" pitchFamily="34" charset="-122"/>
                <a:ea typeface="微软雅黑" pitchFamily="34" charset="-122"/>
              </a:rPr>
              <a:t>，</a:t>
            </a:r>
            <a:r>
              <a:rPr lang="en-US" altLang="zh-CN" sz="2400" dirty="0">
                <a:solidFill>
                  <a:srgbClr val="FF3300"/>
                </a:solidFill>
                <a:latin typeface="微软雅黑" pitchFamily="34" charset="-122"/>
                <a:ea typeface="微软雅黑" pitchFamily="34" charset="-122"/>
              </a:rPr>
              <a:t>{76</a:t>
            </a:r>
            <a:r>
              <a:rPr lang="zh-CN" altLang="en-US" sz="2400" dirty="0">
                <a:solidFill>
                  <a:srgbClr val="FF3300"/>
                </a:solidFill>
                <a:latin typeface="微软雅黑" pitchFamily="34" charset="-122"/>
                <a:ea typeface="微软雅黑" pitchFamily="34" charset="-122"/>
              </a:rPr>
              <a:t>，</a:t>
            </a:r>
            <a:r>
              <a:rPr lang="en-US" altLang="zh-CN" sz="2400" dirty="0">
                <a:solidFill>
                  <a:srgbClr val="FF3300"/>
                </a:solidFill>
                <a:latin typeface="微软雅黑" pitchFamily="34" charset="-122"/>
                <a:ea typeface="微软雅黑" pitchFamily="34" charset="-122"/>
              </a:rPr>
              <a:t>78</a:t>
            </a:r>
            <a:r>
              <a:rPr lang="zh-CN" altLang="en-US" sz="2400" dirty="0">
                <a:solidFill>
                  <a:srgbClr val="FF3300"/>
                </a:solidFill>
                <a:latin typeface="微软雅黑" pitchFamily="34" charset="-122"/>
                <a:ea typeface="微软雅黑" pitchFamily="34" charset="-122"/>
              </a:rPr>
              <a:t>，</a:t>
            </a:r>
            <a:r>
              <a:rPr lang="en-US" altLang="zh-CN" sz="2400" dirty="0">
                <a:solidFill>
                  <a:srgbClr val="FF3300"/>
                </a:solidFill>
                <a:latin typeface="微软雅黑" pitchFamily="34" charset="-122"/>
                <a:ea typeface="微软雅黑" pitchFamily="34" charset="-122"/>
              </a:rPr>
              <a:t>41}</a:t>
            </a:r>
            <a:r>
              <a:rPr lang="zh-CN" altLang="en-US" sz="2400" dirty="0">
                <a:latin typeface="微软雅黑" pitchFamily="34" charset="-122"/>
                <a:ea typeface="微软雅黑" pitchFamily="34" charset="-122"/>
              </a:rPr>
              <a:t>，</a:t>
            </a:r>
            <a:r>
              <a:rPr lang="en-US" altLang="zh-CN" sz="2400" dirty="0">
                <a:solidFill>
                  <a:schemeClr val="accent1"/>
                </a:solidFill>
                <a:latin typeface="微软雅黑" pitchFamily="34" charset="-122"/>
                <a:ea typeface="微软雅黑" pitchFamily="34" charset="-122"/>
              </a:rPr>
              <a:t>{41</a:t>
            </a:r>
            <a:r>
              <a:rPr lang="zh-CN" altLang="en-US" sz="2400" dirty="0">
                <a:solidFill>
                  <a:schemeClr val="accent1"/>
                </a:solidFill>
                <a:latin typeface="微软雅黑" pitchFamily="34" charset="-122"/>
                <a:ea typeface="微软雅黑" pitchFamily="34" charset="-122"/>
              </a:rPr>
              <a:t>，</a:t>
            </a:r>
            <a:r>
              <a:rPr lang="en-US" altLang="zh-CN" sz="2400" dirty="0">
                <a:solidFill>
                  <a:schemeClr val="accent1"/>
                </a:solidFill>
                <a:latin typeface="微软雅黑" pitchFamily="34" charset="-122"/>
                <a:ea typeface="微软雅黑" pitchFamily="34" charset="-122"/>
              </a:rPr>
              <a:t>30</a:t>
            </a:r>
            <a:r>
              <a:rPr lang="zh-CN" altLang="en-US" sz="2400" dirty="0">
                <a:solidFill>
                  <a:schemeClr val="accent1"/>
                </a:solidFill>
                <a:latin typeface="微软雅黑" pitchFamily="34" charset="-122"/>
                <a:ea typeface="微软雅黑" pitchFamily="34" charset="-122"/>
              </a:rPr>
              <a:t>，</a:t>
            </a:r>
            <a:r>
              <a:rPr lang="en-US" altLang="zh-CN" sz="2400" dirty="0">
                <a:solidFill>
                  <a:schemeClr val="accent1"/>
                </a:solidFill>
                <a:latin typeface="微软雅黑" pitchFamily="34" charset="-122"/>
                <a:ea typeface="微软雅黑" pitchFamily="34" charset="-122"/>
              </a:rPr>
              <a:t>86}</a:t>
            </a:r>
            <a:r>
              <a:rPr lang="zh-CN" altLang="en-US" sz="2400" dirty="0">
                <a:latin typeface="微软雅黑" pitchFamily="34" charset="-122"/>
                <a:ea typeface="微软雅黑" pitchFamily="34" charset="-122"/>
              </a:rPr>
              <a:t>，</a:t>
            </a:r>
            <a:r>
              <a:rPr lang="en-US" altLang="zh-CN" sz="2400" dirty="0" smtClean="0">
                <a:solidFill>
                  <a:srgbClr val="C00000"/>
                </a:solidFill>
                <a:latin typeface="微软雅黑" pitchFamily="34" charset="-122"/>
                <a:ea typeface="微软雅黑" pitchFamily="34" charset="-122"/>
              </a:rPr>
              <a:t>{13</a:t>
            </a:r>
            <a:r>
              <a:rPr lang="zh-CN" altLang="en-US" sz="2400" dirty="0">
                <a:solidFill>
                  <a:srgbClr val="C00000"/>
                </a:solidFill>
                <a:latin typeface="微软雅黑" pitchFamily="34" charset="-122"/>
                <a:ea typeface="微软雅黑" pitchFamily="34" charset="-122"/>
              </a:rPr>
              <a:t>，</a:t>
            </a:r>
            <a:r>
              <a:rPr lang="en-US" altLang="zh-CN" sz="2400" dirty="0">
                <a:solidFill>
                  <a:srgbClr val="C00000"/>
                </a:solidFill>
                <a:latin typeface="微软雅黑" pitchFamily="34" charset="-122"/>
                <a:ea typeface="微软雅黑" pitchFamily="34" charset="-122"/>
              </a:rPr>
              <a:t>11}</a:t>
            </a:r>
            <a:r>
              <a:rPr lang="zh-CN" altLang="en-US" sz="2400" dirty="0">
                <a:latin typeface="微软雅黑" pitchFamily="34" charset="-122"/>
                <a:ea typeface="微软雅黑" pitchFamily="34" charset="-122"/>
              </a:rPr>
              <a:t>。</a:t>
            </a:r>
          </a:p>
        </p:txBody>
      </p:sp>
      <p:sp>
        <p:nvSpPr>
          <p:cNvPr id="32" name="TextBox 31"/>
          <p:cNvSpPr txBox="1"/>
          <p:nvPr/>
        </p:nvSpPr>
        <p:spPr>
          <a:xfrm>
            <a:off x="428596" y="357166"/>
            <a:ext cx="7929618"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希尔排序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Text Box 2"/>
          <p:cNvSpPr txBox="1">
            <a:spLocks noChangeArrowheads="1"/>
          </p:cNvSpPr>
          <p:nvPr/>
        </p:nvSpPr>
        <p:spPr bwMode="auto">
          <a:xfrm>
            <a:off x="539750" y="1500174"/>
            <a:ext cx="8305800" cy="519113"/>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zh-CN" altLang="en-US" sz="2400" dirty="0">
                <a:latin typeface="微软雅黑" pitchFamily="34" charset="-122"/>
                <a:ea typeface="微软雅黑" pitchFamily="34" charset="-122"/>
              </a:rPr>
              <a:t>第一趟排序结果，使得间隔为</a:t>
            </a:r>
            <a:r>
              <a:rPr lang="en-US" altLang="zh-CN" sz="2400" dirty="0">
                <a:latin typeface="微软雅黑" pitchFamily="34" charset="-122"/>
                <a:ea typeface="微软雅黑" pitchFamily="34" charset="-122"/>
              </a:rPr>
              <a:t>5</a:t>
            </a:r>
            <a:r>
              <a:rPr lang="zh-CN" altLang="en-US" sz="2400" dirty="0">
                <a:latin typeface="微软雅黑" pitchFamily="34" charset="-122"/>
                <a:ea typeface="微软雅黑" pitchFamily="34" charset="-122"/>
              </a:rPr>
              <a:t>的字表有序：</a:t>
            </a:r>
            <a:r>
              <a:rPr kumimoji="1" lang="zh-CN" altLang="en-US" sz="2800" dirty="0">
                <a:latin typeface="微软雅黑" pitchFamily="34" charset="-122"/>
                <a:ea typeface="微软雅黑" pitchFamily="34" charset="-122"/>
              </a:rPr>
              <a:t> </a:t>
            </a:r>
          </a:p>
        </p:txBody>
      </p:sp>
      <p:graphicFrame>
        <p:nvGraphicFramePr>
          <p:cNvPr id="511120" name="Group 144"/>
          <p:cNvGraphicFramePr>
            <a:graphicFrameLocks noGrp="1"/>
          </p:cNvGraphicFramePr>
          <p:nvPr/>
        </p:nvGraphicFramePr>
        <p:xfrm>
          <a:off x="900113" y="2219313"/>
          <a:ext cx="7772400" cy="457200"/>
        </p:xfrm>
        <a:graphic>
          <a:graphicData uri="http://schemas.openxmlformats.org/drawingml/2006/table">
            <a:tbl>
              <a:tblPr/>
              <a:tblGrid>
                <a:gridCol w="554037"/>
                <a:gridCol w="557213"/>
                <a:gridCol w="554037"/>
                <a:gridCol w="555625"/>
                <a:gridCol w="554038"/>
                <a:gridCol w="557212"/>
                <a:gridCol w="554038"/>
                <a:gridCol w="554037"/>
                <a:gridCol w="557213"/>
                <a:gridCol w="554037"/>
                <a:gridCol w="555625"/>
                <a:gridCol w="554038"/>
                <a:gridCol w="557212"/>
                <a:gridCol w="554038"/>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29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sng" strike="noStrike" cap="none" normalizeH="0" baseline="0" smtClean="0">
                          <a:ln>
                            <a:noFill/>
                          </a:ln>
                          <a:solidFill>
                            <a:schemeClr val="tx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86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1011" name="Text Box 35"/>
          <p:cNvSpPr txBox="1">
            <a:spLocks noChangeArrowheads="1"/>
          </p:cNvSpPr>
          <p:nvPr/>
        </p:nvSpPr>
        <p:spPr bwMode="auto">
          <a:xfrm>
            <a:off x="0" y="2219313"/>
            <a:ext cx="914400" cy="457200"/>
          </a:xfrm>
          <a:prstGeom prst="rect">
            <a:avLst/>
          </a:prstGeom>
          <a:noFill/>
          <a:ln w="19050" cap="sq">
            <a:noFill/>
            <a:miter lim="800000"/>
            <a:headEnd/>
            <a:tailEnd/>
          </a:ln>
          <a:effectLst/>
        </p:spPr>
        <p:txBody>
          <a:bodyPr>
            <a:spAutoFit/>
          </a:bodyPr>
          <a:lstStyle/>
          <a:p>
            <a:pPr algn="ctr">
              <a:spcBef>
                <a:spcPct val="50000"/>
              </a:spcBef>
            </a:pPr>
            <a:r>
              <a:rPr kumimoji="1" lang="en-US" altLang="zh-CN" sz="2400" dirty="0">
                <a:solidFill>
                  <a:srgbClr val="C00000"/>
                </a:solidFill>
                <a:latin typeface="Times New Roman" pitchFamily="18" charset="0"/>
              </a:rPr>
              <a:t>P=3</a:t>
            </a:r>
          </a:p>
        </p:txBody>
      </p:sp>
      <p:grpSp>
        <p:nvGrpSpPr>
          <p:cNvPr id="2" name="Group 36"/>
          <p:cNvGrpSpPr>
            <a:grpSpLocks/>
          </p:cNvGrpSpPr>
          <p:nvPr/>
        </p:nvGrpSpPr>
        <p:grpSpPr bwMode="auto">
          <a:xfrm>
            <a:off x="1187450" y="2724138"/>
            <a:ext cx="7286625" cy="792162"/>
            <a:chOff x="748" y="799"/>
            <a:chExt cx="4590" cy="499"/>
          </a:xfrm>
        </p:grpSpPr>
        <p:grpSp>
          <p:nvGrpSpPr>
            <p:cNvPr id="3" name="Group 37"/>
            <p:cNvGrpSpPr>
              <a:grpSpLocks/>
            </p:cNvGrpSpPr>
            <p:nvPr/>
          </p:nvGrpSpPr>
          <p:grpSpPr bwMode="auto">
            <a:xfrm>
              <a:off x="748" y="799"/>
              <a:ext cx="4272" cy="144"/>
              <a:chOff x="720" y="864"/>
              <a:chExt cx="4272" cy="144"/>
            </a:xfrm>
          </p:grpSpPr>
          <p:sp>
            <p:nvSpPr>
              <p:cNvPr id="511014" name="Line 38"/>
              <p:cNvSpPr>
                <a:spLocks noChangeShapeType="1"/>
              </p:cNvSpPr>
              <p:nvPr/>
            </p:nvSpPr>
            <p:spPr bwMode="auto">
              <a:xfrm>
                <a:off x="720" y="864"/>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15" name="Line 39"/>
              <p:cNvSpPr>
                <a:spLocks noChangeShapeType="1"/>
              </p:cNvSpPr>
              <p:nvPr/>
            </p:nvSpPr>
            <p:spPr bwMode="auto">
              <a:xfrm>
                <a:off x="1824" y="864"/>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16" name="Line 40"/>
              <p:cNvSpPr>
                <a:spLocks noChangeShapeType="1"/>
              </p:cNvSpPr>
              <p:nvPr/>
            </p:nvSpPr>
            <p:spPr bwMode="auto">
              <a:xfrm>
                <a:off x="4992" y="864"/>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17" name="Line 41"/>
              <p:cNvSpPr>
                <a:spLocks noChangeShapeType="1"/>
              </p:cNvSpPr>
              <p:nvPr/>
            </p:nvSpPr>
            <p:spPr bwMode="auto">
              <a:xfrm>
                <a:off x="720" y="1008"/>
                <a:ext cx="4272" cy="0"/>
              </a:xfrm>
              <a:prstGeom prst="line">
                <a:avLst/>
              </a:prstGeom>
              <a:noFill/>
              <a:ln w="19050" cap="sq">
                <a:solidFill>
                  <a:schemeClr val="tx1"/>
                </a:solidFill>
                <a:round/>
                <a:headEnd/>
                <a:tailEnd/>
              </a:ln>
              <a:effectLst/>
            </p:spPr>
            <p:txBody>
              <a:bodyPr wrap="none" anchor="ctr"/>
              <a:lstStyle/>
              <a:p>
                <a:endParaRPr lang="zh-CN" altLang="en-US"/>
              </a:p>
            </p:txBody>
          </p:sp>
          <p:sp>
            <p:nvSpPr>
              <p:cNvPr id="511018" name="Line 42"/>
              <p:cNvSpPr>
                <a:spLocks noChangeShapeType="1"/>
              </p:cNvSpPr>
              <p:nvPr/>
            </p:nvSpPr>
            <p:spPr bwMode="auto">
              <a:xfrm>
                <a:off x="2880" y="864"/>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19" name="Line 43"/>
              <p:cNvSpPr>
                <a:spLocks noChangeShapeType="1"/>
              </p:cNvSpPr>
              <p:nvPr/>
            </p:nvSpPr>
            <p:spPr bwMode="auto">
              <a:xfrm>
                <a:off x="3888" y="864"/>
                <a:ext cx="0" cy="144"/>
              </a:xfrm>
              <a:prstGeom prst="line">
                <a:avLst/>
              </a:prstGeom>
              <a:noFill/>
              <a:ln w="19050" cap="sq">
                <a:solidFill>
                  <a:schemeClr val="tx1"/>
                </a:solidFill>
                <a:round/>
                <a:headEnd/>
                <a:tailEnd/>
              </a:ln>
              <a:effectLst/>
            </p:spPr>
            <p:txBody>
              <a:bodyPr wrap="none" anchor="ctr"/>
              <a:lstStyle/>
              <a:p>
                <a:endParaRPr lang="zh-CN" altLang="en-US"/>
              </a:p>
            </p:txBody>
          </p:sp>
        </p:grpSp>
        <p:grpSp>
          <p:nvGrpSpPr>
            <p:cNvPr id="4" name="Group 44"/>
            <p:cNvGrpSpPr>
              <a:grpSpLocks/>
            </p:cNvGrpSpPr>
            <p:nvPr/>
          </p:nvGrpSpPr>
          <p:grpSpPr bwMode="auto">
            <a:xfrm>
              <a:off x="1066" y="981"/>
              <a:ext cx="4272" cy="144"/>
              <a:chOff x="1056" y="1152"/>
              <a:chExt cx="4272" cy="144"/>
            </a:xfrm>
          </p:grpSpPr>
          <p:sp>
            <p:nvSpPr>
              <p:cNvPr id="511021" name="Line 45"/>
              <p:cNvSpPr>
                <a:spLocks noChangeShapeType="1"/>
              </p:cNvSpPr>
              <p:nvPr/>
            </p:nvSpPr>
            <p:spPr bwMode="auto">
              <a:xfrm>
                <a:off x="1056" y="11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22" name="Line 46"/>
              <p:cNvSpPr>
                <a:spLocks noChangeShapeType="1"/>
              </p:cNvSpPr>
              <p:nvPr/>
            </p:nvSpPr>
            <p:spPr bwMode="auto">
              <a:xfrm>
                <a:off x="2160" y="11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23" name="Line 47"/>
              <p:cNvSpPr>
                <a:spLocks noChangeShapeType="1"/>
              </p:cNvSpPr>
              <p:nvPr/>
            </p:nvSpPr>
            <p:spPr bwMode="auto">
              <a:xfrm>
                <a:off x="5328" y="11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24" name="Line 48"/>
              <p:cNvSpPr>
                <a:spLocks noChangeShapeType="1"/>
              </p:cNvSpPr>
              <p:nvPr/>
            </p:nvSpPr>
            <p:spPr bwMode="auto">
              <a:xfrm>
                <a:off x="1056" y="1296"/>
                <a:ext cx="4272" cy="0"/>
              </a:xfrm>
              <a:prstGeom prst="line">
                <a:avLst/>
              </a:prstGeom>
              <a:noFill/>
              <a:ln w="19050" cap="sq">
                <a:solidFill>
                  <a:schemeClr val="tx1"/>
                </a:solidFill>
                <a:round/>
                <a:headEnd/>
                <a:tailEnd/>
              </a:ln>
              <a:effectLst/>
            </p:spPr>
            <p:txBody>
              <a:bodyPr wrap="none" anchor="ctr"/>
              <a:lstStyle/>
              <a:p>
                <a:endParaRPr lang="zh-CN" altLang="en-US"/>
              </a:p>
            </p:txBody>
          </p:sp>
          <p:sp>
            <p:nvSpPr>
              <p:cNvPr id="511025" name="Line 49"/>
              <p:cNvSpPr>
                <a:spLocks noChangeShapeType="1"/>
              </p:cNvSpPr>
              <p:nvPr/>
            </p:nvSpPr>
            <p:spPr bwMode="auto">
              <a:xfrm>
                <a:off x="3216" y="1152"/>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26" name="Line 50"/>
              <p:cNvSpPr>
                <a:spLocks noChangeShapeType="1"/>
              </p:cNvSpPr>
              <p:nvPr/>
            </p:nvSpPr>
            <p:spPr bwMode="auto">
              <a:xfrm>
                <a:off x="4224" y="1152"/>
                <a:ext cx="0" cy="144"/>
              </a:xfrm>
              <a:prstGeom prst="line">
                <a:avLst/>
              </a:prstGeom>
              <a:noFill/>
              <a:ln w="19050" cap="sq">
                <a:solidFill>
                  <a:schemeClr val="tx1"/>
                </a:solidFill>
                <a:round/>
                <a:headEnd/>
                <a:tailEnd/>
              </a:ln>
              <a:effectLst/>
            </p:spPr>
            <p:txBody>
              <a:bodyPr wrap="none" anchor="ctr"/>
              <a:lstStyle/>
              <a:p>
                <a:endParaRPr lang="zh-CN" altLang="en-US"/>
              </a:p>
            </p:txBody>
          </p:sp>
        </p:grpSp>
        <p:grpSp>
          <p:nvGrpSpPr>
            <p:cNvPr id="5" name="Group 51"/>
            <p:cNvGrpSpPr>
              <a:grpSpLocks/>
            </p:cNvGrpSpPr>
            <p:nvPr/>
          </p:nvGrpSpPr>
          <p:grpSpPr bwMode="auto">
            <a:xfrm>
              <a:off x="1429" y="1154"/>
              <a:ext cx="3179" cy="144"/>
              <a:chOff x="1429" y="1426"/>
              <a:chExt cx="3179" cy="144"/>
            </a:xfrm>
          </p:grpSpPr>
          <p:sp>
            <p:nvSpPr>
              <p:cNvPr id="511028" name="Line 52"/>
              <p:cNvSpPr>
                <a:spLocks noChangeShapeType="1"/>
              </p:cNvSpPr>
              <p:nvPr/>
            </p:nvSpPr>
            <p:spPr bwMode="auto">
              <a:xfrm>
                <a:off x="1429" y="1570"/>
                <a:ext cx="3168" cy="0"/>
              </a:xfrm>
              <a:prstGeom prst="line">
                <a:avLst/>
              </a:prstGeom>
              <a:noFill/>
              <a:ln w="19050" cap="sq">
                <a:solidFill>
                  <a:schemeClr val="tx1"/>
                </a:solidFill>
                <a:round/>
                <a:headEnd/>
                <a:tailEnd/>
              </a:ln>
              <a:effectLst/>
            </p:spPr>
            <p:txBody>
              <a:bodyPr wrap="none" anchor="ctr"/>
              <a:lstStyle/>
              <a:p>
                <a:endParaRPr lang="zh-CN" altLang="en-US"/>
              </a:p>
            </p:txBody>
          </p:sp>
          <p:grpSp>
            <p:nvGrpSpPr>
              <p:cNvPr id="6" name="Group 53"/>
              <p:cNvGrpSpPr>
                <a:grpSpLocks/>
              </p:cNvGrpSpPr>
              <p:nvPr/>
            </p:nvGrpSpPr>
            <p:grpSpPr bwMode="auto">
              <a:xfrm>
                <a:off x="1440" y="1426"/>
                <a:ext cx="3168" cy="144"/>
                <a:chOff x="1440" y="1426"/>
                <a:chExt cx="3168" cy="144"/>
              </a:xfrm>
            </p:grpSpPr>
            <p:sp>
              <p:nvSpPr>
                <p:cNvPr id="511030" name="Line 54"/>
                <p:cNvSpPr>
                  <a:spLocks noChangeShapeType="1"/>
                </p:cNvSpPr>
                <p:nvPr/>
              </p:nvSpPr>
              <p:spPr bwMode="auto">
                <a:xfrm>
                  <a:off x="1440" y="1426"/>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31" name="Line 55"/>
                <p:cNvSpPr>
                  <a:spLocks noChangeShapeType="1"/>
                </p:cNvSpPr>
                <p:nvPr/>
              </p:nvSpPr>
              <p:spPr bwMode="auto">
                <a:xfrm>
                  <a:off x="2544" y="1426"/>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32" name="Line 56"/>
                <p:cNvSpPr>
                  <a:spLocks noChangeShapeType="1"/>
                </p:cNvSpPr>
                <p:nvPr/>
              </p:nvSpPr>
              <p:spPr bwMode="auto">
                <a:xfrm>
                  <a:off x="3600" y="1426"/>
                  <a:ext cx="0" cy="144"/>
                </a:xfrm>
                <a:prstGeom prst="line">
                  <a:avLst/>
                </a:prstGeom>
                <a:noFill/>
                <a:ln w="19050" cap="sq">
                  <a:solidFill>
                    <a:schemeClr val="tx1"/>
                  </a:solidFill>
                  <a:round/>
                  <a:headEnd/>
                  <a:tailEnd/>
                </a:ln>
                <a:effectLst/>
              </p:spPr>
              <p:txBody>
                <a:bodyPr wrap="none" anchor="ctr"/>
                <a:lstStyle/>
                <a:p>
                  <a:endParaRPr lang="zh-CN" altLang="en-US"/>
                </a:p>
              </p:txBody>
            </p:sp>
            <p:sp>
              <p:nvSpPr>
                <p:cNvPr id="511033" name="Line 57"/>
                <p:cNvSpPr>
                  <a:spLocks noChangeShapeType="1"/>
                </p:cNvSpPr>
                <p:nvPr/>
              </p:nvSpPr>
              <p:spPr bwMode="auto">
                <a:xfrm>
                  <a:off x="4608" y="1426"/>
                  <a:ext cx="0" cy="144"/>
                </a:xfrm>
                <a:prstGeom prst="line">
                  <a:avLst/>
                </a:prstGeom>
                <a:noFill/>
                <a:ln w="19050" cap="sq">
                  <a:solidFill>
                    <a:schemeClr val="tx1"/>
                  </a:solidFill>
                  <a:round/>
                  <a:headEnd/>
                  <a:tailEnd/>
                </a:ln>
                <a:effectLst/>
              </p:spPr>
              <p:txBody>
                <a:bodyPr wrap="none" anchor="ctr"/>
                <a:lstStyle/>
                <a:p>
                  <a:endParaRPr lang="zh-CN" altLang="en-US"/>
                </a:p>
              </p:txBody>
            </p:sp>
          </p:grpSp>
        </p:grpSp>
      </p:grpSp>
      <p:sp>
        <p:nvSpPr>
          <p:cNvPr id="511034" name="Text Box 58"/>
          <p:cNvSpPr txBox="1">
            <a:spLocks noChangeArrowheads="1"/>
          </p:cNvSpPr>
          <p:nvPr/>
        </p:nvSpPr>
        <p:spPr bwMode="auto">
          <a:xfrm>
            <a:off x="539750" y="3659175"/>
            <a:ext cx="8305800" cy="1004888"/>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zh-CN" altLang="en-US" sz="2400" b="1" dirty="0">
                <a:latin typeface="楷体_GB2312" pitchFamily="49" charset="-122"/>
                <a:ea typeface="楷体_GB2312" pitchFamily="49" charset="-122"/>
              </a:rPr>
              <a:t>子序列分别为</a:t>
            </a:r>
            <a:r>
              <a:rPr lang="en-US" altLang="zh-CN" sz="2400" b="1" dirty="0">
                <a:latin typeface="楷体_GB2312" pitchFamily="49" charset="-122"/>
                <a:ea typeface="楷体_GB2312" pitchFamily="49" charset="-122"/>
              </a:rPr>
              <a:t>:{29,30,50,13,78}</a:t>
            </a:r>
            <a:r>
              <a:rPr lang="zh-CN" altLang="en-US" sz="2400" b="1" dirty="0">
                <a:latin typeface="楷体_GB2312" pitchFamily="49" charset="-122"/>
                <a:ea typeface="楷体_GB2312" pitchFamily="49" charset="-122"/>
              </a:rPr>
              <a:t>，</a:t>
            </a:r>
            <a:r>
              <a:rPr lang="en-US" altLang="zh-CN" sz="2400" b="1" dirty="0">
                <a:latin typeface="楷体_GB2312" pitchFamily="49" charset="-122"/>
                <a:ea typeface="楷体_GB2312" pitchFamily="49" charset="-122"/>
              </a:rPr>
              <a:t>{7,11,76,100,86}</a:t>
            </a:r>
            <a:r>
              <a:rPr lang="zh-CN" altLang="en-US" sz="2400" b="1" dirty="0">
                <a:latin typeface="楷体_GB2312" pitchFamily="49" charset="-122"/>
                <a:ea typeface="楷体_GB2312" pitchFamily="49" charset="-122"/>
              </a:rPr>
              <a:t>，</a:t>
            </a:r>
          </a:p>
          <a:p>
            <a:pPr algn="just">
              <a:spcBef>
                <a:spcPct val="50000"/>
              </a:spcBef>
            </a:pPr>
            <a:r>
              <a:rPr lang="en-US" altLang="zh-CN" sz="2400" b="1" dirty="0">
                <a:latin typeface="楷体_GB2312" pitchFamily="49" charset="-122"/>
                <a:ea typeface="楷体_GB2312" pitchFamily="49" charset="-122"/>
              </a:rPr>
              <a:t>{41,39,41,80}</a:t>
            </a:r>
            <a:r>
              <a:rPr lang="zh-CN" altLang="en-US"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cs typeface="Times New Roman" pitchFamily="18" charset="0"/>
              </a:rPr>
              <a:t>第二趟排序结果：</a:t>
            </a:r>
            <a:r>
              <a:rPr lang="zh-CN" altLang="en-US" sz="2400" b="1" dirty="0">
                <a:latin typeface="楷体_GB2312" pitchFamily="49" charset="-122"/>
                <a:ea typeface="楷体_GB2312" pitchFamily="49" charset="-122"/>
              </a:rPr>
              <a:t> </a:t>
            </a:r>
          </a:p>
        </p:txBody>
      </p:sp>
      <p:graphicFrame>
        <p:nvGraphicFramePr>
          <p:cNvPr id="511121" name="Group 145"/>
          <p:cNvGraphicFramePr>
            <a:graphicFrameLocks noGrp="1"/>
          </p:cNvGraphicFramePr>
          <p:nvPr/>
        </p:nvGraphicFramePr>
        <p:xfrm>
          <a:off x="898526" y="3027337"/>
          <a:ext cx="7772400" cy="457200"/>
        </p:xfrm>
        <a:graphic>
          <a:graphicData uri="http://schemas.openxmlformats.org/drawingml/2006/table">
            <a:tbl>
              <a:tblPr/>
              <a:tblGrid>
                <a:gridCol w="554037"/>
                <a:gridCol w="557213"/>
                <a:gridCol w="554037"/>
                <a:gridCol w="555625"/>
                <a:gridCol w="554038"/>
                <a:gridCol w="557212"/>
                <a:gridCol w="554038"/>
                <a:gridCol w="554037"/>
                <a:gridCol w="557213"/>
                <a:gridCol w="554037"/>
                <a:gridCol w="555625"/>
                <a:gridCol w="554038"/>
                <a:gridCol w="557212"/>
                <a:gridCol w="554038"/>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13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sng" strike="noStrike" cap="none" normalizeH="0" baseline="0" dirty="0" smtClean="0">
                          <a:ln>
                            <a:noFill/>
                          </a:ln>
                          <a:solidFill>
                            <a:schemeClr val="tx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511067" name="Text Box 91"/>
          <p:cNvSpPr txBox="1">
            <a:spLocks noChangeArrowheads="1"/>
          </p:cNvSpPr>
          <p:nvPr/>
        </p:nvSpPr>
        <p:spPr bwMode="auto">
          <a:xfrm>
            <a:off x="142844" y="3000372"/>
            <a:ext cx="755650" cy="457200"/>
          </a:xfrm>
          <a:prstGeom prst="rect">
            <a:avLst/>
          </a:prstGeom>
          <a:noFill/>
          <a:ln w="19050" cap="sq">
            <a:noFill/>
            <a:miter lim="800000"/>
            <a:headEnd/>
            <a:tailEnd/>
          </a:ln>
          <a:effectLst/>
        </p:spPr>
        <p:txBody>
          <a:bodyPr>
            <a:spAutoFit/>
          </a:bodyPr>
          <a:lstStyle/>
          <a:p>
            <a:pPr algn="ctr">
              <a:spcBef>
                <a:spcPct val="50000"/>
              </a:spcBef>
            </a:pPr>
            <a:r>
              <a:rPr kumimoji="1" lang="en-US" altLang="zh-CN" sz="2400" dirty="0">
                <a:solidFill>
                  <a:srgbClr val="C00000"/>
                </a:solidFill>
                <a:latin typeface="Times New Roman" pitchFamily="18" charset="0"/>
              </a:rPr>
              <a:t>P=1</a:t>
            </a:r>
          </a:p>
        </p:txBody>
      </p:sp>
      <p:sp>
        <p:nvSpPr>
          <p:cNvPr id="511068" name="Text Box 92"/>
          <p:cNvSpPr txBox="1">
            <a:spLocks noChangeArrowheads="1"/>
          </p:cNvSpPr>
          <p:nvPr/>
        </p:nvSpPr>
        <p:spPr bwMode="auto">
          <a:xfrm>
            <a:off x="625475" y="3785489"/>
            <a:ext cx="8305800" cy="857957"/>
          </a:xfrm>
          <a:prstGeom prst="rect">
            <a:avLst/>
          </a:prstGeom>
          <a:solidFill>
            <a:schemeClr val="bg1"/>
          </a:solidFill>
          <a:ln w="12700" cap="sq">
            <a:noFill/>
            <a:miter lim="800000"/>
            <a:headEnd type="none" w="sm" len="sm"/>
            <a:tailEnd type="none" w="sm" len="sm"/>
          </a:ln>
          <a:effectLst/>
        </p:spPr>
        <p:txBody>
          <a:bodyPr wrap="square">
            <a:spAutoFit/>
          </a:bodyPr>
          <a:lstStyle/>
          <a:p>
            <a:pPr algn="just">
              <a:spcBef>
                <a:spcPct val="50000"/>
              </a:spcBef>
            </a:pPr>
            <a:r>
              <a:rPr lang="zh-CN" altLang="en-US" sz="2400" b="1" dirty="0">
                <a:latin typeface="楷体_GB2312" pitchFamily="49" charset="-122"/>
                <a:ea typeface="楷体_GB2312" pitchFamily="49" charset="-122"/>
                <a:cs typeface="Times New Roman" pitchFamily="18" charset="0"/>
              </a:rPr>
              <a:t>此时，序列</a:t>
            </a:r>
            <a:r>
              <a:rPr lang="zh-CN" altLang="en-US" sz="2400" b="1" dirty="0">
                <a:latin typeface="Arial"/>
                <a:ea typeface="楷体_GB2312" pitchFamily="49" charset="-122"/>
                <a:cs typeface="Times New Roman" pitchFamily="18" charset="0"/>
              </a:rPr>
              <a:t>“</a:t>
            </a:r>
            <a:r>
              <a:rPr lang="zh-CN" altLang="en-US" sz="2400" b="1" dirty="0">
                <a:latin typeface="楷体_GB2312" pitchFamily="49" charset="-122"/>
                <a:ea typeface="楷体_GB2312" pitchFamily="49" charset="-122"/>
                <a:cs typeface="Times New Roman" pitchFamily="18" charset="0"/>
              </a:rPr>
              <a:t>基本有序</a:t>
            </a:r>
            <a:r>
              <a:rPr lang="zh-CN" altLang="en-US" sz="2400" b="1" dirty="0">
                <a:latin typeface="Arial"/>
                <a:ea typeface="楷体_GB2312" pitchFamily="49" charset="-122"/>
                <a:cs typeface="Times New Roman" pitchFamily="18" charset="0"/>
              </a:rPr>
              <a:t>”</a:t>
            </a:r>
            <a:r>
              <a:rPr lang="zh-CN" altLang="en-US" sz="2400" b="1" dirty="0">
                <a:latin typeface="楷体_GB2312" pitchFamily="49" charset="-122"/>
                <a:ea typeface="楷体_GB2312" pitchFamily="49" charset="-122"/>
                <a:cs typeface="Times New Roman" pitchFamily="18" charset="0"/>
              </a:rPr>
              <a:t>，对其进行直接插入排序，得到最终结果： </a:t>
            </a:r>
          </a:p>
        </p:txBody>
      </p:sp>
      <p:graphicFrame>
        <p:nvGraphicFramePr>
          <p:cNvPr id="511122" name="Group 146"/>
          <p:cNvGraphicFramePr>
            <a:graphicFrameLocks noGrp="1"/>
          </p:cNvGraphicFramePr>
          <p:nvPr/>
        </p:nvGraphicFramePr>
        <p:xfrm>
          <a:off x="971550" y="4683099"/>
          <a:ext cx="7772400" cy="457200"/>
        </p:xfrm>
        <a:graphic>
          <a:graphicData uri="http://schemas.openxmlformats.org/drawingml/2006/table">
            <a:tbl>
              <a:tblPr/>
              <a:tblGrid>
                <a:gridCol w="554038"/>
                <a:gridCol w="557212"/>
                <a:gridCol w="554038"/>
                <a:gridCol w="555625"/>
                <a:gridCol w="554037"/>
                <a:gridCol w="557213"/>
                <a:gridCol w="554037"/>
                <a:gridCol w="554038"/>
                <a:gridCol w="557212"/>
                <a:gridCol w="554038"/>
                <a:gridCol w="555625"/>
                <a:gridCol w="554037"/>
                <a:gridCol w="557213"/>
                <a:gridCol w="554037"/>
              </a:tblGrid>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39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sng" strike="noStrike" cap="none" normalizeH="0" baseline="0" smtClean="0">
                          <a:ln>
                            <a:noFill/>
                          </a:ln>
                          <a:solidFill>
                            <a:schemeClr val="tx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smtClean="0">
                          <a:ln>
                            <a:noFill/>
                          </a:ln>
                          <a:solidFill>
                            <a:schemeClr val="tx1"/>
                          </a:solidFill>
                          <a:effectLst/>
                          <a:latin typeface="Arial" charset="0"/>
                          <a:ea typeface="宋体" pitchFamily="2" charset="-122"/>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altLang="zh-CN" sz="1600" b="1" i="0" u="none" strike="noStrike" cap="none" normalizeH="0" baseline="0" dirty="0" smtClean="0">
                          <a:ln>
                            <a:noFill/>
                          </a:ln>
                          <a:solidFill>
                            <a:schemeClr val="tx1"/>
                          </a:solidFill>
                          <a:effectLst/>
                          <a:latin typeface="Arial" charset="0"/>
                          <a:ea typeface="宋体" pitchFamily="2" charset="-122"/>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 name="TextBox 31"/>
          <p:cNvSpPr txBox="1"/>
          <p:nvPr/>
        </p:nvSpPr>
        <p:spPr>
          <a:xfrm>
            <a:off x="428596" y="357166"/>
            <a:ext cx="7929618"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希尔排序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1067"/>
                                        </p:tgtEl>
                                        <p:attrNameLst>
                                          <p:attrName>style.visibility</p:attrName>
                                        </p:attrNameLst>
                                      </p:cBhvr>
                                      <p:to>
                                        <p:strVal val="visible"/>
                                      </p:to>
                                    </p:set>
                                    <p:animEffect transition="in" filter="blinds(horizontal)">
                                      <p:cBhvr>
                                        <p:cTn id="7" dur="500"/>
                                        <p:tgtEl>
                                          <p:spTgt spid="511067"/>
                                        </p:tgtEl>
                                      </p:cBhvr>
                                    </p:animEffect>
                                  </p:childTnLst>
                                </p:cTn>
                              </p:par>
                              <p:par>
                                <p:cTn id="8" presetID="3" presetClass="entr" presetSubtype="10" fill="hold" nodeType="withEffect">
                                  <p:stCondLst>
                                    <p:cond delay="0"/>
                                  </p:stCondLst>
                                  <p:childTnLst>
                                    <p:set>
                                      <p:cBhvr>
                                        <p:cTn id="9" dur="1" fill="hold">
                                          <p:stCondLst>
                                            <p:cond delay="0"/>
                                          </p:stCondLst>
                                        </p:cTn>
                                        <p:tgtEl>
                                          <p:spTgt spid="511121"/>
                                        </p:tgtEl>
                                        <p:attrNameLst>
                                          <p:attrName>style.visibility</p:attrName>
                                        </p:attrNameLst>
                                      </p:cBhvr>
                                      <p:to>
                                        <p:strVal val="visible"/>
                                      </p:to>
                                    </p:set>
                                    <p:animEffect transition="in" filter="blinds(horizontal)">
                                      <p:cBhvr>
                                        <p:cTn id="10" dur="500"/>
                                        <p:tgtEl>
                                          <p:spTgt spid="51112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1068"/>
                                        </p:tgtEl>
                                        <p:attrNameLst>
                                          <p:attrName>style.visibility</p:attrName>
                                        </p:attrNameLst>
                                      </p:cBhvr>
                                      <p:to>
                                        <p:strVal val="visible"/>
                                      </p:to>
                                    </p:set>
                                    <p:animEffect transition="in" filter="blinds(horizontal)">
                                      <p:cBhvr>
                                        <p:cTn id="13" dur="500"/>
                                        <p:tgtEl>
                                          <p:spTgt spid="511068"/>
                                        </p:tgtEl>
                                      </p:cBhvr>
                                    </p:animEffect>
                                  </p:childTnLst>
                                </p:cTn>
                              </p:par>
                              <p:par>
                                <p:cTn id="14" presetID="3" presetClass="entr" presetSubtype="10" fill="hold" nodeType="withEffect">
                                  <p:stCondLst>
                                    <p:cond delay="0"/>
                                  </p:stCondLst>
                                  <p:childTnLst>
                                    <p:set>
                                      <p:cBhvr>
                                        <p:cTn id="15" dur="1" fill="hold">
                                          <p:stCondLst>
                                            <p:cond delay="0"/>
                                          </p:stCondLst>
                                        </p:cTn>
                                        <p:tgtEl>
                                          <p:spTgt spid="511122"/>
                                        </p:tgtEl>
                                        <p:attrNameLst>
                                          <p:attrName>style.visibility</p:attrName>
                                        </p:attrNameLst>
                                      </p:cBhvr>
                                      <p:to>
                                        <p:strVal val="visible"/>
                                      </p:to>
                                    </p:set>
                                    <p:animEffect transition="in" filter="blinds(horizontal)">
                                      <p:cBhvr>
                                        <p:cTn id="16" dur="500"/>
                                        <p:tgtEl>
                                          <p:spTgt spid="511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1067" grpId="0"/>
      <p:bldP spid="51106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body" idx="1"/>
          </p:nvPr>
        </p:nvSpPr>
        <p:spPr>
          <a:xfrm>
            <a:off x="214346" y="1567656"/>
            <a:ext cx="8929654" cy="4647426"/>
          </a:xfrm>
          <a:noFill/>
        </p:spPr>
        <p:txBody>
          <a:bodyPr wrap="square">
            <a:spAutoFit/>
          </a:bodyPr>
          <a:lstStyle/>
          <a:p>
            <a:pPr>
              <a:lnSpc>
                <a:spcPct val="80000"/>
              </a:lnSpc>
              <a:buFontTx/>
              <a:buNone/>
            </a:pPr>
            <a:r>
              <a:rPr lang="en-US" altLang="zh-CN" sz="2000" dirty="0" smtClean="0"/>
              <a:t>void  </a:t>
            </a:r>
            <a:r>
              <a:rPr lang="en-US" altLang="zh-CN" sz="2000" dirty="0" err="1"/>
              <a:t>ShellSort</a:t>
            </a:r>
            <a:r>
              <a:rPr lang="en-US" altLang="zh-CN" sz="2000" dirty="0"/>
              <a:t>(</a:t>
            </a:r>
            <a:r>
              <a:rPr lang="en-US" altLang="zh-CN" sz="2000" dirty="0" err="1"/>
              <a:t>datatype</a:t>
            </a:r>
            <a:r>
              <a:rPr lang="en-US" altLang="zh-CN" sz="2000" dirty="0"/>
              <a:t> R[ ], </a:t>
            </a:r>
            <a:r>
              <a:rPr lang="en-US" altLang="zh-CN" sz="2000" dirty="0" err="1"/>
              <a:t>int</a:t>
            </a:r>
            <a:r>
              <a:rPr lang="en-US" altLang="zh-CN" sz="2000" dirty="0"/>
              <a:t> n, </a:t>
            </a:r>
            <a:r>
              <a:rPr lang="en-US" altLang="zh-CN" sz="2000" dirty="0" err="1">
                <a:solidFill>
                  <a:srgbClr val="C00000"/>
                </a:solidFill>
              </a:rPr>
              <a:t>int</a:t>
            </a:r>
            <a:r>
              <a:rPr lang="en-US" altLang="zh-CN" sz="2000" dirty="0">
                <a:solidFill>
                  <a:srgbClr val="C00000"/>
                </a:solidFill>
              </a:rPr>
              <a:t> d[ ], </a:t>
            </a:r>
            <a:r>
              <a:rPr lang="en-US" altLang="zh-CN" sz="2000" dirty="0" err="1">
                <a:solidFill>
                  <a:srgbClr val="C00000"/>
                </a:solidFill>
              </a:rPr>
              <a:t>int</a:t>
            </a:r>
            <a:r>
              <a:rPr lang="en-US" altLang="zh-CN" sz="2000" dirty="0">
                <a:solidFill>
                  <a:srgbClr val="C00000"/>
                </a:solidFill>
              </a:rPr>
              <a:t> t</a:t>
            </a:r>
            <a:r>
              <a:rPr lang="en-US" altLang="zh-CN" sz="2000" dirty="0"/>
              <a:t>)  </a:t>
            </a:r>
          </a:p>
          <a:p>
            <a:pPr>
              <a:lnSpc>
                <a:spcPct val="80000"/>
              </a:lnSpc>
              <a:buFontTx/>
              <a:buNone/>
            </a:pPr>
            <a:endParaRPr lang="en-US" altLang="zh-CN" sz="2000" dirty="0"/>
          </a:p>
          <a:p>
            <a:pPr>
              <a:lnSpc>
                <a:spcPct val="80000"/>
              </a:lnSpc>
              <a:buFontTx/>
              <a:buNone/>
            </a:pPr>
            <a:r>
              <a:rPr lang="en-US" altLang="zh-CN" sz="2000" dirty="0"/>
              <a:t>{ /*</a:t>
            </a:r>
            <a:r>
              <a:rPr lang="zh-CN" altLang="en-US" sz="2000" dirty="0"/>
              <a:t>按增量序列</a:t>
            </a:r>
            <a:r>
              <a:rPr lang="en-US" altLang="zh-CN" sz="2000" dirty="0"/>
              <a:t>d[0], d[1]… d[t</a:t>
            </a:r>
            <a:r>
              <a:rPr lang="en-US" altLang="zh-CN" sz="2000" dirty="0">
                <a:sym typeface="Symbol" pitchFamily="18" charset="2"/>
              </a:rPr>
              <a:t></a:t>
            </a:r>
            <a:r>
              <a:rPr lang="en-US" altLang="zh-CN" sz="2000" dirty="0"/>
              <a:t>1]</a:t>
            </a:r>
            <a:r>
              <a:rPr lang="zh-CN" altLang="en-US" sz="2000" dirty="0"/>
              <a:t>对排序表</a:t>
            </a:r>
            <a:r>
              <a:rPr lang="en-US" altLang="zh-CN" sz="2000" dirty="0"/>
              <a:t>R[1]..R[n]</a:t>
            </a:r>
            <a:r>
              <a:rPr lang="zh-CN" altLang="en-US" sz="2000" dirty="0"/>
              <a:t>进行希尔排序*</a:t>
            </a:r>
            <a:r>
              <a:rPr lang="en-US" altLang="zh-CN" sz="2000" dirty="0"/>
              <a:t>/</a:t>
            </a:r>
          </a:p>
          <a:p>
            <a:pPr>
              <a:lnSpc>
                <a:spcPct val="80000"/>
              </a:lnSpc>
              <a:buFontTx/>
              <a:buNone/>
            </a:pPr>
            <a:r>
              <a:rPr lang="en-US" altLang="zh-CN" sz="2000" dirty="0"/>
              <a:t>	</a:t>
            </a:r>
            <a:r>
              <a:rPr lang="en-US" altLang="zh-CN" sz="2000" dirty="0" err="1"/>
              <a:t>int</a:t>
            </a:r>
            <a:r>
              <a:rPr lang="en-US" altLang="zh-CN" sz="2000" dirty="0"/>
              <a:t> </a:t>
            </a:r>
            <a:r>
              <a:rPr lang="en-US" altLang="zh-CN" sz="2000" dirty="0" err="1"/>
              <a:t>i,j,k,h</a:t>
            </a:r>
            <a:r>
              <a:rPr lang="en-US" altLang="zh-CN" sz="2000" dirty="0"/>
              <a:t>; </a:t>
            </a:r>
          </a:p>
          <a:p>
            <a:pPr>
              <a:lnSpc>
                <a:spcPct val="80000"/>
              </a:lnSpc>
              <a:buFontTx/>
              <a:buNone/>
            </a:pPr>
            <a:r>
              <a:rPr lang="en-US" altLang="zh-CN" sz="2000" dirty="0"/>
              <a:t>    for(k=0; k&lt;t; k++)</a:t>
            </a:r>
          </a:p>
          <a:p>
            <a:pPr>
              <a:lnSpc>
                <a:spcPct val="80000"/>
              </a:lnSpc>
              <a:buFontTx/>
              <a:buNone/>
            </a:pPr>
            <a:r>
              <a:rPr lang="en-US" altLang="zh-CN" sz="2000" dirty="0"/>
              <a:t>        </a:t>
            </a:r>
            <a:r>
              <a:rPr lang="en-US" altLang="zh-CN" sz="2000" dirty="0">
                <a:solidFill>
                  <a:srgbClr val="C00000"/>
                </a:solidFill>
              </a:rPr>
              <a:t>{   h=d[k];	</a:t>
            </a:r>
            <a:r>
              <a:rPr lang="en-US" altLang="zh-CN" sz="2000" dirty="0"/>
              <a:t>	                   </a:t>
            </a:r>
            <a:r>
              <a:rPr lang="en-US" altLang="zh-CN" sz="2000" dirty="0" smtClean="0"/>
              <a:t>/*</a:t>
            </a:r>
            <a:r>
              <a:rPr lang="zh-CN" altLang="en-US" sz="2000" dirty="0"/>
              <a:t>本趟的增量*</a:t>
            </a:r>
            <a:r>
              <a:rPr lang="en-US" altLang="zh-CN" sz="2000" dirty="0"/>
              <a:t>/</a:t>
            </a:r>
          </a:p>
          <a:p>
            <a:pPr>
              <a:lnSpc>
                <a:spcPct val="80000"/>
              </a:lnSpc>
              <a:buFontTx/>
              <a:buNone/>
            </a:pPr>
            <a:r>
              <a:rPr lang="en-US" altLang="zh-CN" sz="2000" dirty="0"/>
              <a:t>            for(</a:t>
            </a:r>
            <a:r>
              <a:rPr lang="en-US" altLang="zh-CN" sz="2000" dirty="0" err="1"/>
              <a:t>i</a:t>
            </a:r>
            <a:r>
              <a:rPr lang="en-US" altLang="zh-CN" sz="2000" dirty="0"/>
              <a:t>=h+1; </a:t>
            </a:r>
            <a:r>
              <a:rPr lang="en-US" altLang="zh-CN" sz="2000" dirty="0" err="1"/>
              <a:t>i</a:t>
            </a:r>
            <a:r>
              <a:rPr lang="en-US" altLang="zh-CN" sz="2000" dirty="0"/>
              <a:t>&lt;=n; </a:t>
            </a:r>
            <a:r>
              <a:rPr lang="en-US" altLang="zh-CN" sz="2000" dirty="0" err="1"/>
              <a:t>i</a:t>
            </a:r>
            <a:r>
              <a:rPr lang="en-US" altLang="zh-CN" sz="2000" dirty="0"/>
              <a:t>++)</a:t>
            </a:r>
          </a:p>
          <a:p>
            <a:pPr>
              <a:lnSpc>
                <a:spcPct val="80000"/>
              </a:lnSpc>
              <a:buFontTx/>
              <a:buNone/>
            </a:pPr>
            <a:r>
              <a:rPr lang="en-US" altLang="zh-CN" sz="2000" dirty="0"/>
              <a:t>             if(R[</a:t>
            </a:r>
            <a:r>
              <a:rPr lang="en-US" altLang="zh-CN" sz="2000" dirty="0" err="1"/>
              <a:t>i</a:t>
            </a:r>
            <a:r>
              <a:rPr lang="en-US" altLang="zh-CN" sz="2000" dirty="0"/>
              <a:t>].key&lt;R[</a:t>
            </a:r>
            <a:r>
              <a:rPr lang="en-US" altLang="zh-CN" sz="2000" dirty="0" err="1"/>
              <a:t>i</a:t>
            </a:r>
            <a:r>
              <a:rPr lang="en-US" altLang="zh-CN" sz="2000" dirty="0"/>
              <a:t>-h].key)     </a:t>
            </a:r>
            <a:r>
              <a:rPr lang="en-US" altLang="zh-CN" sz="2000" dirty="0" smtClean="0"/>
              <a:t>   </a:t>
            </a:r>
            <a:r>
              <a:rPr lang="en-US" altLang="zh-CN" sz="2000" dirty="0"/>
              <a:t>/*</a:t>
            </a:r>
            <a:r>
              <a:rPr lang="zh-CN" altLang="en-US" sz="2000" dirty="0"/>
              <a:t>小于时，需插入有序表*</a:t>
            </a:r>
            <a:r>
              <a:rPr lang="en-US" altLang="zh-CN" sz="2000" dirty="0"/>
              <a:t>/</a:t>
            </a:r>
          </a:p>
          <a:p>
            <a:pPr>
              <a:lnSpc>
                <a:spcPct val="80000"/>
              </a:lnSpc>
              <a:buFontTx/>
              <a:buNone/>
            </a:pPr>
            <a:r>
              <a:rPr lang="en-US" altLang="zh-CN" sz="2000" dirty="0"/>
              <a:t>		    {R[0]=R[</a:t>
            </a:r>
            <a:r>
              <a:rPr lang="en-US" altLang="zh-CN" sz="2000" dirty="0" err="1"/>
              <a:t>i</a:t>
            </a:r>
            <a:r>
              <a:rPr lang="en-US" altLang="zh-CN" sz="2000" dirty="0"/>
              <a:t>];       	    </a:t>
            </a:r>
            <a:r>
              <a:rPr lang="en-US" altLang="zh-CN" sz="2000" dirty="0" smtClean="0"/>
              <a:t>  /*</a:t>
            </a:r>
            <a:r>
              <a:rPr lang="zh-CN" altLang="en-US" sz="2000" dirty="0"/>
              <a:t>存放待插入的记录*</a:t>
            </a:r>
            <a:r>
              <a:rPr lang="en-US" altLang="zh-CN" sz="2000" dirty="0"/>
              <a:t>/</a:t>
            </a:r>
          </a:p>
          <a:p>
            <a:pPr>
              <a:lnSpc>
                <a:spcPct val="80000"/>
              </a:lnSpc>
              <a:buFontTx/>
              <a:buNone/>
            </a:pPr>
            <a:r>
              <a:rPr lang="en-US" altLang="zh-CN" sz="2000" dirty="0"/>
              <a:t>		     for(j=</a:t>
            </a:r>
            <a:r>
              <a:rPr lang="en-US" altLang="zh-CN" sz="2000" dirty="0" err="1"/>
              <a:t>i</a:t>
            </a:r>
            <a:r>
              <a:rPr lang="en-US" altLang="zh-CN" sz="2000" dirty="0" err="1">
                <a:sym typeface="Symbol" pitchFamily="18" charset="2"/>
              </a:rPr>
              <a:t></a:t>
            </a:r>
            <a:r>
              <a:rPr lang="en-US" altLang="zh-CN" sz="2000" dirty="0" err="1"/>
              <a:t>h</a:t>
            </a:r>
            <a:r>
              <a:rPr lang="en-US" altLang="zh-CN" sz="2000" dirty="0"/>
              <a:t>; j&gt;0&amp;&amp;R[0].key&lt;R[j].key; j=</a:t>
            </a:r>
            <a:r>
              <a:rPr lang="en-US" altLang="zh-CN" sz="2000" dirty="0" err="1"/>
              <a:t>j</a:t>
            </a:r>
            <a:r>
              <a:rPr lang="en-US" altLang="zh-CN" sz="2000" dirty="0" err="1">
                <a:sym typeface="Symbol" pitchFamily="18" charset="2"/>
              </a:rPr>
              <a:t></a:t>
            </a:r>
            <a:r>
              <a:rPr lang="en-US" altLang="zh-CN" sz="2000" dirty="0" err="1"/>
              <a:t>h</a:t>
            </a:r>
            <a:r>
              <a:rPr lang="en-US" altLang="zh-CN" sz="2000" dirty="0"/>
              <a:t>)</a:t>
            </a:r>
          </a:p>
          <a:p>
            <a:pPr>
              <a:lnSpc>
                <a:spcPct val="80000"/>
              </a:lnSpc>
              <a:buFontTx/>
              <a:buNone/>
            </a:pPr>
            <a:r>
              <a:rPr lang="en-US" altLang="zh-CN" sz="2000" dirty="0"/>
              <a:t>		          R[</a:t>
            </a:r>
            <a:r>
              <a:rPr lang="en-US" altLang="zh-CN" sz="2000" dirty="0" err="1"/>
              <a:t>j+h</a:t>
            </a:r>
            <a:r>
              <a:rPr lang="en-US" altLang="zh-CN" sz="2000" dirty="0"/>
              <a:t>]=R[j];   	</a:t>
            </a:r>
            <a:r>
              <a:rPr lang="en-US" altLang="zh-CN" sz="2000" dirty="0" smtClean="0"/>
              <a:t>     /*</a:t>
            </a:r>
            <a:r>
              <a:rPr lang="zh-CN" altLang="en-US" sz="2000" dirty="0"/>
              <a:t>记录后移*</a:t>
            </a:r>
            <a:r>
              <a:rPr lang="en-US" altLang="zh-CN" sz="2000" dirty="0"/>
              <a:t>/</a:t>
            </a:r>
          </a:p>
          <a:p>
            <a:pPr>
              <a:lnSpc>
                <a:spcPct val="80000"/>
              </a:lnSpc>
              <a:buFontTx/>
              <a:buNone/>
            </a:pPr>
            <a:r>
              <a:rPr lang="en-US" altLang="zh-CN" sz="2000" dirty="0"/>
              <a:t>		     R[</a:t>
            </a:r>
            <a:r>
              <a:rPr lang="en-US" altLang="zh-CN" sz="2000" dirty="0" err="1"/>
              <a:t>j+h</a:t>
            </a:r>
            <a:r>
              <a:rPr lang="en-US" altLang="zh-CN" sz="2000" dirty="0"/>
              <a:t>]=R[0];      	</a:t>
            </a:r>
            <a:r>
              <a:rPr lang="en-US" altLang="zh-CN" sz="2000" dirty="0" smtClean="0"/>
              <a:t>     /*</a:t>
            </a:r>
            <a:r>
              <a:rPr lang="zh-CN" altLang="en-US" sz="2000" dirty="0"/>
              <a:t>插入到正确位置*</a:t>
            </a:r>
            <a:r>
              <a:rPr lang="en-US" altLang="zh-CN" sz="2000" dirty="0"/>
              <a:t>/</a:t>
            </a:r>
          </a:p>
          <a:p>
            <a:pPr>
              <a:lnSpc>
                <a:spcPct val="80000"/>
              </a:lnSpc>
              <a:buFontTx/>
              <a:buNone/>
            </a:pPr>
            <a:r>
              <a:rPr lang="en-US" altLang="zh-CN" sz="2000" dirty="0"/>
              <a:t>		    }</a:t>
            </a:r>
          </a:p>
          <a:p>
            <a:pPr>
              <a:lnSpc>
                <a:spcPct val="80000"/>
              </a:lnSpc>
              <a:buFontTx/>
              <a:buNone/>
            </a:pPr>
            <a:r>
              <a:rPr lang="en-US" altLang="zh-CN" sz="2000" dirty="0"/>
              <a:t>         }</a:t>
            </a:r>
          </a:p>
          <a:p>
            <a:pPr>
              <a:lnSpc>
                <a:spcPct val="80000"/>
              </a:lnSpc>
              <a:buFontTx/>
              <a:buNone/>
            </a:pPr>
            <a:r>
              <a:rPr lang="en-US" altLang="zh-CN" sz="2000" dirty="0"/>
              <a:t>}	</a:t>
            </a:r>
          </a:p>
        </p:txBody>
      </p:sp>
      <p:sp>
        <p:nvSpPr>
          <p:cNvPr id="3" name="TextBox 2"/>
          <p:cNvSpPr txBox="1"/>
          <p:nvPr/>
        </p:nvSpPr>
        <p:spPr>
          <a:xfrm>
            <a:off x="428596" y="357166"/>
            <a:ext cx="7929618"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希尔排序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zh-CN" altLang="en-US"/>
              <a:t>数据结构</a:t>
            </a:r>
          </a:p>
        </p:txBody>
      </p:sp>
      <p:sp>
        <p:nvSpPr>
          <p:cNvPr id="71683" name="Rectangle 3"/>
          <p:cNvSpPr>
            <a:spLocks noGrp="1" noChangeArrowheads="1"/>
          </p:cNvSpPr>
          <p:nvPr>
            <p:ph type="body" idx="1"/>
          </p:nvPr>
        </p:nvSpPr>
        <p:spPr>
          <a:xfrm>
            <a:off x="1490658" y="1357298"/>
            <a:ext cx="2852063" cy="4130361"/>
          </a:xfrm>
        </p:spPr>
        <p:txBody>
          <a:bodyPr wrap="square">
            <a:spAutoFit/>
          </a:bodyPr>
          <a:lstStyle/>
          <a:p>
            <a:pPr marL="0">
              <a:buNone/>
            </a:pPr>
            <a:r>
              <a:rPr lang="zh-CN" altLang="en-US" dirty="0" smtClean="0">
                <a:latin typeface="楷体" pitchFamily="49" charset="-122"/>
              </a:rPr>
              <a:t>线性表</a:t>
            </a:r>
            <a:endParaRPr lang="zh-CN" altLang="en-US" dirty="0">
              <a:latin typeface="楷体" pitchFamily="49" charset="-122"/>
            </a:endParaRPr>
          </a:p>
          <a:p>
            <a:pPr marL="0">
              <a:buFontTx/>
              <a:buNone/>
            </a:pPr>
            <a:r>
              <a:rPr lang="zh-CN" altLang="en-US" dirty="0">
                <a:latin typeface="楷体" pitchFamily="49" charset="-122"/>
              </a:rPr>
              <a:t> </a:t>
            </a:r>
            <a:endParaRPr lang="en-US" altLang="zh-CN" dirty="0" smtClean="0">
              <a:latin typeface="楷体" pitchFamily="49" charset="-122"/>
            </a:endParaRPr>
          </a:p>
          <a:p>
            <a:pPr marL="0">
              <a:buFontTx/>
              <a:buNone/>
            </a:pPr>
            <a:r>
              <a:rPr lang="zh-CN" altLang="en-US" dirty="0" smtClean="0">
                <a:latin typeface="楷体" pitchFamily="49" charset="-122"/>
              </a:rPr>
              <a:t>       </a:t>
            </a:r>
            <a:endParaRPr lang="zh-CN" altLang="en-US" dirty="0">
              <a:latin typeface="楷体" pitchFamily="49" charset="-122"/>
            </a:endParaRPr>
          </a:p>
          <a:p>
            <a:pPr marL="0">
              <a:buNone/>
            </a:pPr>
            <a:r>
              <a:rPr lang="zh-CN" altLang="en-US" dirty="0" smtClean="0">
                <a:latin typeface="楷体" pitchFamily="49" charset="-122"/>
              </a:rPr>
              <a:t>栈</a:t>
            </a:r>
            <a:endParaRPr lang="en-US" altLang="zh-CN" dirty="0" smtClean="0">
              <a:latin typeface="楷体" pitchFamily="49" charset="-122"/>
            </a:endParaRPr>
          </a:p>
          <a:p>
            <a:pPr marL="0">
              <a:buNone/>
            </a:pPr>
            <a:endParaRPr lang="en-US" altLang="zh-CN" dirty="0" smtClean="0">
              <a:latin typeface="楷体" pitchFamily="49" charset="-122"/>
              <a:hlinkClick r:id="" action="ppaction://noaction"/>
            </a:endParaRPr>
          </a:p>
          <a:p>
            <a:pPr marL="0">
              <a:buNone/>
            </a:pPr>
            <a:endParaRPr lang="zh-CN" altLang="en-US" dirty="0">
              <a:latin typeface="楷体" pitchFamily="49" charset="-122"/>
              <a:hlinkClick r:id="" action="ppaction://noaction"/>
            </a:endParaRPr>
          </a:p>
          <a:p>
            <a:pPr marL="0">
              <a:buNone/>
            </a:pPr>
            <a:r>
              <a:rPr lang="zh-CN" altLang="en-US" dirty="0">
                <a:latin typeface="楷体" pitchFamily="49" charset="-122"/>
              </a:rPr>
              <a:t>队列</a:t>
            </a:r>
          </a:p>
        </p:txBody>
      </p:sp>
      <p:sp>
        <p:nvSpPr>
          <p:cNvPr id="71684" name="Line 4"/>
          <p:cNvSpPr>
            <a:spLocks noChangeShapeType="1"/>
          </p:cNvSpPr>
          <p:nvPr/>
        </p:nvSpPr>
        <p:spPr bwMode="auto">
          <a:xfrm>
            <a:off x="3319458" y="1662098"/>
            <a:ext cx="1008063" cy="0"/>
          </a:xfrm>
          <a:prstGeom prst="line">
            <a:avLst/>
          </a:prstGeom>
          <a:noFill/>
          <a:ln w="9525">
            <a:solidFill>
              <a:schemeClr val="tx1"/>
            </a:solidFill>
            <a:round/>
            <a:headEnd/>
            <a:tailEnd type="triangle" w="med" len="med"/>
          </a:ln>
          <a:effectLst/>
        </p:spPr>
        <p:txBody>
          <a:bodyPr/>
          <a:lstStyle/>
          <a:p>
            <a:endParaRPr lang="zh-CN" altLang="en-US"/>
          </a:p>
        </p:txBody>
      </p:sp>
      <p:sp>
        <p:nvSpPr>
          <p:cNvPr id="71685" name="Line 5"/>
          <p:cNvSpPr>
            <a:spLocks noChangeShapeType="1"/>
          </p:cNvSpPr>
          <p:nvPr/>
        </p:nvSpPr>
        <p:spPr bwMode="auto">
          <a:xfrm>
            <a:off x="3243258" y="1738298"/>
            <a:ext cx="1008063" cy="576263"/>
          </a:xfrm>
          <a:prstGeom prst="line">
            <a:avLst/>
          </a:prstGeom>
          <a:noFill/>
          <a:ln w="9525">
            <a:solidFill>
              <a:schemeClr val="tx1"/>
            </a:solidFill>
            <a:round/>
            <a:headEnd/>
            <a:tailEnd type="triangle" w="med" len="med"/>
          </a:ln>
          <a:effectLst/>
        </p:spPr>
        <p:txBody>
          <a:bodyPr/>
          <a:lstStyle/>
          <a:p>
            <a:endParaRPr lang="zh-CN" altLang="en-US"/>
          </a:p>
        </p:txBody>
      </p:sp>
      <p:sp>
        <p:nvSpPr>
          <p:cNvPr id="71686" name="AutoShape 6"/>
          <p:cNvSpPr>
            <a:spLocks/>
          </p:cNvSpPr>
          <p:nvPr/>
        </p:nvSpPr>
        <p:spPr bwMode="auto">
          <a:xfrm>
            <a:off x="1109658" y="1585898"/>
            <a:ext cx="419100" cy="3986242"/>
          </a:xfrm>
          <a:prstGeom prst="leftBrace">
            <a:avLst>
              <a:gd name="adj1" fmla="val 39394"/>
              <a:gd name="adj2" fmla="val 50000"/>
            </a:avLst>
          </a:prstGeom>
          <a:noFill/>
          <a:ln w="9525">
            <a:solidFill>
              <a:schemeClr val="tx1"/>
            </a:solidFill>
            <a:round/>
            <a:headEnd/>
            <a:tailEnd/>
          </a:ln>
          <a:effectLst/>
        </p:spPr>
        <p:txBody>
          <a:bodyPr wrap="none" anchor="ctr"/>
          <a:lstStyle/>
          <a:p>
            <a:endParaRPr lang="zh-CN" altLang="en-US"/>
          </a:p>
        </p:txBody>
      </p:sp>
      <p:sp>
        <p:nvSpPr>
          <p:cNvPr id="71687" name="Text Box 7"/>
          <p:cNvSpPr txBox="1">
            <a:spLocks noChangeArrowheads="1"/>
          </p:cNvSpPr>
          <p:nvPr/>
        </p:nvSpPr>
        <p:spPr bwMode="auto">
          <a:xfrm>
            <a:off x="357158" y="2643182"/>
            <a:ext cx="677108" cy="2016125"/>
          </a:xfrm>
          <a:prstGeom prst="rect">
            <a:avLst/>
          </a:prstGeom>
          <a:solidFill>
            <a:srgbClr val="0000FF"/>
          </a:solidFill>
          <a:ln w="9525">
            <a:noFill/>
            <a:miter lim="800000"/>
            <a:headEnd/>
            <a:tailEnd/>
          </a:ln>
          <a:effectLst/>
        </p:spPr>
        <p:txBody>
          <a:bodyPr vert="eaVert">
            <a:spAutoFit/>
          </a:bodyPr>
          <a:lstStyle/>
          <a:p>
            <a:pPr algn="ctr">
              <a:spcBef>
                <a:spcPct val="50000"/>
              </a:spcBef>
            </a:pPr>
            <a:r>
              <a:rPr lang="zh-CN" altLang="en-US" sz="3200" b="1" dirty="0">
                <a:solidFill>
                  <a:schemeClr val="bg1"/>
                </a:solidFill>
                <a:latin typeface="Comic Sans MS" pitchFamily="66" charset="0"/>
                <a:ea typeface="楷体" pitchFamily="49" charset="-122"/>
              </a:rPr>
              <a:t>线性结构</a:t>
            </a:r>
          </a:p>
        </p:txBody>
      </p:sp>
      <p:sp>
        <p:nvSpPr>
          <p:cNvPr id="16" name="矩形 15"/>
          <p:cNvSpPr/>
          <p:nvPr/>
        </p:nvSpPr>
        <p:spPr>
          <a:xfrm>
            <a:off x="4429124" y="2071678"/>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链  表</a:t>
            </a:r>
          </a:p>
        </p:txBody>
      </p:sp>
      <p:sp>
        <p:nvSpPr>
          <p:cNvPr id="17" name="矩形 16"/>
          <p:cNvSpPr/>
          <p:nvPr/>
        </p:nvSpPr>
        <p:spPr>
          <a:xfrm>
            <a:off x="4429124" y="1428736"/>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顺序表</a:t>
            </a:r>
          </a:p>
        </p:txBody>
      </p:sp>
      <p:sp>
        <p:nvSpPr>
          <p:cNvPr id="18" name="Line 4"/>
          <p:cNvSpPr>
            <a:spLocks noChangeShapeType="1"/>
          </p:cNvSpPr>
          <p:nvPr/>
        </p:nvSpPr>
        <p:spPr bwMode="auto">
          <a:xfrm flipV="1">
            <a:off x="2285984" y="3000372"/>
            <a:ext cx="1214446" cy="428628"/>
          </a:xfrm>
          <a:prstGeom prst="line">
            <a:avLst/>
          </a:prstGeom>
          <a:noFill/>
          <a:ln w="9525">
            <a:solidFill>
              <a:schemeClr val="tx1"/>
            </a:solidFill>
            <a:round/>
            <a:headEnd/>
            <a:tailEnd type="triangle" w="med" len="med"/>
          </a:ln>
          <a:effectLst/>
        </p:spPr>
        <p:txBody>
          <a:bodyPr/>
          <a:lstStyle/>
          <a:p>
            <a:endParaRPr lang="zh-CN" altLang="en-US"/>
          </a:p>
        </p:txBody>
      </p:sp>
      <p:sp>
        <p:nvSpPr>
          <p:cNvPr id="19" name="Line 5"/>
          <p:cNvSpPr>
            <a:spLocks noChangeShapeType="1"/>
          </p:cNvSpPr>
          <p:nvPr/>
        </p:nvSpPr>
        <p:spPr bwMode="auto">
          <a:xfrm>
            <a:off x="2285984" y="3429000"/>
            <a:ext cx="1008063" cy="576263"/>
          </a:xfrm>
          <a:prstGeom prst="line">
            <a:avLst/>
          </a:prstGeom>
          <a:noFill/>
          <a:ln w="9525">
            <a:solidFill>
              <a:schemeClr val="tx1"/>
            </a:solidFill>
            <a:round/>
            <a:headEnd/>
            <a:tailEnd type="triangle" w="med" len="med"/>
          </a:ln>
          <a:effectLst/>
        </p:spPr>
        <p:txBody>
          <a:bodyPr/>
          <a:lstStyle/>
          <a:p>
            <a:endParaRPr lang="zh-CN" altLang="en-US"/>
          </a:p>
        </p:txBody>
      </p:sp>
      <p:sp>
        <p:nvSpPr>
          <p:cNvPr id="20" name="矩形 19"/>
          <p:cNvSpPr/>
          <p:nvPr/>
        </p:nvSpPr>
        <p:spPr>
          <a:xfrm>
            <a:off x="3571868" y="3630043"/>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链  表</a:t>
            </a:r>
          </a:p>
        </p:txBody>
      </p:sp>
      <p:sp>
        <p:nvSpPr>
          <p:cNvPr id="21" name="矩形 20"/>
          <p:cNvSpPr/>
          <p:nvPr/>
        </p:nvSpPr>
        <p:spPr>
          <a:xfrm>
            <a:off x="3571868" y="2928934"/>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顺序表</a:t>
            </a:r>
          </a:p>
        </p:txBody>
      </p:sp>
      <p:sp>
        <p:nvSpPr>
          <p:cNvPr id="22" name="矩形 21"/>
          <p:cNvSpPr/>
          <p:nvPr/>
        </p:nvSpPr>
        <p:spPr>
          <a:xfrm>
            <a:off x="6357950" y="1785926"/>
            <a:ext cx="1857388" cy="8572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000" dirty="0" smtClean="0">
                <a:latin typeface="微软雅黑" pitchFamily="34" charset="-122"/>
                <a:ea typeface="微软雅黑" pitchFamily="34" charset="-122"/>
              </a:rPr>
              <a:t>任意位置</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插入和删除</a:t>
            </a:r>
            <a:endParaRPr lang="zh-CN" altLang="en-US" sz="2000" dirty="0">
              <a:latin typeface="微软雅黑" pitchFamily="34" charset="-122"/>
              <a:ea typeface="微软雅黑" pitchFamily="34" charset="-122"/>
            </a:endParaRPr>
          </a:p>
        </p:txBody>
      </p:sp>
      <p:sp>
        <p:nvSpPr>
          <p:cNvPr id="23" name="矩形 22"/>
          <p:cNvSpPr/>
          <p:nvPr/>
        </p:nvSpPr>
        <p:spPr>
          <a:xfrm>
            <a:off x="5286380" y="3071810"/>
            <a:ext cx="1428760"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000" dirty="0" smtClean="0">
                <a:latin typeface="微软雅黑" pitchFamily="34" charset="-122"/>
                <a:ea typeface="微软雅黑" pitchFamily="34" charset="-122"/>
              </a:rPr>
              <a:t>顶部插入</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顶部删除</a:t>
            </a:r>
            <a:endParaRPr lang="zh-CN" altLang="en-US" sz="2000" dirty="0">
              <a:latin typeface="微软雅黑" pitchFamily="34" charset="-122"/>
              <a:ea typeface="微软雅黑" pitchFamily="34" charset="-122"/>
            </a:endParaRPr>
          </a:p>
        </p:txBody>
      </p:sp>
      <p:sp>
        <p:nvSpPr>
          <p:cNvPr id="24" name="矩形 23"/>
          <p:cNvSpPr/>
          <p:nvPr/>
        </p:nvSpPr>
        <p:spPr>
          <a:xfrm>
            <a:off x="7429520" y="3071810"/>
            <a:ext cx="857256"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000" dirty="0" smtClean="0">
                <a:latin typeface="微软雅黑" pitchFamily="34" charset="-122"/>
                <a:ea typeface="微软雅黑" pitchFamily="34" charset="-122"/>
              </a:rPr>
              <a:t>入栈</a:t>
            </a:r>
            <a:endParaRPr lang="en-US" altLang="zh-CN" sz="2000" dirty="0" smtClean="0">
              <a:latin typeface="微软雅黑" pitchFamily="34" charset="-122"/>
              <a:ea typeface="微软雅黑" pitchFamily="34" charset="-122"/>
            </a:endParaRPr>
          </a:p>
          <a:p>
            <a:pPr algn="ctr"/>
            <a:r>
              <a:rPr lang="zh-CN" altLang="en-US" sz="2000" dirty="0" smtClean="0">
                <a:latin typeface="微软雅黑" pitchFamily="34" charset="-122"/>
                <a:ea typeface="微软雅黑" pitchFamily="34" charset="-122"/>
              </a:rPr>
              <a:t>出栈</a:t>
            </a:r>
            <a:endParaRPr lang="zh-CN" altLang="en-US" sz="2000" dirty="0">
              <a:latin typeface="微软雅黑" pitchFamily="34" charset="-122"/>
              <a:ea typeface="微软雅黑" pitchFamily="34" charset="-122"/>
            </a:endParaRPr>
          </a:p>
        </p:txBody>
      </p:sp>
      <p:sp>
        <p:nvSpPr>
          <p:cNvPr id="25" name="右箭头 24"/>
          <p:cNvSpPr/>
          <p:nvPr/>
        </p:nvSpPr>
        <p:spPr>
          <a:xfrm>
            <a:off x="6786578" y="3286124"/>
            <a:ext cx="571504" cy="35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6" name="灯片编号占位符 25"/>
          <p:cNvSpPr>
            <a:spLocks noGrp="1"/>
          </p:cNvSpPr>
          <p:nvPr>
            <p:ph type="sldNum" sz="quarter" idx="12"/>
          </p:nvPr>
        </p:nvSpPr>
        <p:spPr/>
        <p:txBody>
          <a:bodyPr/>
          <a:lstStyle/>
          <a:p>
            <a:fld id="{9E3A2DB7-315D-4834-9C72-2DD9442B4884}" type="slidenum">
              <a:rPr lang="zh-CN" altLang="en-US" smtClean="0"/>
              <a:pPr/>
              <a:t>2</a:t>
            </a:fld>
            <a:endParaRPr lang="zh-CN" altLang="en-US" dirty="0"/>
          </a:p>
        </p:txBody>
      </p:sp>
      <p:sp>
        <p:nvSpPr>
          <p:cNvPr id="27" name="Line 4"/>
          <p:cNvSpPr>
            <a:spLocks noChangeShapeType="1"/>
          </p:cNvSpPr>
          <p:nvPr/>
        </p:nvSpPr>
        <p:spPr bwMode="auto">
          <a:xfrm flipV="1">
            <a:off x="2428860" y="4714884"/>
            <a:ext cx="1143008" cy="357190"/>
          </a:xfrm>
          <a:prstGeom prst="line">
            <a:avLst/>
          </a:prstGeom>
          <a:noFill/>
          <a:ln w="9525">
            <a:solidFill>
              <a:schemeClr val="tx1"/>
            </a:solidFill>
            <a:round/>
            <a:headEnd/>
            <a:tailEnd type="triangle" w="med" len="med"/>
          </a:ln>
          <a:effectLst/>
        </p:spPr>
        <p:txBody>
          <a:bodyPr/>
          <a:lstStyle/>
          <a:p>
            <a:endParaRPr lang="zh-CN" altLang="en-US"/>
          </a:p>
        </p:txBody>
      </p:sp>
      <p:sp>
        <p:nvSpPr>
          <p:cNvPr id="28" name="Line 5"/>
          <p:cNvSpPr>
            <a:spLocks noChangeShapeType="1"/>
          </p:cNvSpPr>
          <p:nvPr/>
        </p:nvSpPr>
        <p:spPr bwMode="auto">
          <a:xfrm>
            <a:off x="2428860" y="5143512"/>
            <a:ext cx="936625" cy="576263"/>
          </a:xfrm>
          <a:prstGeom prst="line">
            <a:avLst/>
          </a:prstGeom>
          <a:noFill/>
          <a:ln w="9525">
            <a:solidFill>
              <a:schemeClr val="tx1"/>
            </a:solidFill>
            <a:round/>
            <a:headEnd/>
            <a:tailEnd type="triangle" w="med" len="med"/>
          </a:ln>
          <a:effectLst/>
        </p:spPr>
        <p:txBody>
          <a:bodyPr/>
          <a:lstStyle/>
          <a:p>
            <a:endParaRPr lang="zh-CN" altLang="en-US"/>
          </a:p>
        </p:txBody>
      </p:sp>
      <p:sp>
        <p:nvSpPr>
          <p:cNvPr id="29" name="矩形 28"/>
          <p:cNvSpPr/>
          <p:nvPr/>
        </p:nvSpPr>
        <p:spPr>
          <a:xfrm>
            <a:off x="3643306" y="5344555"/>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链  表</a:t>
            </a:r>
          </a:p>
        </p:txBody>
      </p:sp>
      <p:sp>
        <p:nvSpPr>
          <p:cNvPr id="30" name="矩形 29"/>
          <p:cNvSpPr/>
          <p:nvPr/>
        </p:nvSpPr>
        <p:spPr>
          <a:xfrm>
            <a:off x="3643306" y="4643446"/>
            <a:ext cx="1415772" cy="584775"/>
          </a:xfrm>
          <a:prstGeom prst="rect">
            <a:avLst/>
          </a:prstGeom>
        </p:spPr>
        <p:txBody>
          <a:bodyPr wrap="none">
            <a:spAutoFit/>
          </a:bodyPr>
          <a:lstStyle/>
          <a:p>
            <a:r>
              <a:rPr lang="zh-CN" altLang="en-US" sz="3200" dirty="0" smtClean="0">
                <a:latin typeface="楷体" pitchFamily="49" charset="-122"/>
                <a:ea typeface="微软雅黑" pitchFamily="34" charset="-122"/>
              </a:rPr>
              <a:t>顺序表</a:t>
            </a:r>
          </a:p>
        </p:txBody>
      </p:sp>
      <p:sp>
        <p:nvSpPr>
          <p:cNvPr id="31" name="矩形 30"/>
          <p:cNvSpPr/>
          <p:nvPr/>
        </p:nvSpPr>
        <p:spPr>
          <a:xfrm>
            <a:off x="5357818" y="4786322"/>
            <a:ext cx="1428760"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000" dirty="0" smtClean="0">
                <a:latin typeface="微软雅黑" pitchFamily="34" charset="-122"/>
                <a:ea typeface="微软雅黑" pitchFamily="34" charset="-122"/>
              </a:rPr>
              <a:t>尾部插入</a:t>
            </a:r>
            <a:r>
              <a:rPr lang="en-US" altLang="zh-CN" sz="2000" dirty="0" smtClean="0">
                <a:latin typeface="微软雅黑" pitchFamily="34" charset="-122"/>
                <a:ea typeface="微软雅黑" pitchFamily="34" charset="-122"/>
              </a:rPr>
              <a:t/>
            </a:r>
            <a:br>
              <a:rPr lang="en-US" altLang="zh-CN" sz="2000" dirty="0" smtClean="0">
                <a:latin typeface="微软雅黑" pitchFamily="34" charset="-122"/>
                <a:ea typeface="微软雅黑" pitchFamily="34" charset="-122"/>
              </a:rPr>
            </a:br>
            <a:r>
              <a:rPr lang="zh-CN" altLang="en-US" sz="2000" dirty="0" smtClean="0">
                <a:latin typeface="微软雅黑" pitchFamily="34" charset="-122"/>
                <a:ea typeface="微软雅黑" pitchFamily="34" charset="-122"/>
              </a:rPr>
              <a:t>头部删除</a:t>
            </a:r>
            <a:endParaRPr lang="zh-CN" altLang="en-US" sz="2000" dirty="0">
              <a:latin typeface="微软雅黑" pitchFamily="34" charset="-122"/>
              <a:ea typeface="微软雅黑" pitchFamily="34" charset="-122"/>
            </a:endParaRPr>
          </a:p>
        </p:txBody>
      </p:sp>
      <p:sp>
        <p:nvSpPr>
          <p:cNvPr id="32" name="矩形 31"/>
          <p:cNvSpPr/>
          <p:nvPr/>
        </p:nvSpPr>
        <p:spPr>
          <a:xfrm>
            <a:off x="7500958" y="4786322"/>
            <a:ext cx="857256"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1600" dirty="0" smtClean="0">
                <a:latin typeface="微软雅黑" pitchFamily="34" charset="-122"/>
                <a:ea typeface="微软雅黑" pitchFamily="34" charset="-122"/>
              </a:rPr>
              <a:t>入队列</a:t>
            </a:r>
            <a:endParaRPr lang="en-US" altLang="zh-CN" sz="1600" dirty="0" smtClean="0">
              <a:latin typeface="微软雅黑" pitchFamily="34" charset="-122"/>
              <a:ea typeface="微软雅黑" pitchFamily="34" charset="-122"/>
            </a:endParaRPr>
          </a:p>
          <a:p>
            <a:pPr algn="ctr"/>
            <a:r>
              <a:rPr lang="zh-CN" altLang="en-US" sz="1600" dirty="0" smtClean="0">
                <a:latin typeface="微软雅黑" pitchFamily="34" charset="-122"/>
                <a:ea typeface="微软雅黑" pitchFamily="34" charset="-122"/>
              </a:rPr>
              <a:t>出队列</a:t>
            </a:r>
            <a:endParaRPr lang="zh-CN" altLang="en-US" sz="1600" dirty="0">
              <a:latin typeface="微软雅黑" pitchFamily="34" charset="-122"/>
              <a:ea typeface="微软雅黑" pitchFamily="34" charset="-122"/>
            </a:endParaRPr>
          </a:p>
        </p:txBody>
      </p:sp>
      <p:sp>
        <p:nvSpPr>
          <p:cNvPr id="33" name="右箭头 32"/>
          <p:cNvSpPr/>
          <p:nvPr/>
        </p:nvSpPr>
        <p:spPr>
          <a:xfrm>
            <a:off x="6858016" y="5000636"/>
            <a:ext cx="571504" cy="35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vertical)">
                                      <p:cBhvr>
                                        <p:cTn id="12" dur="500"/>
                                        <p:tgtEl>
                                          <p:spTgt spid="23"/>
                                        </p:tgtEl>
                                      </p:cBhvr>
                                    </p:animEffect>
                                  </p:childTnLst>
                                </p:cTn>
                              </p:par>
                              <p:par>
                                <p:cTn id="13" presetID="3" presetClass="entr" presetSubtype="5"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vertical)">
                                      <p:cBhvr>
                                        <p:cTn id="15" dur="500"/>
                                        <p:tgtEl>
                                          <p:spTgt spid="24"/>
                                        </p:tgtEl>
                                      </p:cBhvr>
                                    </p:animEffect>
                                  </p:childTnLst>
                                </p:cTn>
                              </p:par>
                              <p:par>
                                <p:cTn id="16" presetID="3" presetClass="entr" presetSubtype="5"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linds(vertical)">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left)">
                                      <p:cBhvr>
                                        <p:cTn id="26" dur="500"/>
                                        <p:tgtEl>
                                          <p:spTgt spid="1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left)">
                                      <p:cBhvr>
                                        <p:cTn id="29" dur="500"/>
                                        <p:tgtEl>
                                          <p:spTgt spid="21"/>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linds(vertical)">
                                      <p:cBhvr>
                                        <p:cTn id="37" dur="500"/>
                                        <p:tgtEl>
                                          <p:spTgt spid="31"/>
                                        </p:tgtEl>
                                      </p:cBhvr>
                                    </p:animEffect>
                                  </p:childTnLst>
                                </p:cTn>
                              </p:par>
                              <p:par>
                                <p:cTn id="38" presetID="3" presetClass="entr" presetSubtype="5"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linds(vertical)">
                                      <p:cBhvr>
                                        <p:cTn id="40" dur="500"/>
                                        <p:tgtEl>
                                          <p:spTgt spid="32"/>
                                        </p:tgtEl>
                                      </p:cBhvr>
                                    </p:animEffect>
                                  </p:childTnLst>
                                </p:cTn>
                              </p:par>
                              <p:par>
                                <p:cTn id="41" presetID="3" presetClass="entr" presetSubtype="5"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linds(vertical)">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left)">
                                      <p:cBhvr>
                                        <p:cTn id="54" dur="500"/>
                                        <p:tgtEl>
                                          <p:spTgt spid="3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left)">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animBg="1"/>
      <p:bldP spid="23" grpId="0" animBg="1"/>
      <p:bldP spid="24" grpId="0" animBg="1"/>
      <p:bldP spid="25" grpId="0" animBg="1"/>
      <p:bldP spid="27" grpId="0" animBg="1"/>
      <p:bldP spid="28" grpId="0" animBg="1"/>
      <p:bldP spid="29" grpId="0"/>
      <p:bldP spid="30" grpId="0"/>
      <p:bldP spid="31" grpId="0" animBg="1"/>
      <p:bldP spid="32" grpId="0" animBg="1"/>
      <p:bldP spid="3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Text Box 2"/>
          <p:cNvSpPr txBox="1">
            <a:spLocks noChangeArrowheads="1"/>
          </p:cNvSpPr>
          <p:nvPr/>
        </p:nvSpPr>
        <p:spPr bwMode="auto">
          <a:xfrm>
            <a:off x="357188" y="1404954"/>
            <a:ext cx="8542337" cy="4381500"/>
          </a:xfrm>
          <a:prstGeom prst="rect">
            <a:avLst/>
          </a:prstGeom>
          <a:noFill/>
          <a:ln w="12700" cap="sq">
            <a:noFill/>
            <a:miter lim="800000"/>
            <a:headEnd type="none" w="sm" len="sm"/>
            <a:tailEnd type="none" w="sm" len="sm"/>
          </a:ln>
          <a:effectLst/>
        </p:spPr>
        <p:txBody>
          <a:bodyPr>
            <a:spAutoFit/>
          </a:bodyPr>
          <a:lstStyle/>
          <a:p>
            <a:pPr algn="just">
              <a:spcBef>
                <a:spcPct val="5000"/>
              </a:spcBef>
            </a:pPr>
            <a:r>
              <a:rPr lang="zh-CN" altLang="en-US" sz="2800" dirty="0">
                <a:latin typeface="微软雅黑" pitchFamily="34" charset="-122"/>
                <a:ea typeface="微软雅黑" pitchFamily="34" charset="-122"/>
              </a:rPr>
              <a:t>时效分析</a:t>
            </a:r>
          </a:p>
          <a:p>
            <a:pPr algn="just">
              <a:lnSpc>
                <a:spcPct val="115000"/>
              </a:lnSpc>
              <a:spcBef>
                <a:spcPct val="5000"/>
              </a:spcBef>
            </a:pPr>
            <a:r>
              <a:rPr lang="zh-CN" altLang="en-US" sz="2400" dirty="0">
                <a:latin typeface="微软雅黑" pitchFamily="34" charset="-122"/>
                <a:ea typeface="微软雅黑" pitchFamily="34" charset="-122"/>
              </a:rPr>
              <a:t>    希尔排序时效</a:t>
            </a:r>
            <a:r>
              <a:rPr lang="zh-CN" altLang="en-US" sz="2400" dirty="0">
                <a:solidFill>
                  <a:srgbClr val="C00000"/>
                </a:solidFill>
                <a:latin typeface="微软雅黑" pitchFamily="34" charset="-122"/>
                <a:ea typeface="微软雅黑" pitchFamily="34" charset="-122"/>
              </a:rPr>
              <a:t>分析很难</a:t>
            </a:r>
            <a:r>
              <a:rPr lang="zh-CN" altLang="en-US" sz="2400" dirty="0">
                <a:latin typeface="微软雅黑" pitchFamily="34" charset="-122"/>
                <a:ea typeface="微软雅黑" pitchFamily="34" charset="-122"/>
              </a:rPr>
              <a:t>，关键码的比较次数与记录移动</a:t>
            </a:r>
            <a:r>
              <a:rPr lang="zh-CN" altLang="en-US" sz="2400" dirty="0">
                <a:solidFill>
                  <a:srgbClr val="C00000"/>
                </a:solidFill>
                <a:latin typeface="微软雅黑" pitchFamily="34" charset="-122"/>
                <a:ea typeface="微软雅黑" pitchFamily="34" charset="-122"/>
              </a:rPr>
              <a:t>次数依赖于步长因子序列的选取</a:t>
            </a:r>
            <a:r>
              <a:rPr lang="zh-CN" altLang="en-US" sz="2400" dirty="0">
                <a:latin typeface="微软雅黑" pitchFamily="34" charset="-122"/>
                <a:ea typeface="微软雅黑" pitchFamily="34" charset="-122"/>
              </a:rPr>
              <a:t>，特定情况下可以准确估算出关键码的比较次数和记录的移动次数。</a:t>
            </a:r>
            <a:r>
              <a:rPr lang="zh-CN" altLang="en-US" sz="2400" u="sng" dirty="0">
                <a:solidFill>
                  <a:srgbClr val="C00000"/>
                </a:solidFill>
                <a:latin typeface="微软雅黑" pitchFamily="34" charset="-122"/>
                <a:ea typeface="微软雅黑" pitchFamily="34" charset="-122"/>
              </a:rPr>
              <a:t>目前还没有人给出选取最好的步长因子序列的方法。</a:t>
            </a:r>
          </a:p>
          <a:p>
            <a:pPr algn="just">
              <a:lnSpc>
                <a:spcPct val="115000"/>
              </a:lnSpc>
              <a:spcBef>
                <a:spcPct val="5000"/>
              </a:spcBef>
            </a:pPr>
            <a:r>
              <a:rPr lang="zh-CN" altLang="en-US" sz="2400" dirty="0">
                <a:latin typeface="微软雅黑" pitchFamily="34" charset="-122"/>
                <a:ea typeface="微软雅黑" pitchFamily="34" charset="-122"/>
              </a:rPr>
              <a:t>    步长因子序列可以有各种取法，有取奇数的，也有取质数的，但需要注意：步长因子中除</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外没有公因子，</a:t>
            </a:r>
            <a:r>
              <a:rPr lang="zh-CN" altLang="en-US" sz="2400" u="sng" dirty="0">
                <a:solidFill>
                  <a:srgbClr val="C00000"/>
                </a:solidFill>
                <a:latin typeface="微软雅黑" pitchFamily="34" charset="-122"/>
                <a:ea typeface="微软雅黑" pitchFamily="34" charset="-122"/>
              </a:rPr>
              <a:t>且最后一个步长因子必须为</a:t>
            </a:r>
            <a:r>
              <a:rPr lang="en-US" altLang="zh-CN" sz="2400" u="sng" dirty="0">
                <a:solidFill>
                  <a:srgbClr val="C00000"/>
                </a:solidFill>
                <a:latin typeface="微软雅黑" pitchFamily="34" charset="-122"/>
                <a:ea typeface="微软雅黑" pitchFamily="34" charset="-122"/>
              </a:rPr>
              <a:t>1</a:t>
            </a:r>
            <a:r>
              <a:rPr lang="zh-CN" altLang="en-US" sz="2400" u="sng" dirty="0">
                <a:solidFill>
                  <a:srgbClr val="C00000"/>
                </a:solidFill>
                <a:latin typeface="微软雅黑" pitchFamily="34" charset="-122"/>
                <a:ea typeface="微软雅黑" pitchFamily="34" charset="-122"/>
              </a:rPr>
              <a:t>。</a:t>
            </a:r>
          </a:p>
          <a:p>
            <a:pPr algn="just">
              <a:lnSpc>
                <a:spcPct val="115000"/>
              </a:lnSpc>
              <a:spcBef>
                <a:spcPct val="5000"/>
              </a:spcBef>
            </a:pPr>
            <a:endParaRPr lang="zh-CN" altLang="en-US" sz="2400" dirty="0">
              <a:solidFill>
                <a:srgbClr val="FFFF00"/>
              </a:solidFill>
              <a:latin typeface="微软雅黑" pitchFamily="34" charset="-122"/>
              <a:ea typeface="微软雅黑" pitchFamily="34" charset="-122"/>
            </a:endParaRPr>
          </a:p>
          <a:p>
            <a:pPr algn="just">
              <a:lnSpc>
                <a:spcPct val="115000"/>
              </a:lnSpc>
              <a:spcBef>
                <a:spcPct val="5000"/>
              </a:spcBef>
            </a:pPr>
            <a:r>
              <a:rPr kumimoji="1" lang="zh-CN" altLang="en-US" sz="2400" b="1" dirty="0" smtClean="0">
                <a:latin typeface="微软雅黑" pitchFamily="34" charset="-122"/>
                <a:ea typeface="微软雅黑" pitchFamily="34" charset="-122"/>
              </a:rPr>
              <a:t>希</a:t>
            </a:r>
            <a:r>
              <a:rPr kumimoji="1" lang="zh-CN" altLang="en-US" sz="2400" b="1" dirty="0">
                <a:latin typeface="微软雅黑" pitchFamily="34" charset="-122"/>
                <a:ea typeface="微软雅黑" pitchFamily="34" charset="-122"/>
              </a:rPr>
              <a:t>尔排序方法是一个</a:t>
            </a:r>
            <a:r>
              <a:rPr kumimoji="1" lang="zh-CN" altLang="en-US" sz="2400" b="1" dirty="0">
                <a:solidFill>
                  <a:srgbClr val="C00000"/>
                </a:solidFill>
                <a:latin typeface="微软雅黑" pitchFamily="34" charset="-122"/>
                <a:ea typeface="微软雅黑" pitchFamily="34" charset="-122"/>
              </a:rPr>
              <a:t>不稳定</a:t>
            </a:r>
            <a:r>
              <a:rPr kumimoji="1" lang="zh-CN" altLang="en-US" sz="2400" b="1" dirty="0">
                <a:latin typeface="微软雅黑" pitchFamily="34" charset="-122"/>
                <a:ea typeface="微软雅黑" pitchFamily="34" charset="-122"/>
              </a:rPr>
              <a:t>的排序方法。</a:t>
            </a:r>
          </a:p>
        </p:txBody>
      </p:sp>
      <p:sp>
        <p:nvSpPr>
          <p:cNvPr id="3" name="TextBox 2"/>
          <p:cNvSpPr txBox="1"/>
          <p:nvPr/>
        </p:nvSpPr>
        <p:spPr>
          <a:xfrm>
            <a:off x="428596" y="357166"/>
            <a:ext cx="7929618"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希尔排序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3026">
                                            <p:txEl>
                                              <p:pRg st="2" end="2"/>
                                            </p:txEl>
                                          </p:spTgt>
                                        </p:tgtEl>
                                        <p:attrNameLst>
                                          <p:attrName>style.visibility</p:attrName>
                                        </p:attrNameLst>
                                      </p:cBhvr>
                                      <p:to>
                                        <p:strVal val="visible"/>
                                      </p:to>
                                    </p:set>
                                    <p:animEffect transition="in" filter="blinds(horizontal)">
                                      <p:cBhvr>
                                        <p:cTn id="7" dur="500"/>
                                        <p:tgtEl>
                                          <p:spTgt spid="51302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3026">
                                            <p:txEl>
                                              <p:pRg st="4" end="4"/>
                                            </p:txEl>
                                          </p:spTgt>
                                        </p:tgtEl>
                                        <p:attrNameLst>
                                          <p:attrName>style.visibility</p:attrName>
                                        </p:attrNameLst>
                                      </p:cBhvr>
                                      <p:to>
                                        <p:strVal val="visible"/>
                                      </p:to>
                                    </p:set>
                                    <p:animEffect transition="in" filter="blinds(horizontal)">
                                      <p:cBhvr>
                                        <p:cTn id="12" dur="500"/>
                                        <p:tgtEl>
                                          <p:spTgt spid="513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s1035"/>
          <p:cNvSpPr>
            <a:spLocks noChangeArrowheads="1"/>
          </p:cNvSpPr>
          <p:nvPr/>
        </p:nvSpPr>
        <p:spPr bwMode="auto">
          <a:xfrm>
            <a:off x="714348" y="1643050"/>
            <a:ext cx="5833910"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插入排序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5" name="_s1036"/>
          <p:cNvSpPr>
            <a:spLocks noChangeArrowheads="1"/>
          </p:cNvSpPr>
          <p:nvPr/>
        </p:nvSpPr>
        <p:spPr bwMode="auto">
          <a:xfrm>
            <a:off x="714348" y="2474197"/>
            <a:ext cx="5818598" cy="70018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交换排序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6" name="_s1037"/>
          <p:cNvSpPr>
            <a:spLocks noChangeArrowheads="1"/>
          </p:cNvSpPr>
          <p:nvPr/>
        </p:nvSpPr>
        <p:spPr bwMode="auto">
          <a:xfrm>
            <a:off x="714348" y="3305344"/>
            <a:ext cx="5837738"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选择</a:t>
            </a: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排序</a:t>
            </a:r>
          </a:p>
        </p:txBody>
      </p:sp>
      <p:sp>
        <p:nvSpPr>
          <p:cNvPr id="7" name="_s1038"/>
          <p:cNvSpPr>
            <a:spLocks noChangeArrowheads="1"/>
          </p:cNvSpPr>
          <p:nvPr/>
        </p:nvSpPr>
        <p:spPr bwMode="auto">
          <a:xfrm>
            <a:off x="714348" y="4136491"/>
            <a:ext cx="5833910" cy="70750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归并排序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8" name="_s1038"/>
          <p:cNvSpPr>
            <a:spLocks noChangeArrowheads="1"/>
          </p:cNvSpPr>
          <p:nvPr/>
        </p:nvSpPr>
        <p:spPr bwMode="auto">
          <a:xfrm>
            <a:off x="714348" y="4974956"/>
            <a:ext cx="5834063" cy="70643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lIns="0" tIns="0" rIns="0" bIns="0" anchor="ctr"/>
          <a:lstStyle/>
          <a:p>
            <a:r>
              <a:rPr lang="zh-CN" altLang="en-US" sz="2600" b="1" dirty="0" smtClean="0">
                <a:solidFill>
                  <a:srgbClr val="000000"/>
                </a:solidFill>
                <a:latin typeface="微软雅黑" pitchFamily="34" charset="-122"/>
                <a:ea typeface="微软雅黑" pitchFamily="34" charset="-122"/>
              </a:rPr>
              <a:t>    分配</a:t>
            </a:r>
            <a:r>
              <a:rPr lang="zh-CN" altLang="en-US" sz="2600" b="1" dirty="0">
                <a:solidFill>
                  <a:srgbClr val="000000"/>
                </a:solidFill>
                <a:latin typeface="微软雅黑" pitchFamily="34" charset="-122"/>
                <a:ea typeface="微软雅黑" pitchFamily="34" charset="-122"/>
              </a:rPr>
              <a:t>排序（基数排序）</a:t>
            </a:r>
          </a:p>
        </p:txBody>
      </p:sp>
      <p:sp>
        <p:nvSpPr>
          <p:cNvPr id="9" name="TextBox 8"/>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1" name="Text Box 3"/>
          <p:cNvSpPr txBox="1">
            <a:spLocks noChangeArrowheads="1"/>
          </p:cNvSpPr>
          <p:nvPr/>
        </p:nvSpPr>
        <p:spPr bwMode="auto">
          <a:xfrm>
            <a:off x="366713" y="1590677"/>
            <a:ext cx="7910512" cy="3065455"/>
          </a:xfrm>
          <a:prstGeom prst="rect">
            <a:avLst/>
          </a:prstGeom>
          <a:noFill/>
          <a:ln w="12700" cap="sq">
            <a:noFill/>
            <a:miter lim="800000"/>
            <a:headEnd type="none" w="sm" len="sm"/>
            <a:tailEnd type="none" w="sm" len="sm"/>
          </a:ln>
          <a:effectLst/>
        </p:spPr>
        <p:txBody>
          <a:bodyPr>
            <a:spAutoFit/>
          </a:bodyPr>
          <a:lstStyle/>
          <a:p>
            <a:pPr algn="just">
              <a:lnSpc>
                <a:spcPct val="115000"/>
              </a:lnSpc>
            </a:pPr>
            <a:r>
              <a:rPr lang="zh-CN" altLang="en-US" sz="2400" dirty="0" smtClean="0">
                <a:solidFill>
                  <a:srgbClr val="C00000"/>
                </a:solidFill>
                <a:latin typeface="微软雅黑" pitchFamily="34" charset="-122"/>
                <a:ea typeface="微软雅黑" pitchFamily="34" charset="-122"/>
              </a:rPr>
              <a:t>基本思想</a:t>
            </a:r>
            <a:endParaRPr lang="en-US" altLang="zh-CN" sz="2400" dirty="0" smtClean="0">
              <a:solidFill>
                <a:srgbClr val="C00000"/>
              </a:solidFill>
              <a:latin typeface="微软雅黑" pitchFamily="34" charset="-122"/>
              <a:ea typeface="微软雅黑" pitchFamily="34" charset="-122"/>
            </a:endParaRPr>
          </a:p>
          <a:p>
            <a:pPr algn="just">
              <a:lnSpc>
                <a:spcPct val="115000"/>
              </a:lnSpc>
            </a:pPr>
            <a:r>
              <a:rPr lang="zh-CN" altLang="en-US" sz="2400" dirty="0" smtClean="0">
                <a:latin typeface="微软雅黑" pitchFamily="34" charset="-122"/>
                <a:ea typeface="微软雅黑" pitchFamily="34" charset="-122"/>
              </a:rPr>
              <a:t>通过</a:t>
            </a:r>
            <a:r>
              <a:rPr lang="zh-CN" altLang="en-US" sz="2400" dirty="0">
                <a:latin typeface="微软雅黑" pitchFamily="34" charset="-122"/>
                <a:ea typeface="微软雅黑" pitchFamily="34" charset="-122"/>
              </a:rPr>
              <a:t>排序表中两个记录关键码的</a:t>
            </a:r>
            <a:r>
              <a:rPr lang="zh-CN" altLang="en-US" sz="2400" dirty="0">
                <a:solidFill>
                  <a:srgbClr val="C00000"/>
                </a:solidFill>
                <a:latin typeface="微软雅黑" pitchFamily="34" charset="-122"/>
                <a:ea typeface="微软雅黑" pitchFamily="34" charset="-122"/>
              </a:rPr>
              <a:t>比较</a:t>
            </a:r>
            <a:r>
              <a:rPr lang="zh-CN" altLang="en-US" sz="2400" dirty="0">
                <a:latin typeface="微软雅黑" pitchFamily="34" charset="-122"/>
                <a:ea typeface="微软雅黑" pitchFamily="34" charset="-122"/>
              </a:rPr>
              <a:t>，若与排序要求相逆，则将二者进行</a:t>
            </a:r>
            <a:r>
              <a:rPr lang="zh-CN" altLang="en-US" sz="2400" dirty="0">
                <a:solidFill>
                  <a:srgbClr val="C00000"/>
                </a:solidFill>
                <a:latin typeface="微软雅黑" pitchFamily="34" charset="-122"/>
                <a:ea typeface="微软雅黑" pitchFamily="34" charset="-122"/>
              </a:rPr>
              <a:t>交换</a:t>
            </a:r>
            <a:r>
              <a:rPr lang="zh-CN" altLang="en-US" sz="2400" dirty="0">
                <a:latin typeface="微软雅黑" pitchFamily="34" charset="-122"/>
                <a:ea typeface="微软雅黑" pitchFamily="34" charset="-122"/>
              </a:rPr>
              <a:t>，直至没有反序的记录为止。</a:t>
            </a:r>
          </a:p>
          <a:p>
            <a:pPr algn="just">
              <a:lnSpc>
                <a:spcPct val="115000"/>
              </a:lnSpc>
            </a:pPr>
            <a:endParaRPr lang="en-US" altLang="zh-CN" sz="2400" dirty="0" smtClean="0">
              <a:solidFill>
                <a:srgbClr val="FFFF00"/>
              </a:solidFill>
              <a:latin typeface="微软雅黑" pitchFamily="34" charset="-122"/>
              <a:ea typeface="微软雅黑" pitchFamily="34" charset="-122"/>
            </a:endParaRPr>
          </a:p>
          <a:p>
            <a:pPr algn="just">
              <a:lnSpc>
                <a:spcPct val="115000"/>
              </a:lnSpc>
            </a:pPr>
            <a:r>
              <a:rPr lang="zh-CN" altLang="en-US" sz="2400" dirty="0" smtClean="0">
                <a:solidFill>
                  <a:srgbClr val="C00000"/>
                </a:solidFill>
                <a:latin typeface="微软雅黑" pitchFamily="34" charset="-122"/>
                <a:ea typeface="微软雅黑" pitchFamily="34" charset="-122"/>
              </a:rPr>
              <a:t>特点</a:t>
            </a:r>
            <a:endParaRPr lang="en-US" altLang="zh-CN" sz="2400" dirty="0" smtClean="0">
              <a:latin typeface="微软雅黑" pitchFamily="34" charset="-122"/>
              <a:ea typeface="微软雅黑" pitchFamily="34" charset="-122"/>
            </a:endParaRPr>
          </a:p>
          <a:p>
            <a:pPr algn="just">
              <a:lnSpc>
                <a:spcPct val="115000"/>
              </a:lnSpc>
            </a:pPr>
            <a:r>
              <a:rPr lang="zh-CN" altLang="en-US" sz="2400" dirty="0" smtClean="0">
                <a:latin typeface="微软雅黑" pitchFamily="34" charset="-122"/>
                <a:ea typeface="微软雅黑" pitchFamily="34" charset="-122"/>
              </a:rPr>
              <a:t>排序</a:t>
            </a:r>
            <a:r>
              <a:rPr lang="zh-CN" altLang="en-US" sz="2400" dirty="0">
                <a:latin typeface="微软雅黑" pitchFamily="34" charset="-122"/>
                <a:ea typeface="微软雅黑" pitchFamily="34" charset="-122"/>
              </a:rPr>
              <a:t>码值较小记录的向序列的一端移动，排序码值较大</a:t>
            </a:r>
            <a:r>
              <a:rPr lang="zh-CN" altLang="en-US" sz="2400" dirty="0" smtClean="0">
                <a:latin typeface="微软雅黑" pitchFamily="34" charset="-122"/>
                <a:ea typeface="微软雅黑" pitchFamily="34" charset="-122"/>
              </a:rPr>
              <a:t>记录</a:t>
            </a:r>
            <a:r>
              <a:rPr lang="zh-CN" altLang="en-US" sz="2400" dirty="0">
                <a:latin typeface="微软雅黑" pitchFamily="34" charset="-122"/>
                <a:ea typeface="微软雅黑" pitchFamily="34" charset="-122"/>
              </a:rPr>
              <a:t>的向序列的另一端移动。</a:t>
            </a:r>
          </a:p>
        </p:txBody>
      </p:sp>
      <p:sp>
        <p:nvSpPr>
          <p:cNvPr id="514052" name="Text Box 4"/>
          <p:cNvSpPr txBox="1">
            <a:spLocks noChangeArrowheads="1"/>
          </p:cNvSpPr>
          <p:nvPr/>
        </p:nvSpPr>
        <p:spPr bwMode="auto">
          <a:xfrm>
            <a:off x="428596" y="4857760"/>
            <a:ext cx="7910513" cy="1815882"/>
          </a:xfrm>
          <a:prstGeom prst="rect">
            <a:avLst/>
          </a:prstGeom>
          <a:noFill/>
          <a:ln w="12700" cap="sq">
            <a:noFill/>
            <a:miter lim="800000"/>
            <a:headEnd type="none" w="sm" len="sm"/>
            <a:tailEnd type="none" w="sm" len="sm"/>
          </a:ln>
          <a:effectLst/>
        </p:spPr>
        <p:txBody>
          <a:bodyPr>
            <a:spAutoFit/>
          </a:bodyPr>
          <a:lstStyle/>
          <a:p>
            <a:pPr algn="just">
              <a:lnSpc>
                <a:spcPct val="115000"/>
              </a:lnSpc>
            </a:pPr>
            <a:r>
              <a:rPr lang="en-US" altLang="zh-CN" sz="3200" dirty="0" smtClean="0">
                <a:solidFill>
                  <a:srgbClr val="C00000"/>
                </a:solidFill>
                <a:latin typeface="微软雅黑" pitchFamily="34" charset="-122"/>
                <a:ea typeface="微软雅黑" pitchFamily="34" charset="-122"/>
              </a:rPr>
              <a:t>1 </a:t>
            </a:r>
            <a:r>
              <a:rPr lang="zh-CN" altLang="en-US" sz="3200" dirty="0">
                <a:solidFill>
                  <a:srgbClr val="C00000"/>
                </a:solidFill>
                <a:latin typeface="微软雅黑" pitchFamily="34" charset="-122"/>
                <a:ea typeface="微软雅黑" pitchFamily="34" charset="-122"/>
              </a:rPr>
              <a:t>冒泡排序</a:t>
            </a:r>
          </a:p>
          <a:p>
            <a:pPr algn="just">
              <a:spcBef>
                <a:spcPct val="20000"/>
              </a:spcBef>
            </a:pPr>
            <a:r>
              <a:rPr lang="en-US" altLang="zh-CN" sz="3200" dirty="0" smtClean="0">
                <a:solidFill>
                  <a:srgbClr val="C00000"/>
                </a:solidFill>
                <a:latin typeface="微软雅黑" pitchFamily="34" charset="-122"/>
                <a:ea typeface="微软雅黑" pitchFamily="34" charset="-122"/>
              </a:rPr>
              <a:t>2 </a:t>
            </a:r>
            <a:r>
              <a:rPr lang="zh-CN" altLang="en-US" sz="3200" dirty="0">
                <a:solidFill>
                  <a:srgbClr val="C00000"/>
                </a:solidFill>
                <a:latin typeface="微软雅黑" pitchFamily="34" charset="-122"/>
                <a:ea typeface="微软雅黑" pitchFamily="34" charset="-122"/>
              </a:rPr>
              <a:t>快速排序</a:t>
            </a:r>
          </a:p>
          <a:p>
            <a:pPr algn="just">
              <a:lnSpc>
                <a:spcPct val="115000"/>
              </a:lnSpc>
            </a:pPr>
            <a:endParaRPr lang="en-US" altLang="zh-CN" sz="3200" dirty="0">
              <a:solidFill>
                <a:srgbClr val="C00000"/>
              </a:solidFill>
              <a:latin typeface="微软雅黑" pitchFamily="34" charset="-122"/>
              <a:ea typeface="微软雅黑" pitchFamily="34" charset="-122"/>
            </a:endParaRPr>
          </a:p>
        </p:txBody>
      </p:sp>
      <p:sp>
        <p:nvSpPr>
          <p:cNvPr id="4" name="TextBox 3"/>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交换</a:t>
            </a:r>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4051">
                                            <p:txEl>
                                              <p:pRg st="3" end="3"/>
                                            </p:txEl>
                                          </p:spTgt>
                                        </p:tgtEl>
                                        <p:attrNameLst>
                                          <p:attrName>style.visibility</p:attrName>
                                        </p:attrNameLst>
                                      </p:cBhvr>
                                      <p:to>
                                        <p:strVal val="visible"/>
                                      </p:to>
                                    </p:set>
                                    <p:animEffect transition="in" filter="blinds(horizontal)">
                                      <p:cBhvr>
                                        <p:cTn id="7" dur="500"/>
                                        <p:tgtEl>
                                          <p:spTgt spid="514051">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14051">
                                            <p:txEl>
                                              <p:pRg st="4" end="4"/>
                                            </p:txEl>
                                          </p:spTgt>
                                        </p:tgtEl>
                                        <p:attrNameLst>
                                          <p:attrName>style.visibility</p:attrName>
                                        </p:attrNameLst>
                                      </p:cBhvr>
                                      <p:to>
                                        <p:strVal val="visible"/>
                                      </p:to>
                                    </p:set>
                                    <p:animEffect transition="in" filter="blinds(horizontal)">
                                      <p:cBhvr>
                                        <p:cTn id="10" dur="500"/>
                                        <p:tgtEl>
                                          <p:spTgt spid="514051">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14052"/>
                                        </p:tgtEl>
                                        <p:attrNameLst>
                                          <p:attrName>style.visibility</p:attrName>
                                        </p:attrNameLst>
                                      </p:cBhvr>
                                      <p:to>
                                        <p:strVal val="visible"/>
                                      </p:to>
                                    </p:set>
                                    <p:animEffect transition="in" filter="blinds(horizontal)">
                                      <p:cBhvr>
                                        <p:cTn id="15" dur="500"/>
                                        <p:tgtEl>
                                          <p:spTgt spid="514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zh-CN" altLang="en-US" dirty="0" smtClean="0"/>
              <a:t>冒泡排序</a:t>
            </a:r>
            <a:endParaRPr lang="zh-CN" altLang="en-US" dirty="0" smtClean="0"/>
          </a:p>
        </p:txBody>
      </p:sp>
      <p:grpSp>
        <p:nvGrpSpPr>
          <p:cNvPr id="3" name="Group 51"/>
          <p:cNvGrpSpPr>
            <a:grpSpLocks/>
          </p:cNvGrpSpPr>
          <p:nvPr/>
        </p:nvGrpSpPr>
        <p:grpSpPr bwMode="auto">
          <a:xfrm>
            <a:off x="788137" y="1643050"/>
            <a:ext cx="508296" cy="3277830"/>
            <a:chOff x="528" y="1824"/>
            <a:chExt cx="336" cy="2016"/>
          </a:xfrm>
        </p:grpSpPr>
        <p:sp>
          <p:nvSpPr>
            <p:cNvPr id="245768" name="Oval 8"/>
            <p:cNvSpPr>
              <a:spLocks noChangeArrowheads="1"/>
            </p:cNvSpPr>
            <p:nvPr/>
          </p:nvSpPr>
          <p:spPr bwMode="auto">
            <a:xfrm>
              <a:off x="526" y="1824"/>
              <a:ext cx="338"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21</a:t>
              </a:r>
            </a:p>
          </p:txBody>
        </p:sp>
        <p:sp>
          <p:nvSpPr>
            <p:cNvPr id="245769" name="Oval 9"/>
            <p:cNvSpPr>
              <a:spLocks noChangeArrowheads="1"/>
            </p:cNvSpPr>
            <p:nvPr/>
          </p:nvSpPr>
          <p:spPr bwMode="auto">
            <a:xfrm>
              <a:off x="526" y="3504"/>
              <a:ext cx="338"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08</a:t>
              </a:r>
            </a:p>
          </p:txBody>
        </p:sp>
        <p:sp>
          <p:nvSpPr>
            <p:cNvPr id="245770" name="Oval 10"/>
            <p:cNvSpPr>
              <a:spLocks noChangeArrowheads="1"/>
            </p:cNvSpPr>
            <p:nvPr/>
          </p:nvSpPr>
          <p:spPr bwMode="auto">
            <a:xfrm>
              <a:off x="526" y="2160"/>
              <a:ext cx="338"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FF3300"/>
                  </a:solidFill>
                  <a:effectLst>
                    <a:outerShdw blurRad="38100" dist="38100" dir="2700000" algn="tl">
                      <a:srgbClr val="000000"/>
                    </a:outerShdw>
                  </a:effectLst>
                  <a:latin typeface="Arial" charset="0"/>
                  <a:ea typeface="宋体" pitchFamily="2" charset="-122"/>
                </a:rPr>
                <a:t>25</a:t>
              </a:r>
            </a:p>
          </p:txBody>
        </p:sp>
        <p:sp>
          <p:nvSpPr>
            <p:cNvPr id="245771" name="Oval 11"/>
            <p:cNvSpPr>
              <a:spLocks noChangeArrowheads="1"/>
            </p:cNvSpPr>
            <p:nvPr/>
          </p:nvSpPr>
          <p:spPr bwMode="auto">
            <a:xfrm>
              <a:off x="526" y="2496"/>
              <a:ext cx="338" cy="33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49</a:t>
              </a:r>
            </a:p>
          </p:txBody>
        </p:sp>
        <p:sp>
          <p:nvSpPr>
            <p:cNvPr id="245772" name="Oval 12"/>
            <p:cNvSpPr>
              <a:spLocks noChangeArrowheads="1"/>
            </p:cNvSpPr>
            <p:nvPr/>
          </p:nvSpPr>
          <p:spPr bwMode="auto">
            <a:xfrm>
              <a:off x="526" y="2834"/>
              <a:ext cx="338"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FF0000"/>
                  </a:solidFill>
                  <a:effectLst>
                    <a:outerShdw blurRad="38100" dist="38100" dir="2700000" algn="tl">
                      <a:srgbClr val="000000"/>
                    </a:outerShdw>
                  </a:effectLst>
                  <a:latin typeface="Arial" charset="0"/>
                  <a:ea typeface="宋体" pitchFamily="2" charset="-122"/>
                </a:rPr>
                <a:t>25</a:t>
              </a:r>
            </a:p>
          </p:txBody>
        </p:sp>
        <p:sp>
          <p:nvSpPr>
            <p:cNvPr id="245773" name="Oval 13"/>
            <p:cNvSpPr>
              <a:spLocks noChangeArrowheads="1"/>
            </p:cNvSpPr>
            <p:nvPr/>
          </p:nvSpPr>
          <p:spPr bwMode="auto">
            <a:xfrm>
              <a:off x="526" y="3168"/>
              <a:ext cx="338"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16</a:t>
              </a:r>
            </a:p>
          </p:txBody>
        </p:sp>
      </p:grpSp>
      <p:grpSp>
        <p:nvGrpSpPr>
          <p:cNvPr id="5" name="Group 14"/>
          <p:cNvGrpSpPr>
            <a:grpSpLocks/>
          </p:cNvGrpSpPr>
          <p:nvPr/>
        </p:nvGrpSpPr>
        <p:grpSpPr bwMode="auto">
          <a:xfrm>
            <a:off x="2385640" y="1643050"/>
            <a:ext cx="508296" cy="3277830"/>
            <a:chOff x="1104" y="624"/>
            <a:chExt cx="336" cy="2064"/>
          </a:xfrm>
        </p:grpSpPr>
        <p:sp>
          <p:nvSpPr>
            <p:cNvPr id="245775" name="Oval 15"/>
            <p:cNvSpPr>
              <a:spLocks noChangeArrowheads="1"/>
            </p:cNvSpPr>
            <p:nvPr/>
          </p:nvSpPr>
          <p:spPr bwMode="auto">
            <a:xfrm>
              <a:off x="1104" y="624"/>
              <a:ext cx="336"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FF3300"/>
                  </a:solidFill>
                  <a:effectLst>
                    <a:outerShdw blurRad="38100" dist="38100" dir="2700000" algn="tl">
                      <a:srgbClr val="000000"/>
                    </a:outerShdw>
                  </a:effectLst>
                  <a:latin typeface="Arial" charset="0"/>
                  <a:ea typeface="宋体" pitchFamily="2" charset="-122"/>
                </a:rPr>
                <a:t>21</a:t>
              </a:r>
            </a:p>
          </p:txBody>
        </p:sp>
        <p:sp>
          <p:nvSpPr>
            <p:cNvPr id="245776" name="Oval 16"/>
            <p:cNvSpPr>
              <a:spLocks noChangeArrowheads="1"/>
            </p:cNvSpPr>
            <p:nvPr/>
          </p:nvSpPr>
          <p:spPr bwMode="auto">
            <a:xfrm>
              <a:off x="1104" y="2352"/>
              <a:ext cx="336"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49</a:t>
              </a:r>
            </a:p>
          </p:txBody>
        </p:sp>
        <p:sp>
          <p:nvSpPr>
            <p:cNvPr id="245777" name="Oval 17"/>
            <p:cNvSpPr>
              <a:spLocks noChangeArrowheads="1"/>
            </p:cNvSpPr>
            <p:nvPr/>
          </p:nvSpPr>
          <p:spPr bwMode="auto">
            <a:xfrm>
              <a:off x="1104" y="960"/>
              <a:ext cx="336"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25</a:t>
              </a:r>
            </a:p>
          </p:txBody>
        </p:sp>
        <p:sp>
          <p:nvSpPr>
            <p:cNvPr id="245778" name="Oval 18"/>
            <p:cNvSpPr>
              <a:spLocks noChangeArrowheads="1"/>
            </p:cNvSpPr>
            <p:nvPr/>
          </p:nvSpPr>
          <p:spPr bwMode="auto">
            <a:xfrm>
              <a:off x="1104" y="1296"/>
              <a:ext cx="336"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FF0000"/>
                  </a:solidFill>
                  <a:effectLst>
                    <a:outerShdw blurRad="38100" dist="38100" dir="2700000" algn="tl">
                      <a:srgbClr val="000000"/>
                    </a:outerShdw>
                  </a:effectLst>
                  <a:latin typeface="Arial" charset="0"/>
                  <a:ea typeface="宋体" pitchFamily="2" charset="-122"/>
                </a:rPr>
                <a:t>25</a:t>
              </a:r>
            </a:p>
          </p:txBody>
        </p:sp>
        <p:sp>
          <p:nvSpPr>
            <p:cNvPr id="245779" name="Oval 19"/>
            <p:cNvSpPr>
              <a:spLocks noChangeArrowheads="1"/>
            </p:cNvSpPr>
            <p:nvPr/>
          </p:nvSpPr>
          <p:spPr bwMode="auto">
            <a:xfrm>
              <a:off x="1104" y="1632"/>
              <a:ext cx="336" cy="33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16</a:t>
              </a:r>
            </a:p>
          </p:txBody>
        </p:sp>
        <p:sp>
          <p:nvSpPr>
            <p:cNvPr id="245780" name="Oval 20"/>
            <p:cNvSpPr>
              <a:spLocks noChangeArrowheads="1"/>
            </p:cNvSpPr>
            <p:nvPr/>
          </p:nvSpPr>
          <p:spPr bwMode="auto">
            <a:xfrm>
              <a:off x="1104" y="1968"/>
              <a:ext cx="336" cy="33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FF3300"/>
                  </a:solidFill>
                  <a:effectLst>
                    <a:outerShdw blurRad="38100" dist="38100" dir="2700000" algn="tl">
                      <a:srgbClr val="000000"/>
                    </a:outerShdw>
                  </a:effectLst>
                  <a:latin typeface="Arial" charset="0"/>
                  <a:ea typeface="宋体" pitchFamily="2" charset="-122"/>
                </a:rPr>
                <a:t>08</a:t>
              </a:r>
            </a:p>
          </p:txBody>
        </p:sp>
      </p:grpSp>
      <p:sp>
        <p:nvSpPr>
          <p:cNvPr id="26638" name="Text Box 22"/>
          <p:cNvSpPr txBox="1">
            <a:spLocks noChangeArrowheads="1"/>
          </p:cNvSpPr>
          <p:nvPr/>
        </p:nvSpPr>
        <p:spPr bwMode="auto">
          <a:xfrm>
            <a:off x="3836402" y="1720867"/>
            <a:ext cx="176996" cy="457372"/>
          </a:xfrm>
          <a:prstGeom prst="rect">
            <a:avLst/>
          </a:prstGeom>
          <a:noFill/>
          <a:ln w="9525">
            <a:noFill/>
            <a:miter lim="800000"/>
            <a:headEnd/>
            <a:tailEnd/>
          </a:ln>
        </p:spPr>
        <p:txBody>
          <a:bodyPr wrap="none" lIns="92355" tIns="46178" rIns="92355" bIns="46178">
            <a:spAutoFit/>
          </a:bodyPr>
          <a:lstStyle/>
          <a:p>
            <a:pPr defTabSz="923925"/>
            <a:endParaRPr kumimoji="1" lang="zh-CN" altLang="en-US" sz="2400" b="0">
              <a:latin typeface="Times New Roman" pitchFamily="18" charset="0"/>
            </a:endParaRPr>
          </a:p>
        </p:txBody>
      </p:sp>
      <p:sp>
        <p:nvSpPr>
          <p:cNvPr id="245783" name="Oval 23"/>
          <p:cNvSpPr>
            <a:spLocks noChangeArrowheads="1"/>
          </p:cNvSpPr>
          <p:nvPr/>
        </p:nvSpPr>
        <p:spPr bwMode="auto">
          <a:xfrm>
            <a:off x="3547460" y="16430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FF3300"/>
                </a:solidFill>
                <a:effectLst>
                  <a:outerShdw blurRad="38100" dist="38100" dir="2700000" algn="tl">
                    <a:srgbClr val="000000"/>
                  </a:outerShdw>
                </a:effectLst>
                <a:latin typeface="Arial" charset="0"/>
                <a:ea typeface="宋体" pitchFamily="2" charset="-122"/>
              </a:rPr>
              <a:t>21</a:t>
            </a:r>
          </a:p>
        </p:txBody>
      </p:sp>
      <p:sp>
        <p:nvSpPr>
          <p:cNvPr id="245784" name="Oval 24"/>
          <p:cNvSpPr>
            <a:spLocks noChangeArrowheads="1"/>
          </p:cNvSpPr>
          <p:nvPr/>
        </p:nvSpPr>
        <p:spPr bwMode="auto">
          <a:xfrm>
            <a:off x="3547460" y="438728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49</a:t>
            </a:r>
          </a:p>
        </p:txBody>
      </p:sp>
      <p:sp>
        <p:nvSpPr>
          <p:cNvPr id="245785" name="Oval 25"/>
          <p:cNvSpPr>
            <a:spLocks noChangeArrowheads="1"/>
          </p:cNvSpPr>
          <p:nvPr/>
        </p:nvSpPr>
        <p:spPr bwMode="auto">
          <a:xfrm>
            <a:off x="3547460" y="21766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25</a:t>
            </a:r>
          </a:p>
        </p:txBody>
      </p:sp>
      <p:sp>
        <p:nvSpPr>
          <p:cNvPr id="245786" name="Oval 26"/>
          <p:cNvSpPr>
            <a:spLocks noChangeArrowheads="1"/>
          </p:cNvSpPr>
          <p:nvPr/>
        </p:nvSpPr>
        <p:spPr bwMode="auto">
          <a:xfrm>
            <a:off x="3547460" y="385368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25</a:t>
            </a:r>
          </a:p>
        </p:txBody>
      </p:sp>
      <p:sp>
        <p:nvSpPr>
          <p:cNvPr id="245787" name="Oval 27"/>
          <p:cNvSpPr>
            <a:spLocks noChangeArrowheads="1"/>
          </p:cNvSpPr>
          <p:nvPr/>
        </p:nvSpPr>
        <p:spPr bwMode="auto">
          <a:xfrm>
            <a:off x="3547460" y="27102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16</a:t>
            </a:r>
          </a:p>
        </p:txBody>
      </p:sp>
      <p:sp>
        <p:nvSpPr>
          <p:cNvPr id="245788" name="Oval 28"/>
          <p:cNvSpPr>
            <a:spLocks noChangeArrowheads="1"/>
          </p:cNvSpPr>
          <p:nvPr/>
        </p:nvSpPr>
        <p:spPr bwMode="auto">
          <a:xfrm>
            <a:off x="3547460" y="3243851"/>
            <a:ext cx="508296" cy="53677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08</a:t>
            </a:r>
          </a:p>
        </p:txBody>
      </p:sp>
      <p:sp>
        <p:nvSpPr>
          <p:cNvPr id="26645" name="Text Box 29"/>
          <p:cNvSpPr txBox="1">
            <a:spLocks noChangeArrowheads="1"/>
          </p:cNvSpPr>
          <p:nvPr/>
        </p:nvSpPr>
        <p:spPr bwMode="auto">
          <a:xfrm>
            <a:off x="4998222" y="1720867"/>
            <a:ext cx="176996" cy="457372"/>
          </a:xfrm>
          <a:prstGeom prst="rect">
            <a:avLst/>
          </a:prstGeom>
          <a:noFill/>
          <a:ln w="9525">
            <a:noFill/>
            <a:miter lim="800000"/>
            <a:headEnd/>
            <a:tailEnd/>
          </a:ln>
        </p:spPr>
        <p:txBody>
          <a:bodyPr wrap="none" lIns="92355" tIns="46178" rIns="92355" bIns="46178">
            <a:spAutoFit/>
          </a:bodyPr>
          <a:lstStyle/>
          <a:p>
            <a:pPr defTabSz="923925"/>
            <a:endParaRPr kumimoji="1" lang="zh-CN" altLang="en-US" sz="2400" b="0">
              <a:latin typeface="Times New Roman" pitchFamily="18" charset="0"/>
            </a:endParaRPr>
          </a:p>
        </p:txBody>
      </p:sp>
      <p:sp>
        <p:nvSpPr>
          <p:cNvPr id="245790" name="Oval 30"/>
          <p:cNvSpPr>
            <a:spLocks noChangeArrowheads="1"/>
          </p:cNvSpPr>
          <p:nvPr/>
        </p:nvSpPr>
        <p:spPr bwMode="auto">
          <a:xfrm>
            <a:off x="4712305" y="16430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21</a:t>
            </a:r>
          </a:p>
        </p:txBody>
      </p:sp>
      <p:sp>
        <p:nvSpPr>
          <p:cNvPr id="245791" name="Oval 31"/>
          <p:cNvSpPr>
            <a:spLocks noChangeArrowheads="1"/>
          </p:cNvSpPr>
          <p:nvPr/>
        </p:nvSpPr>
        <p:spPr bwMode="auto">
          <a:xfrm>
            <a:off x="4712305" y="438728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49</a:t>
            </a:r>
          </a:p>
        </p:txBody>
      </p:sp>
      <p:sp>
        <p:nvSpPr>
          <p:cNvPr id="245792" name="Oval 32"/>
          <p:cNvSpPr>
            <a:spLocks noChangeArrowheads="1"/>
          </p:cNvSpPr>
          <p:nvPr/>
        </p:nvSpPr>
        <p:spPr bwMode="auto">
          <a:xfrm>
            <a:off x="4712305" y="3323255"/>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25</a:t>
            </a:r>
          </a:p>
        </p:txBody>
      </p:sp>
      <p:sp>
        <p:nvSpPr>
          <p:cNvPr id="245793" name="Oval 33"/>
          <p:cNvSpPr>
            <a:spLocks noChangeArrowheads="1"/>
          </p:cNvSpPr>
          <p:nvPr/>
        </p:nvSpPr>
        <p:spPr bwMode="auto">
          <a:xfrm>
            <a:off x="4712305" y="385368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25</a:t>
            </a:r>
          </a:p>
        </p:txBody>
      </p:sp>
      <p:sp>
        <p:nvSpPr>
          <p:cNvPr id="245794" name="Oval 34"/>
          <p:cNvSpPr>
            <a:spLocks noChangeArrowheads="1"/>
          </p:cNvSpPr>
          <p:nvPr/>
        </p:nvSpPr>
        <p:spPr bwMode="auto">
          <a:xfrm>
            <a:off x="4712305" y="21766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16</a:t>
            </a:r>
          </a:p>
        </p:txBody>
      </p:sp>
      <p:sp>
        <p:nvSpPr>
          <p:cNvPr id="245795" name="Oval 35"/>
          <p:cNvSpPr>
            <a:spLocks noChangeArrowheads="1"/>
          </p:cNvSpPr>
          <p:nvPr/>
        </p:nvSpPr>
        <p:spPr bwMode="auto">
          <a:xfrm>
            <a:off x="4712305" y="27102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08</a:t>
            </a:r>
          </a:p>
        </p:txBody>
      </p:sp>
      <p:sp>
        <p:nvSpPr>
          <p:cNvPr id="26652" name="Text Box 36"/>
          <p:cNvSpPr txBox="1">
            <a:spLocks noChangeArrowheads="1"/>
          </p:cNvSpPr>
          <p:nvPr/>
        </p:nvSpPr>
        <p:spPr bwMode="auto">
          <a:xfrm>
            <a:off x="6232656" y="1720867"/>
            <a:ext cx="176996" cy="457372"/>
          </a:xfrm>
          <a:prstGeom prst="rect">
            <a:avLst/>
          </a:prstGeom>
          <a:noFill/>
          <a:ln w="9525">
            <a:noFill/>
            <a:miter lim="800000"/>
            <a:headEnd/>
            <a:tailEnd/>
          </a:ln>
        </p:spPr>
        <p:txBody>
          <a:bodyPr wrap="none" lIns="92355" tIns="46178" rIns="92355" bIns="46178">
            <a:spAutoFit/>
          </a:bodyPr>
          <a:lstStyle/>
          <a:p>
            <a:pPr defTabSz="923925"/>
            <a:endParaRPr kumimoji="1" lang="zh-CN" altLang="en-US" sz="2400" b="0">
              <a:latin typeface="Times New Roman" pitchFamily="18" charset="0"/>
            </a:endParaRPr>
          </a:p>
        </p:txBody>
      </p:sp>
      <p:sp>
        <p:nvSpPr>
          <p:cNvPr id="245797" name="Oval 37"/>
          <p:cNvSpPr>
            <a:spLocks noChangeArrowheads="1"/>
          </p:cNvSpPr>
          <p:nvPr/>
        </p:nvSpPr>
        <p:spPr bwMode="auto">
          <a:xfrm>
            <a:off x="5943713" y="2786479"/>
            <a:ext cx="511322" cy="53677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21</a:t>
            </a:r>
          </a:p>
        </p:txBody>
      </p:sp>
      <p:sp>
        <p:nvSpPr>
          <p:cNvPr id="245798" name="Oval 38"/>
          <p:cNvSpPr>
            <a:spLocks noChangeArrowheads="1"/>
          </p:cNvSpPr>
          <p:nvPr/>
        </p:nvSpPr>
        <p:spPr bwMode="auto">
          <a:xfrm>
            <a:off x="5943713" y="4387280"/>
            <a:ext cx="511322"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49</a:t>
            </a:r>
          </a:p>
        </p:txBody>
      </p:sp>
      <p:sp>
        <p:nvSpPr>
          <p:cNvPr id="245799" name="Oval 39"/>
          <p:cNvSpPr>
            <a:spLocks noChangeArrowheads="1"/>
          </p:cNvSpPr>
          <p:nvPr/>
        </p:nvSpPr>
        <p:spPr bwMode="auto">
          <a:xfrm>
            <a:off x="5943713" y="3323255"/>
            <a:ext cx="511322"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25</a:t>
            </a:r>
          </a:p>
        </p:txBody>
      </p:sp>
      <p:sp>
        <p:nvSpPr>
          <p:cNvPr id="245800" name="Oval 40"/>
          <p:cNvSpPr>
            <a:spLocks noChangeArrowheads="1"/>
          </p:cNvSpPr>
          <p:nvPr/>
        </p:nvSpPr>
        <p:spPr bwMode="auto">
          <a:xfrm>
            <a:off x="5943713" y="3853680"/>
            <a:ext cx="511322"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25</a:t>
            </a:r>
          </a:p>
        </p:txBody>
      </p:sp>
      <p:sp>
        <p:nvSpPr>
          <p:cNvPr id="245801" name="Oval 41"/>
          <p:cNvSpPr>
            <a:spLocks noChangeArrowheads="1"/>
          </p:cNvSpPr>
          <p:nvPr/>
        </p:nvSpPr>
        <p:spPr bwMode="auto">
          <a:xfrm>
            <a:off x="5943713" y="1643050"/>
            <a:ext cx="511322"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16</a:t>
            </a:r>
          </a:p>
        </p:txBody>
      </p:sp>
      <p:sp>
        <p:nvSpPr>
          <p:cNvPr id="245802" name="Oval 42"/>
          <p:cNvSpPr>
            <a:spLocks noChangeArrowheads="1"/>
          </p:cNvSpPr>
          <p:nvPr/>
        </p:nvSpPr>
        <p:spPr bwMode="auto">
          <a:xfrm>
            <a:off x="5943713" y="2176650"/>
            <a:ext cx="511322"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08</a:t>
            </a:r>
          </a:p>
        </p:txBody>
      </p:sp>
      <p:sp>
        <p:nvSpPr>
          <p:cNvPr id="26659" name="Text Box 43"/>
          <p:cNvSpPr txBox="1">
            <a:spLocks noChangeArrowheads="1"/>
          </p:cNvSpPr>
          <p:nvPr/>
        </p:nvSpPr>
        <p:spPr bwMode="auto">
          <a:xfrm>
            <a:off x="7539703" y="1720867"/>
            <a:ext cx="176996" cy="457372"/>
          </a:xfrm>
          <a:prstGeom prst="rect">
            <a:avLst/>
          </a:prstGeom>
          <a:noFill/>
          <a:ln w="9525">
            <a:noFill/>
            <a:miter lim="800000"/>
            <a:headEnd/>
            <a:tailEnd/>
          </a:ln>
        </p:spPr>
        <p:txBody>
          <a:bodyPr wrap="none" lIns="92355" tIns="46178" rIns="92355" bIns="46178">
            <a:spAutoFit/>
          </a:bodyPr>
          <a:lstStyle/>
          <a:p>
            <a:pPr defTabSz="923925"/>
            <a:endParaRPr kumimoji="1" lang="zh-CN" altLang="en-US" sz="2400" b="0">
              <a:latin typeface="Times New Roman" pitchFamily="18" charset="0"/>
            </a:endParaRPr>
          </a:p>
        </p:txBody>
      </p:sp>
      <p:sp>
        <p:nvSpPr>
          <p:cNvPr id="245804" name="Oval 44"/>
          <p:cNvSpPr>
            <a:spLocks noChangeArrowheads="1"/>
          </p:cNvSpPr>
          <p:nvPr/>
        </p:nvSpPr>
        <p:spPr bwMode="auto">
          <a:xfrm>
            <a:off x="7253786" y="2786479"/>
            <a:ext cx="508296" cy="536776"/>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21</a:t>
            </a:r>
          </a:p>
        </p:txBody>
      </p:sp>
      <p:sp>
        <p:nvSpPr>
          <p:cNvPr id="245805" name="Oval 45"/>
          <p:cNvSpPr>
            <a:spLocks noChangeArrowheads="1"/>
          </p:cNvSpPr>
          <p:nvPr/>
        </p:nvSpPr>
        <p:spPr bwMode="auto">
          <a:xfrm>
            <a:off x="7253786" y="438728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49</a:t>
            </a:r>
          </a:p>
        </p:txBody>
      </p:sp>
      <p:sp>
        <p:nvSpPr>
          <p:cNvPr id="245806" name="Oval 46"/>
          <p:cNvSpPr>
            <a:spLocks noChangeArrowheads="1"/>
          </p:cNvSpPr>
          <p:nvPr/>
        </p:nvSpPr>
        <p:spPr bwMode="auto">
          <a:xfrm>
            <a:off x="7253786" y="3323255"/>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002060"/>
                </a:solidFill>
                <a:effectLst>
                  <a:outerShdw blurRad="38100" dist="38100" dir="2700000" algn="tl">
                    <a:srgbClr val="000000"/>
                  </a:outerShdw>
                </a:effectLst>
                <a:latin typeface="Arial" charset="0"/>
                <a:ea typeface="宋体" pitchFamily="2" charset="-122"/>
              </a:rPr>
              <a:t>25</a:t>
            </a:r>
          </a:p>
        </p:txBody>
      </p:sp>
      <p:sp>
        <p:nvSpPr>
          <p:cNvPr id="245807" name="Oval 47"/>
          <p:cNvSpPr>
            <a:spLocks noChangeArrowheads="1"/>
          </p:cNvSpPr>
          <p:nvPr/>
        </p:nvSpPr>
        <p:spPr bwMode="auto">
          <a:xfrm>
            <a:off x="7253786" y="385368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25</a:t>
            </a:r>
          </a:p>
        </p:txBody>
      </p:sp>
      <p:sp>
        <p:nvSpPr>
          <p:cNvPr id="245808" name="Oval 48"/>
          <p:cNvSpPr>
            <a:spLocks noChangeArrowheads="1"/>
          </p:cNvSpPr>
          <p:nvPr/>
        </p:nvSpPr>
        <p:spPr bwMode="auto">
          <a:xfrm>
            <a:off x="7253786" y="2252879"/>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dirty="0">
                <a:solidFill>
                  <a:srgbClr val="002060"/>
                </a:solidFill>
                <a:effectLst>
                  <a:outerShdw blurRad="38100" dist="38100" dir="2700000" algn="tl">
                    <a:srgbClr val="000000"/>
                  </a:outerShdw>
                </a:effectLst>
                <a:latin typeface="Arial" charset="0"/>
                <a:ea typeface="宋体" pitchFamily="2" charset="-122"/>
              </a:rPr>
              <a:t>16</a:t>
            </a:r>
          </a:p>
        </p:txBody>
      </p:sp>
      <p:sp>
        <p:nvSpPr>
          <p:cNvPr id="245809" name="Oval 49"/>
          <p:cNvSpPr>
            <a:spLocks noChangeArrowheads="1"/>
          </p:cNvSpPr>
          <p:nvPr/>
        </p:nvSpPr>
        <p:spPr bwMode="auto">
          <a:xfrm>
            <a:off x="7253786" y="1643050"/>
            <a:ext cx="508296" cy="533600"/>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vert="eaVert" wrap="none" lIns="92355" tIns="46178" rIns="92355" bIns="46178" anchor="ctr"/>
          <a:lstStyle/>
          <a:p>
            <a:pPr algn="dist" defTabSz="923925">
              <a:defRPr/>
            </a:pPr>
            <a:r>
              <a:rPr kumimoji="1" lang="zh-CN" altLang="en-US" sz="2400">
                <a:solidFill>
                  <a:srgbClr val="FF3300"/>
                </a:solidFill>
                <a:effectLst>
                  <a:outerShdw blurRad="38100" dist="38100" dir="2700000" algn="tl">
                    <a:srgbClr val="000000"/>
                  </a:outerShdw>
                </a:effectLst>
                <a:latin typeface="Arial" charset="0"/>
                <a:ea typeface="宋体" pitchFamily="2" charset="-122"/>
              </a:rPr>
              <a:t>08</a:t>
            </a:r>
          </a:p>
        </p:txBody>
      </p:sp>
      <p:sp>
        <p:nvSpPr>
          <p:cNvPr id="26666" name="Line 50"/>
          <p:cNvSpPr>
            <a:spLocks noChangeShapeType="1"/>
          </p:cNvSpPr>
          <p:nvPr/>
        </p:nvSpPr>
        <p:spPr bwMode="auto">
          <a:xfrm flipV="1">
            <a:off x="2603481" y="2176650"/>
            <a:ext cx="4937735" cy="2210630"/>
          </a:xfrm>
          <a:prstGeom prst="line">
            <a:avLst/>
          </a:prstGeom>
          <a:noFill/>
          <a:ln w="28575">
            <a:solidFill>
              <a:srgbClr val="FF0000"/>
            </a:solidFill>
            <a:round/>
            <a:headEnd/>
            <a:tailEnd/>
          </a:ln>
        </p:spPr>
        <p:txBody>
          <a:bodyPr/>
          <a:lstStyle/>
          <a:p>
            <a:endParaRPr lang="zh-CN" altLang="en-US"/>
          </a:p>
        </p:txBody>
      </p:sp>
      <p:sp>
        <p:nvSpPr>
          <p:cNvPr id="26631" name="Text Box 53"/>
          <p:cNvSpPr txBox="1">
            <a:spLocks noChangeArrowheads="1"/>
          </p:cNvSpPr>
          <p:nvPr/>
        </p:nvSpPr>
        <p:spPr bwMode="auto">
          <a:xfrm rot="10795342" flipH="1" flipV="1">
            <a:off x="642910" y="5000349"/>
            <a:ext cx="801777" cy="878088"/>
          </a:xfrm>
          <a:prstGeom prst="rect">
            <a:avLst/>
          </a:prstGeom>
          <a:noFill/>
          <a:ln w="9525">
            <a:noFill/>
            <a:miter lim="800000"/>
            <a:headEnd/>
            <a:tailEnd/>
          </a:ln>
        </p:spPr>
        <p:txBody>
          <a:bodyPr lIns="92355" tIns="46178" rIns="92355" bIns="46178">
            <a:spAutoFit/>
          </a:bodyPr>
          <a:lstStyle/>
          <a:p>
            <a:pPr algn="ctr" defTabSz="923925"/>
            <a:r>
              <a:rPr kumimoji="1" lang="zh-CN" altLang="en-US" sz="1700" b="0">
                <a:latin typeface="微软雅黑" pitchFamily="34" charset="-122"/>
                <a:ea typeface="微软雅黑" pitchFamily="34" charset="-122"/>
              </a:rPr>
              <a:t>初始关键字</a:t>
            </a:r>
          </a:p>
        </p:txBody>
      </p:sp>
      <p:sp>
        <p:nvSpPr>
          <p:cNvPr id="26632" name="Text Box 54"/>
          <p:cNvSpPr txBox="1">
            <a:spLocks noChangeArrowheads="1"/>
          </p:cNvSpPr>
          <p:nvPr/>
        </p:nvSpPr>
        <p:spPr bwMode="auto">
          <a:xfrm rot="10795342" flipH="1" flipV="1">
            <a:off x="2240412" y="5000349"/>
            <a:ext cx="801777" cy="878088"/>
          </a:xfrm>
          <a:prstGeom prst="rect">
            <a:avLst/>
          </a:prstGeom>
          <a:noFill/>
          <a:ln w="9525">
            <a:noFill/>
            <a:miter lim="800000"/>
            <a:headEnd/>
            <a:tailEnd/>
          </a:ln>
        </p:spPr>
        <p:txBody>
          <a:bodyPr lIns="92355" tIns="46178" rIns="92355" bIns="46178">
            <a:spAutoFit/>
          </a:bodyPr>
          <a:lstStyle/>
          <a:p>
            <a:pPr algn="ctr" defTabSz="923925"/>
            <a:r>
              <a:rPr kumimoji="1" lang="zh-CN" altLang="en-US" sz="1700" b="0">
                <a:latin typeface="微软雅黑" pitchFamily="34" charset="-122"/>
                <a:ea typeface="微软雅黑" pitchFamily="34" charset="-122"/>
              </a:rPr>
              <a:t>第一趟排序</a:t>
            </a:r>
          </a:p>
        </p:txBody>
      </p:sp>
      <p:sp>
        <p:nvSpPr>
          <p:cNvPr id="26633" name="Text Box 55"/>
          <p:cNvSpPr txBox="1">
            <a:spLocks noChangeArrowheads="1"/>
          </p:cNvSpPr>
          <p:nvPr/>
        </p:nvSpPr>
        <p:spPr bwMode="auto">
          <a:xfrm rot="10795342" flipH="1" flipV="1">
            <a:off x="5798486" y="4989232"/>
            <a:ext cx="801777" cy="878088"/>
          </a:xfrm>
          <a:prstGeom prst="rect">
            <a:avLst/>
          </a:prstGeom>
          <a:noFill/>
          <a:ln w="9525">
            <a:noFill/>
            <a:miter lim="800000"/>
            <a:headEnd/>
            <a:tailEnd/>
          </a:ln>
        </p:spPr>
        <p:txBody>
          <a:bodyPr lIns="92355" tIns="46178" rIns="92355" bIns="46178">
            <a:spAutoFit/>
          </a:bodyPr>
          <a:lstStyle/>
          <a:p>
            <a:pPr algn="ctr" defTabSz="923925"/>
            <a:r>
              <a:rPr kumimoji="1" lang="zh-CN" altLang="en-US" sz="1700" b="0">
                <a:latin typeface="微软雅黑" pitchFamily="34" charset="-122"/>
                <a:ea typeface="微软雅黑" pitchFamily="34" charset="-122"/>
              </a:rPr>
              <a:t>第四趟排序</a:t>
            </a:r>
          </a:p>
        </p:txBody>
      </p:sp>
      <p:sp>
        <p:nvSpPr>
          <p:cNvPr id="26634" name="Text Box 56"/>
          <p:cNvSpPr txBox="1">
            <a:spLocks noChangeArrowheads="1"/>
          </p:cNvSpPr>
          <p:nvPr/>
        </p:nvSpPr>
        <p:spPr bwMode="auto">
          <a:xfrm rot="10795342" flipH="1" flipV="1">
            <a:off x="3402232" y="4990820"/>
            <a:ext cx="801777" cy="878088"/>
          </a:xfrm>
          <a:prstGeom prst="rect">
            <a:avLst/>
          </a:prstGeom>
          <a:noFill/>
          <a:ln w="9525">
            <a:noFill/>
            <a:miter lim="800000"/>
            <a:headEnd/>
            <a:tailEnd/>
          </a:ln>
        </p:spPr>
        <p:txBody>
          <a:bodyPr lIns="92355" tIns="46178" rIns="92355" bIns="46178">
            <a:spAutoFit/>
          </a:bodyPr>
          <a:lstStyle/>
          <a:p>
            <a:pPr algn="ctr" defTabSz="923925"/>
            <a:r>
              <a:rPr kumimoji="1" lang="zh-CN" altLang="en-US" sz="1700" b="0">
                <a:latin typeface="微软雅黑" pitchFamily="34" charset="-122"/>
                <a:ea typeface="微软雅黑" pitchFamily="34" charset="-122"/>
              </a:rPr>
              <a:t>第二趟排序</a:t>
            </a:r>
          </a:p>
        </p:txBody>
      </p:sp>
      <p:sp>
        <p:nvSpPr>
          <p:cNvPr id="26635" name="Text Box 57"/>
          <p:cNvSpPr txBox="1">
            <a:spLocks noChangeArrowheads="1"/>
          </p:cNvSpPr>
          <p:nvPr/>
        </p:nvSpPr>
        <p:spPr bwMode="auto">
          <a:xfrm rot="10795342" flipH="1" flipV="1">
            <a:off x="4564052" y="4989232"/>
            <a:ext cx="801777" cy="878088"/>
          </a:xfrm>
          <a:prstGeom prst="rect">
            <a:avLst/>
          </a:prstGeom>
          <a:noFill/>
          <a:ln w="9525">
            <a:noFill/>
            <a:miter lim="800000"/>
            <a:headEnd/>
            <a:tailEnd/>
          </a:ln>
        </p:spPr>
        <p:txBody>
          <a:bodyPr lIns="92355" tIns="46178" rIns="92355" bIns="46178">
            <a:spAutoFit/>
          </a:bodyPr>
          <a:lstStyle/>
          <a:p>
            <a:pPr algn="ctr" defTabSz="923925"/>
            <a:r>
              <a:rPr kumimoji="1" lang="zh-CN" altLang="en-US" sz="1700" b="0">
                <a:latin typeface="微软雅黑" pitchFamily="34" charset="-122"/>
                <a:ea typeface="微软雅黑" pitchFamily="34" charset="-122"/>
              </a:rPr>
              <a:t>第三趟排序</a:t>
            </a:r>
          </a:p>
        </p:txBody>
      </p:sp>
      <p:sp>
        <p:nvSpPr>
          <p:cNvPr id="26636" name="Text Box 58"/>
          <p:cNvSpPr txBox="1">
            <a:spLocks noChangeArrowheads="1"/>
          </p:cNvSpPr>
          <p:nvPr/>
        </p:nvSpPr>
        <p:spPr bwMode="auto">
          <a:xfrm rot="10795342" flipH="1" flipV="1">
            <a:off x="7105533" y="4989232"/>
            <a:ext cx="801777" cy="878088"/>
          </a:xfrm>
          <a:prstGeom prst="rect">
            <a:avLst/>
          </a:prstGeom>
          <a:noFill/>
          <a:ln w="9525">
            <a:noFill/>
            <a:miter lim="800000"/>
            <a:headEnd/>
            <a:tailEnd/>
          </a:ln>
        </p:spPr>
        <p:txBody>
          <a:bodyPr lIns="92355" tIns="46178" rIns="92355" bIns="46178">
            <a:spAutoFit/>
          </a:bodyPr>
          <a:lstStyle/>
          <a:p>
            <a:pPr algn="ctr" defTabSz="923925"/>
            <a:r>
              <a:rPr kumimoji="1" lang="zh-CN" altLang="en-US" sz="1700" b="0">
                <a:latin typeface="微软雅黑" pitchFamily="34" charset="-122"/>
                <a:ea typeface="微软雅黑" pitchFamily="34" charset="-122"/>
              </a:rPr>
              <a:t>第五趟排序</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632"/>
                                        </p:tgtEl>
                                        <p:attrNameLst>
                                          <p:attrName>style.visibility</p:attrName>
                                        </p:attrNameLst>
                                      </p:cBhvr>
                                      <p:to>
                                        <p:strVal val="visible"/>
                                      </p:to>
                                    </p:set>
                                    <p:animEffect transition="in" filter="wipe(up)">
                                      <p:cBhvr>
                                        <p:cTn id="10" dur="500"/>
                                        <p:tgtEl>
                                          <p:spTgt spid="2663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nodePh="1">
                                  <p:stCondLst>
                                    <p:cond delay="0"/>
                                  </p:stCondLst>
                                  <p:endCondLst>
                                    <p:cond evt="begin" delay="0">
                                      <p:tn val="13"/>
                                    </p:cond>
                                  </p:endCondLst>
                                  <p:childTnLst>
                                    <p:set>
                                      <p:cBhvr>
                                        <p:cTn id="14" dur="1" fill="hold">
                                          <p:stCondLst>
                                            <p:cond delay="0"/>
                                          </p:stCondLst>
                                        </p:cTn>
                                        <p:tgtEl>
                                          <p:spTgt spid="26638"/>
                                        </p:tgtEl>
                                        <p:attrNameLst>
                                          <p:attrName>style.visibility</p:attrName>
                                        </p:attrNameLst>
                                      </p:cBhvr>
                                      <p:to>
                                        <p:strVal val="visible"/>
                                      </p:to>
                                    </p:set>
                                    <p:animEffect transition="in" filter="wipe(up)">
                                      <p:cBhvr>
                                        <p:cTn id="15" dur="500"/>
                                        <p:tgtEl>
                                          <p:spTgt spid="26638"/>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45783"/>
                                        </p:tgtEl>
                                        <p:attrNameLst>
                                          <p:attrName>style.visibility</p:attrName>
                                        </p:attrNameLst>
                                      </p:cBhvr>
                                      <p:to>
                                        <p:strVal val="visible"/>
                                      </p:to>
                                    </p:set>
                                    <p:animEffect transition="in" filter="wipe(up)">
                                      <p:cBhvr>
                                        <p:cTn id="18" dur="500"/>
                                        <p:tgtEl>
                                          <p:spTgt spid="245783"/>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45784"/>
                                        </p:tgtEl>
                                        <p:attrNameLst>
                                          <p:attrName>style.visibility</p:attrName>
                                        </p:attrNameLst>
                                      </p:cBhvr>
                                      <p:to>
                                        <p:strVal val="visible"/>
                                      </p:to>
                                    </p:set>
                                    <p:animEffect transition="in" filter="wipe(up)">
                                      <p:cBhvr>
                                        <p:cTn id="21" dur="500"/>
                                        <p:tgtEl>
                                          <p:spTgt spid="245784"/>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45785"/>
                                        </p:tgtEl>
                                        <p:attrNameLst>
                                          <p:attrName>style.visibility</p:attrName>
                                        </p:attrNameLst>
                                      </p:cBhvr>
                                      <p:to>
                                        <p:strVal val="visible"/>
                                      </p:to>
                                    </p:set>
                                    <p:animEffect transition="in" filter="wipe(up)">
                                      <p:cBhvr>
                                        <p:cTn id="24" dur="500"/>
                                        <p:tgtEl>
                                          <p:spTgt spid="24578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45786"/>
                                        </p:tgtEl>
                                        <p:attrNameLst>
                                          <p:attrName>style.visibility</p:attrName>
                                        </p:attrNameLst>
                                      </p:cBhvr>
                                      <p:to>
                                        <p:strVal val="visible"/>
                                      </p:to>
                                    </p:set>
                                    <p:animEffect transition="in" filter="wipe(up)">
                                      <p:cBhvr>
                                        <p:cTn id="27" dur="500"/>
                                        <p:tgtEl>
                                          <p:spTgt spid="245786"/>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45787"/>
                                        </p:tgtEl>
                                        <p:attrNameLst>
                                          <p:attrName>style.visibility</p:attrName>
                                        </p:attrNameLst>
                                      </p:cBhvr>
                                      <p:to>
                                        <p:strVal val="visible"/>
                                      </p:to>
                                    </p:set>
                                    <p:animEffect transition="in" filter="wipe(up)">
                                      <p:cBhvr>
                                        <p:cTn id="30" dur="500"/>
                                        <p:tgtEl>
                                          <p:spTgt spid="245787"/>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245788"/>
                                        </p:tgtEl>
                                        <p:attrNameLst>
                                          <p:attrName>style.visibility</p:attrName>
                                        </p:attrNameLst>
                                      </p:cBhvr>
                                      <p:to>
                                        <p:strVal val="visible"/>
                                      </p:to>
                                    </p:set>
                                    <p:animEffect transition="in" filter="wipe(up)">
                                      <p:cBhvr>
                                        <p:cTn id="33" dur="500"/>
                                        <p:tgtEl>
                                          <p:spTgt spid="245788"/>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26634"/>
                                        </p:tgtEl>
                                        <p:attrNameLst>
                                          <p:attrName>style.visibility</p:attrName>
                                        </p:attrNameLst>
                                      </p:cBhvr>
                                      <p:to>
                                        <p:strVal val="visible"/>
                                      </p:to>
                                    </p:set>
                                    <p:animEffect transition="in" filter="wipe(up)">
                                      <p:cBhvr>
                                        <p:cTn id="36" dur="500"/>
                                        <p:tgtEl>
                                          <p:spTgt spid="2663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nodePh="1">
                                  <p:stCondLst>
                                    <p:cond delay="0"/>
                                  </p:stCondLst>
                                  <p:endCondLst>
                                    <p:cond evt="begin" delay="0">
                                      <p:tn val="39"/>
                                    </p:cond>
                                  </p:endCondLst>
                                  <p:childTnLst>
                                    <p:set>
                                      <p:cBhvr>
                                        <p:cTn id="40" dur="1" fill="hold">
                                          <p:stCondLst>
                                            <p:cond delay="0"/>
                                          </p:stCondLst>
                                        </p:cTn>
                                        <p:tgtEl>
                                          <p:spTgt spid="26645"/>
                                        </p:tgtEl>
                                        <p:attrNameLst>
                                          <p:attrName>style.visibility</p:attrName>
                                        </p:attrNameLst>
                                      </p:cBhvr>
                                      <p:to>
                                        <p:strVal val="visible"/>
                                      </p:to>
                                    </p:set>
                                    <p:animEffect transition="in" filter="wipe(up)">
                                      <p:cBhvr>
                                        <p:cTn id="41" dur="500"/>
                                        <p:tgtEl>
                                          <p:spTgt spid="26645"/>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245790"/>
                                        </p:tgtEl>
                                        <p:attrNameLst>
                                          <p:attrName>style.visibility</p:attrName>
                                        </p:attrNameLst>
                                      </p:cBhvr>
                                      <p:to>
                                        <p:strVal val="visible"/>
                                      </p:to>
                                    </p:set>
                                    <p:animEffect transition="in" filter="wipe(up)">
                                      <p:cBhvr>
                                        <p:cTn id="44" dur="500"/>
                                        <p:tgtEl>
                                          <p:spTgt spid="24579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45791"/>
                                        </p:tgtEl>
                                        <p:attrNameLst>
                                          <p:attrName>style.visibility</p:attrName>
                                        </p:attrNameLst>
                                      </p:cBhvr>
                                      <p:to>
                                        <p:strVal val="visible"/>
                                      </p:to>
                                    </p:set>
                                    <p:animEffect transition="in" filter="wipe(up)">
                                      <p:cBhvr>
                                        <p:cTn id="47" dur="500"/>
                                        <p:tgtEl>
                                          <p:spTgt spid="245791"/>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245792"/>
                                        </p:tgtEl>
                                        <p:attrNameLst>
                                          <p:attrName>style.visibility</p:attrName>
                                        </p:attrNameLst>
                                      </p:cBhvr>
                                      <p:to>
                                        <p:strVal val="visible"/>
                                      </p:to>
                                    </p:set>
                                    <p:animEffect transition="in" filter="wipe(up)">
                                      <p:cBhvr>
                                        <p:cTn id="50" dur="500"/>
                                        <p:tgtEl>
                                          <p:spTgt spid="245792"/>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245793"/>
                                        </p:tgtEl>
                                        <p:attrNameLst>
                                          <p:attrName>style.visibility</p:attrName>
                                        </p:attrNameLst>
                                      </p:cBhvr>
                                      <p:to>
                                        <p:strVal val="visible"/>
                                      </p:to>
                                    </p:set>
                                    <p:animEffect transition="in" filter="wipe(up)">
                                      <p:cBhvr>
                                        <p:cTn id="53" dur="500"/>
                                        <p:tgtEl>
                                          <p:spTgt spid="245793"/>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245794"/>
                                        </p:tgtEl>
                                        <p:attrNameLst>
                                          <p:attrName>style.visibility</p:attrName>
                                        </p:attrNameLst>
                                      </p:cBhvr>
                                      <p:to>
                                        <p:strVal val="visible"/>
                                      </p:to>
                                    </p:set>
                                    <p:animEffect transition="in" filter="wipe(up)">
                                      <p:cBhvr>
                                        <p:cTn id="56" dur="500"/>
                                        <p:tgtEl>
                                          <p:spTgt spid="245794"/>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245795"/>
                                        </p:tgtEl>
                                        <p:attrNameLst>
                                          <p:attrName>style.visibility</p:attrName>
                                        </p:attrNameLst>
                                      </p:cBhvr>
                                      <p:to>
                                        <p:strVal val="visible"/>
                                      </p:to>
                                    </p:set>
                                    <p:animEffect transition="in" filter="wipe(up)">
                                      <p:cBhvr>
                                        <p:cTn id="59" dur="500"/>
                                        <p:tgtEl>
                                          <p:spTgt spid="245795"/>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26635"/>
                                        </p:tgtEl>
                                        <p:attrNameLst>
                                          <p:attrName>style.visibility</p:attrName>
                                        </p:attrNameLst>
                                      </p:cBhvr>
                                      <p:to>
                                        <p:strVal val="visible"/>
                                      </p:to>
                                    </p:set>
                                    <p:animEffect transition="in" filter="wipe(up)">
                                      <p:cBhvr>
                                        <p:cTn id="62" dur="500"/>
                                        <p:tgtEl>
                                          <p:spTgt spid="266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nodePh="1">
                                  <p:stCondLst>
                                    <p:cond delay="0"/>
                                  </p:stCondLst>
                                  <p:endCondLst>
                                    <p:cond evt="begin" delay="0">
                                      <p:tn val="65"/>
                                    </p:cond>
                                  </p:endCondLst>
                                  <p:childTnLst>
                                    <p:set>
                                      <p:cBhvr>
                                        <p:cTn id="66" dur="1" fill="hold">
                                          <p:stCondLst>
                                            <p:cond delay="0"/>
                                          </p:stCondLst>
                                        </p:cTn>
                                        <p:tgtEl>
                                          <p:spTgt spid="26652"/>
                                        </p:tgtEl>
                                        <p:attrNameLst>
                                          <p:attrName>style.visibility</p:attrName>
                                        </p:attrNameLst>
                                      </p:cBhvr>
                                      <p:to>
                                        <p:strVal val="visible"/>
                                      </p:to>
                                    </p:set>
                                    <p:animEffect transition="in" filter="wipe(up)">
                                      <p:cBhvr>
                                        <p:cTn id="67" dur="500"/>
                                        <p:tgtEl>
                                          <p:spTgt spid="26652"/>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245797"/>
                                        </p:tgtEl>
                                        <p:attrNameLst>
                                          <p:attrName>style.visibility</p:attrName>
                                        </p:attrNameLst>
                                      </p:cBhvr>
                                      <p:to>
                                        <p:strVal val="visible"/>
                                      </p:to>
                                    </p:set>
                                    <p:animEffect transition="in" filter="wipe(up)">
                                      <p:cBhvr>
                                        <p:cTn id="70" dur="500"/>
                                        <p:tgtEl>
                                          <p:spTgt spid="245797"/>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245798"/>
                                        </p:tgtEl>
                                        <p:attrNameLst>
                                          <p:attrName>style.visibility</p:attrName>
                                        </p:attrNameLst>
                                      </p:cBhvr>
                                      <p:to>
                                        <p:strVal val="visible"/>
                                      </p:to>
                                    </p:set>
                                    <p:animEffect transition="in" filter="wipe(up)">
                                      <p:cBhvr>
                                        <p:cTn id="73" dur="500"/>
                                        <p:tgtEl>
                                          <p:spTgt spid="245798"/>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245799"/>
                                        </p:tgtEl>
                                        <p:attrNameLst>
                                          <p:attrName>style.visibility</p:attrName>
                                        </p:attrNameLst>
                                      </p:cBhvr>
                                      <p:to>
                                        <p:strVal val="visible"/>
                                      </p:to>
                                    </p:set>
                                    <p:animEffect transition="in" filter="wipe(up)">
                                      <p:cBhvr>
                                        <p:cTn id="76" dur="500"/>
                                        <p:tgtEl>
                                          <p:spTgt spid="245799"/>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245800"/>
                                        </p:tgtEl>
                                        <p:attrNameLst>
                                          <p:attrName>style.visibility</p:attrName>
                                        </p:attrNameLst>
                                      </p:cBhvr>
                                      <p:to>
                                        <p:strVal val="visible"/>
                                      </p:to>
                                    </p:set>
                                    <p:animEffect transition="in" filter="wipe(up)">
                                      <p:cBhvr>
                                        <p:cTn id="79" dur="500"/>
                                        <p:tgtEl>
                                          <p:spTgt spid="245800"/>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245801"/>
                                        </p:tgtEl>
                                        <p:attrNameLst>
                                          <p:attrName>style.visibility</p:attrName>
                                        </p:attrNameLst>
                                      </p:cBhvr>
                                      <p:to>
                                        <p:strVal val="visible"/>
                                      </p:to>
                                    </p:set>
                                    <p:animEffect transition="in" filter="wipe(up)">
                                      <p:cBhvr>
                                        <p:cTn id="82" dur="500"/>
                                        <p:tgtEl>
                                          <p:spTgt spid="245801"/>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245802"/>
                                        </p:tgtEl>
                                        <p:attrNameLst>
                                          <p:attrName>style.visibility</p:attrName>
                                        </p:attrNameLst>
                                      </p:cBhvr>
                                      <p:to>
                                        <p:strVal val="visible"/>
                                      </p:to>
                                    </p:set>
                                    <p:animEffect transition="in" filter="wipe(up)">
                                      <p:cBhvr>
                                        <p:cTn id="85" dur="500"/>
                                        <p:tgtEl>
                                          <p:spTgt spid="245802"/>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26633"/>
                                        </p:tgtEl>
                                        <p:attrNameLst>
                                          <p:attrName>style.visibility</p:attrName>
                                        </p:attrNameLst>
                                      </p:cBhvr>
                                      <p:to>
                                        <p:strVal val="visible"/>
                                      </p:to>
                                    </p:set>
                                    <p:animEffect transition="in" filter="wipe(up)">
                                      <p:cBhvr>
                                        <p:cTn id="88" dur="500"/>
                                        <p:tgtEl>
                                          <p:spTgt spid="26633"/>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nodePh="1">
                                  <p:stCondLst>
                                    <p:cond delay="0"/>
                                  </p:stCondLst>
                                  <p:endCondLst>
                                    <p:cond evt="begin" delay="0">
                                      <p:tn val="91"/>
                                    </p:cond>
                                  </p:endCondLst>
                                  <p:childTnLst>
                                    <p:set>
                                      <p:cBhvr>
                                        <p:cTn id="92" dur="1" fill="hold">
                                          <p:stCondLst>
                                            <p:cond delay="0"/>
                                          </p:stCondLst>
                                        </p:cTn>
                                        <p:tgtEl>
                                          <p:spTgt spid="26659"/>
                                        </p:tgtEl>
                                        <p:attrNameLst>
                                          <p:attrName>style.visibility</p:attrName>
                                        </p:attrNameLst>
                                      </p:cBhvr>
                                      <p:to>
                                        <p:strVal val="visible"/>
                                      </p:to>
                                    </p:set>
                                    <p:animEffect transition="in" filter="wipe(up)">
                                      <p:cBhvr>
                                        <p:cTn id="93" dur="500"/>
                                        <p:tgtEl>
                                          <p:spTgt spid="26659"/>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245804"/>
                                        </p:tgtEl>
                                        <p:attrNameLst>
                                          <p:attrName>style.visibility</p:attrName>
                                        </p:attrNameLst>
                                      </p:cBhvr>
                                      <p:to>
                                        <p:strVal val="visible"/>
                                      </p:to>
                                    </p:set>
                                    <p:animEffect transition="in" filter="wipe(up)">
                                      <p:cBhvr>
                                        <p:cTn id="96" dur="500"/>
                                        <p:tgtEl>
                                          <p:spTgt spid="245804"/>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245805"/>
                                        </p:tgtEl>
                                        <p:attrNameLst>
                                          <p:attrName>style.visibility</p:attrName>
                                        </p:attrNameLst>
                                      </p:cBhvr>
                                      <p:to>
                                        <p:strVal val="visible"/>
                                      </p:to>
                                    </p:set>
                                    <p:animEffect transition="in" filter="wipe(up)">
                                      <p:cBhvr>
                                        <p:cTn id="99" dur="500"/>
                                        <p:tgtEl>
                                          <p:spTgt spid="245805"/>
                                        </p:tgtEl>
                                      </p:cBhvr>
                                    </p:animEffect>
                                  </p:childTnLst>
                                </p:cTn>
                              </p:par>
                              <p:par>
                                <p:cTn id="100" presetID="22" presetClass="entr" presetSubtype="1" fill="hold" grpId="0" nodeType="withEffect">
                                  <p:stCondLst>
                                    <p:cond delay="0"/>
                                  </p:stCondLst>
                                  <p:childTnLst>
                                    <p:set>
                                      <p:cBhvr>
                                        <p:cTn id="101" dur="1" fill="hold">
                                          <p:stCondLst>
                                            <p:cond delay="0"/>
                                          </p:stCondLst>
                                        </p:cTn>
                                        <p:tgtEl>
                                          <p:spTgt spid="245806"/>
                                        </p:tgtEl>
                                        <p:attrNameLst>
                                          <p:attrName>style.visibility</p:attrName>
                                        </p:attrNameLst>
                                      </p:cBhvr>
                                      <p:to>
                                        <p:strVal val="visible"/>
                                      </p:to>
                                    </p:set>
                                    <p:animEffect transition="in" filter="wipe(up)">
                                      <p:cBhvr>
                                        <p:cTn id="102" dur="500"/>
                                        <p:tgtEl>
                                          <p:spTgt spid="245806"/>
                                        </p:tgtEl>
                                      </p:cBhvr>
                                    </p:animEffect>
                                  </p:childTnLst>
                                </p:cTn>
                              </p:par>
                              <p:par>
                                <p:cTn id="103" presetID="22" presetClass="entr" presetSubtype="1" fill="hold" grpId="0" nodeType="withEffect">
                                  <p:stCondLst>
                                    <p:cond delay="0"/>
                                  </p:stCondLst>
                                  <p:childTnLst>
                                    <p:set>
                                      <p:cBhvr>
                                        <p:cTn id="104" dur="1" fill="hold">
                                          <p:stCondLst>
                                            <p:cond delay="0"/>
                                          </p:stCondLst>
                                        </p:cTn>
                                        <p:tgtEl>
                                          <p:spTgt spid="245807"/>
                                        </p:tgtEl>
                                        <p:attrNameLst>
                                          <p:attrName>style.visibility</p:attrName>
                                        </p:attrNameLst>
                                      </p:cBhvr>
                                      <p:to>
                                        <p:strVal val="visible"/>
                                      </p:to>
                                    </p:set>
                                    <p:animEffect transition="in" filter="wipe(up)">
                                      <p:cBhvr>
                                        <p:cTn id="105" dur="500"/>
                                        <p:tgtEl>
                                          <p:spTgt spid="245807"/>
                                        </p:tgtEl>
                                      </p:cBhvr>
                                    </p:animEffect>
                                  </p:childTnLst>
                                </p:cTn>
                              </p:par>
                              <p:par>
                                <p:cTn id="106" presetID="22" presetClass="entr" presetSubtype="1" fill="hold" grpId="0" nodeType="withEffect">
                                  <p:stCondLst>
                                    <p:cond delay="0"/>
                                  </p:stCondLst>
                                  <p:childTnLst>
                                    <p:set>
                                      <p:cBhvr>
                                        <p:cTn id="107" dur="1" fill="hold">
                                          <p:stCondLst>
                                            <p:cond delay="0"/>
                                          </p:stCondLst>
                                        </p:cTn>
                                        <p:tgtEl>
                                          <p:spTgt spid="245808"/>
                                        </p:tgtEl>
                                        <p:attrNameLst>
                                          <p:attrName>style.visibility</p:attrName>
                                        </p:attrNameLst>
                                      </p:cBhvr>
                                      <p:to>
                                        <p:strVal val="visible"/>
                                      </p:to>
                                    </p:set>
                                    <p:animEffect transition="in" filter="wipe(up)">
                                      <p:cBhvr>
                                        <p:cTn id="108" dur="500"/>
                                        <p:tgtEl>
                                          <p:spTgt spid="245808"/>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245809"/>
                                        </p:tgtEl>
                                        <p:attrNameLst>
                                          <p:attrName>style.visibility</p:attrName>
                                        </p:attrNameLst>
                                      </p:cBhvr>
                                      <p:to>
                                        <p:strVal val="visible"/>
                                      </p:to>
                                    </p:set>
                                    <p:animEffect transition="in" filter="wipe(up)">
                                      <p:cBhvr>
                                        <p:cTn id="111" dur="500"/>
                                        <p:tgtEl>
                                          <p:spTgt spid="245809"/>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26636"/>
                                        </p:tgtEl>
                                        <p:attrNameLst>
                                          <p:attrName>style.visibility</p:attrName>
                                        </p:attrNameLst>
                                      </p:cBhvr>
                                      <p:to>
                                        <p:strVal val="visible"/>
                                      </p:to>
                                    </p:set>
                                    <p:animEffect transition="in" filter="wipe(up)">
                                      <p:cBhvr>
                                        <p:cTn id="114" dur="500"/>
                                        <p:tgtEl>
                                          <p:spTgt spid="26636"/>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26666"/>
                                        </p:tgtEl>
                                        <p:attrNameLst>
                                          <p:attrName>style.visibility</p:attrName>
                                        </p:attrNameLst>
                                      </p:cBhvr>
                                      <p:to>
                                        <p:strVal val="visible"/>
                                      </p:to>
                                    </p:set>
                                    <p:animEffect transition="in" filter="wipe(down)">
                                      <p:cBhvr>
                                        <p:cTn id="119" dur="500"/>
                                        <p:tgtEl>
                                          <p:spTgt spid="26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8" grpId="0"/>
      <p:bldP spid="245783" grpId="0" animBg="1"/>
      <p:bldP spid="245784" grpId="0" animBg="1"/>
      <p:bldP spid="245785" grpId="0" animBg="1"/>
      <p:bldP spid="245786" grpId="0" animBg="1"/>
      <p:bldP spid="245787" grpId="0" animBg="1"/>
      <p:bldP spid="245788" grpId="0" animBg="1"/>
      <p:bldP spid="26645" grpId="0"/>
      <p:bldP spid="245790" grpId="0" animBg="1"/>
      <p:bldP spid="245791" grpId="0" animBg="1"/>
      <p:bldP spid="245792" grpId="0" animBg="1"/>
      <p:bldP spid="245793" grpId="0" animBg="1"/>
      <p:bldP spid="245794" grpId="0" animBg="1"/>
      <p:bldP spid="245795" grpId="0" animBg="1"/>
      <p:bldP spid="26652" grpId="0"/>
      <p:bldP spid="245797" grpId="0" animBg="1"/>
      <p:bldP spid="245798" grpId="0" animBg="1"/>
      <p:bldP spid="245799" grpId="0" animBg="1"/>
      <p:bldP spid="245800" grpId="0" animBg="1"/>
      <p:bldP spid="245801" grpId="0" animBg="1"/>
      <p:bldP spid="245802" grpId="0" animBg="1"/>
      <p:bldP spid="26659" grpId="0"/>
      <p:bldP spid="245804" grpId="0" animBg="1"/>
      <p:bldP spid="245805" grpId="0" animBg="1"/>
      <p:bldP spid="245806" grpId="0" animBg="1"/>
      <p:bldP spid="245807" grpId="0" animBg="1"/>
      <p:bldP spid="245808" grpId="0" animBg="1"/>
      <p:bldP spid="245809" grpId="0" animBg="1"/>
      <p:bldP spid="26666" grpId="0" animBg="1"/>
      <p:bldP spid="26632" grpId="0"/>
      <p:bldP spid="26633" grpId="0"/>
      <p:bldP spid="26634" grpId="0"/>
      <p:bldP spid="26635" grpId="0"/>
      <p:bldP spid="266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Text Box 2"/>
          <p:cNvSpPr txBox="1">
            <a:spLocks noChangeArrowheads="1"/>
          </p:cNvSpPr>
          <p:nvPr/>
        </p:nvSpPr>
        <p:spPr bwMode="auto">
          <a:xfrm>
            <a:off x="428596" y="476250"/>
            <a:ext cx="7647017" cy="646331"/>
          </a:xfrm>
          <a:prstGeom prst="rect">
            <a:avLst/>
          </a:prstGeom>
          <a:noFill/>
          <a:ln w="12700" cap="sq">
            <a:noFill/>
            <a:miter lim="800000"/>
            <a:headEnd type="none" w="sm" len="sm"/>
            <a:tailEnd type="none" w="sm" len="sm"/>
          </a:ln>
          <a:effectLst/>
        </p:spPr>
        <p:txBody>
          <a:bodyPr wrap="square">
            <a:spAutoFit/>
          </a:bodyPr>
          <a:lstStyle/>
          <a:p>
            <a:pPr>
              <a:spcBef>
                <a:spcPct val="0"/>
              </a:spcBef>
            </a:pPr>
            <a:r>
              <a:rPr lang="zh-CN" altLang="en-US" sz="3600" dirty="0" smtClean="0">
                <a:latin typeface="微软雅黑" pitchFamily="34" charset="-122"/>
                <a:ea typeface="微软雅黑" pitchFamily="34" charset="-122"/>
                <a:cs typeface="+mj-cs"/>
              </a:rPr>
              <a:t>冒泡排序</a:t>
            </a:r>
            <a:endParaRPr lang="zh-CN" altLang="en-US" sz="3600" dirty="0">
              <a:latin typeface="微软雅黑" pitchFamily="34" charset="-122"/>
              <a:ea typeface="微软雅黑" pitchFamily="34" charset="-122"/>
              <a:cs typeface="+mj-cs"/>
            </a:endParaRPr>
          </a:p>
        </p:txBody>
      </p:sp>
      <p:sp>
        <p:nvSpPr>
          <p:cNvPr id="515075" name="Text Box 3"/>
          <p:cNvSpPr txBox="1">
            <a:spLocks noChangeArrowheads="1"/>
          </p:cNvSpPr>
          <p:nvPr/>
        </p:nvSpPr>
        <p:spPr bwMode="auto">
          <a:xfrm>
            <a:off x="185738" y="1428736"/>
            <a:ext cx="8786812" cy="4693593"/>
          </a:xfrm>
          <a:prstGeom prst="rect">
            <a:avLst/>
          </a:prstGeom>
          <a:noFill/>
          <a:ln w="12700" cap="sq">
            <a:noFill/>
            <a:miter lim="800000"/>
            <a:headEnd type="none" w="sm" len="sm"/>
            <a:tailEnd type="none" w="sm" len="sm"/>
          </a:ln>
          <a:effectLst/>
        </p:spPr>
        <p:txBody>
          <a:bodyPr>
            <a:spAutoFit/>
          </a:bodyPr>
          <a:lstStyle/>
          <a:p>
            <a:pPr>
              <a:spcBef>
                <a:spcPts val="600"/>
              </a:spcBef>
            </a:pPr>
            <a:r>
              <a:rPr kumimoji="1" lang="en-US" altLang="zh-CN"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设</a:t>
            </a:r>
            <a:r>
              <a:rPr lang="zh-CN" altLang="en-US" sz="2400" dirty="0">
                <a:latin typeface="微软雅黑" pitchFamily="34" charset="-122"/>
                <a:ea typeface="微软雅黑" pitchFamily="34" charset="-122"/>
              </a:rPr>
              <a:t>排序表为</a:t>
            </a:r>
            <a:r>
              <a:rPr lang="en-US" altLang="zh-CN" sz="2400" dirty="0">
                <a:latin typeface="微软雅黑" pitchFamily="34" charset="-122"/>
                <a:ea typeface="微软雅黑" pitchFamily="34" charset="-122"/>
              </a:rPr>
              <a:t>R[1]..R[n]</a:t>
            </a:r>
            <a:r>
              <a:rPr lang="zh-CN" altLang="en-US" sz="2400" dirty="0">
                <a:latin typeface="微软雅黑" pitchFamily="34" charset="-122"/>
                <a:ea typeface="微软雅黑" pitchFamily="34" charset="-122"/>
              </a:rPr>
              <a:t>，对</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个记录的排序表进行冒泡排序</a:t>
            </a:r>
            <a:r>
              <a:rPr lang="en-US" altLang="zh-CN" sz="2400" dirty="0">
                <a:latin typeface="微软雅黑" pitchFamily="34" charset="-122"/>
                <a:ea typeface="微软雅黑" pitchFamily="34" charset="-122"/>
              </a:rPr>
              <a:t>(Bubble Sort)</a:t>
            </a:r>
            <a:r>
              <a:rPr lang="zh-CN" altLang="en-US" sz="2400" dirty="0">
                <a:latin typeface="微软雅黑" pitchFamily="34" charset="-122"/>
                <a:ea typeface="微软雅黑" pitchFamily="34" charset="-122"/>
              </a:rPr>
              <a:t>的过程是：</a:t>
            </a:r>
          </a:p>
          <a:p>
            <a:pPr>
              <a:spcBef>
                <a:spcPts val="600"/>
              </a:spcBef>
            </a:pPr>
            <a:r>
              <a:rPr lang="zh-CN" altLang="en-US" sz="2400" dirty="0">
                <a:latin typeface="微软雅黑" pitchFamily="34" charset="-122"/>
                <a:ea typeface="微软雅黑" pitchFamily="34" charset="-122"/>
              </a:rPr>
              <a:t>    第</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趟，从第</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个记录开始到第</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个记录，对</a:t>
            </a:r>
            <a:r>
              <a:rPr lang="en-US" altLang="zh-CN" sz="2400" dirty="0">
                <a:latin typeface="微软雅黑" pitchFamily="34" charset="-122"/>
                <a:ea typeface="微软雅黑" pitchFamily="34" charset="-122"/>
              </a:rPr>
              <a:t>n</a:t>
            </a:r>
            <a:r>
              <a:rPr lang="en-US" altLang="zh-CN" sz="2400" dirty="0">
                <a:latin typeface="微软雅黑" pitchFamily="34" charset="-122"/>
                <a:ea typeface="微软雅黑" pitchFamily="34" charset="-122"/>
                <a:sym typeface="Symbol" pitchFamily="18" charset="2"/>
              </a:rPr>
              <a:t></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对</a:t>
            </a:r>
            <a:r>
              <a:rPr lang="zh-CN" altLang="en-US" sz="2400" dirty="0">
                <a:solidFill>
                  <a:srgbClr val="FF0000"/>
                </a:solidFill>
                <a:latin typeface="微软雅黑" pitchFamily="34" charset="-122"/>
                <a:ea typeface="微软雅黑" pitchFamily="34" charset="-122"/>
              </a:rPr>
              <a:t>相邻的两个</a:t>
            </a:r>
            <a:r>
              <a:rPr lang="zh-CN" altLang="en-US" sz="2400" dirty="0">
                <a:latin typeface="微软雅黑" pitchFamily="34" charset="-122"/>
                <a:ea typeface="微软雅黑" pitchFamily="34" charset="-122"/>
              </a:rPr>
              <a:t>记录关键字进行比较，若与排序要求相逆，则将二者交换。</a:t>
            </a:r>
          </a:p>
          <a:p>
            <a:pPr>
              <a:spcBef>
                <a:spcPts val="600"/>
              </a:spcBef>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一趟之后，具有最大关键字的记录交换到了</a:t>
            </a:r>
            <a:r>
              <a:rPr lang="en-US" altLang="zh-CN" sz="2400" dirty="0">
                <a:solidFill>
                  <a:srgbClr val="FF0000"/>
                </a:solidFill>
                <a:latin typeface="微软雅黑" pitchFamily="34" charset="-122"/>
                <a:ea typeface="微软雅黑" pitchFamily="34" charset="-122"/>
              </a:rPr>
              <a:t>R[n</a:t>
            </a:r>
            <a:r>
              <a:rPr lang="en-US" altLang="zh-CN" sz="2400" dirty="0" smtClean="0">
                <a:solidFill>
                  <a:srgbClr val="FF0000"/>
                </a:solidFill>
                <a:latin typeface="微软雅黑" pitchFamily="34" charset="-122"/>
                <a:ea typeface="微软雅黑" pitchFamily="34" charset="-122"/>
              </a:rPr>
              <a:t>]</a:t>
            </a:r>
            <a:endParaRPr lang="zh-CN" altLang="en-US" sz="2400" dirty="0">
              <a:solidFill>
                <a:srgbClr val="FF0000"/>
              </a:solidFill>
              <a:latin typeface="微软雅黑" pitchFamily="34" charset="-122"/>
              <a:ea typeface="微软雅黑" pitchFamily="34" charset="-122"/>
            </a:endParaRPr>
          </a:p>
          <a:p>
            <a:pPr>
              <a:spcBef>
                <a:spcPts val="600"/>
              </a:spcBef>
            </a:pPr>
            <a:r>
              <a:rPr lang="zh-CN" altLang="en-US" sz="2400" dirty="0" smtClean="0">
                <a:latin typeface="微软雅黑" pitchFamily="34" charset="-122"/>
                <a:ea typeface="微软雅黑" pitchFamily="34" charset="-122"/>
              </a:rPr>
              <a:t>    第</a:t>
            </a:r>
            <a:r>
              <a:rPr lang="en-US" altLang="zh-CN" sz="2400" dirty="0">
                <a:latin typeface="微软雅黑" pitchFamily="34" charset="-122"/>
                <a:ea typeface="微软雅黑" pitchFamily="34" charset="-122"/>
              </a:rPr>
              <a:t>2</a:t>
            </a:r>
            <a:r>
              <a:rPr lang="zh-CN" altLang="en-US" sz="2400" dirty="0">
                <a:latin typeface="微软雅黑" pitchFamily="34" charset="-122"/>
                <a:ea typeface="微软雅黑" pitchFamily="34" charset="-122"/>
              </a:rPr>
              <a:t>趟，从第</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个记录开始到第</a:t>
            </a:r>
            <a:r>
              <a:rPr lang="en-US" altLang="zh-CN" sz="2400" dirty="0">
                <a:latin typeface="微软雅黑" pitchFamily="34" charset="-122"/>
                <a:ea typeface="微软雅黑" pitchFamily="34" charset="-122"/>
              </a:rPr>
              <a:t>n</a:t>
            </a:r>
            <a:r>
              <a:rPr lang="en-US" altLang="zh-CN" sz="2400" dirty="0">
                <a:latin typeface="微软雅黑" pitchFamily="34" charset="-122"/>
                <a:ea typeface="微软雅黑" pitchFamily="34" charset="-122"/>
                <a:sym typeface="Symbol" pitchFamily="18" charset="2"/>
              </a:rPr>
              <a:t></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个记录继续进行第二趟冒泡。</a:t>
            </a:r>
          </a:p>
          <a:p>
            <a:pPr>
              <a:spcBef>
                <a:spcPts val="600"/>
              </a:spcBef>
            </a:pPr>
            <a:r>
              <a:rPr lang="zh-CN" altLang="en-US" sz="2400" dirty="0">
                <a:latin typeface="微软雅黑" pitchFamily="34" charset="-122"/>
                <a:ea typeface="微软雅黑" pitchFamily="34" charset="-122"/>
              </a:rPr>
              <a:t>   </a:t>
            </a:r>
            <a:r>
              <a:rPr lang="zh-CN" altLang="en-US" sz="2400" dirty="0">
                <a:solidFill>
                  <a:srgbClr val="FF0000"/>
                </a:solidFill>
                <a:latin typeface="微软雅黑" pitchFamily="34" charset="-122"/>
                <a:ea typeface="微软雅黑" pitchFamily="34" charset="-122"/>
              </a:rPr>
              <a:t>两趟之后，具有次最大关键字的记录交换到了</a:t>
            </a:r>
            <a:r>
              <a:rPr lang="en-US" altLang="zh-CN" sz="2400" dirty="0">
                <a:solidFill>
                  <a:srgbClr val="FF0000"/>
                </a:solidFill>
                <a:latin typeface="微软雅黑" pitchFamily="34" charset="-122"/>
                <a:ea typeface="微软雅黑" pitchFamily="34" charset="-122"/>
              </a:rPr>
              <a:t>R[n</a:t>
            </a:r>
            <a:r>
              <a:rPr lang="en-US" altLang="zh-CN" sz="2400" dirty="0">
                <a:solidFill>
                  <a:srgbClr val="FF0000"/>
                </a:solidFill>
                <a:latin typeface="微软雅黑" pitchFamily="34" charset="-122"/>
                <a:ea typeface="微软雅黑" pitchFamily="34" charset="-122"/>
                <a:sym typeface="Symbol" pitchFamily="18" charset="2"/>
              </a:rPr>
              <a:t></a:t>
            </a:r>
            <a:r>
              <a:rPr lang="en-US" altLang="zh-CN" sz="2400" dirty="0">
                <a:solidFill>
                  <a:srgbClr val="FF0000"/>
                </a:solidFill>
                <a:latin typeface="微软雅黑" pitchFamily="34" charset="-122"/>
                <a:ea typeface="微软雅黑" pitchFamily="34" charset="-122"/>
              </a:rPr>
              <a:t>1]</a:t>
            </a:r>
            <a:r>
              <a:rPr lang="zh-CN" altLang="en-US" sz="2400" dirty="0" smtClean="0">
                <a:solidFill>
                  <a:srgbClr val="FF0000"/>
                </a:solidFill>
                <a:latin typeface="微软雅黑" pitchFamily="34" charset="-122"/>
                <a:ea typeface="微软雅黑" pitchFamily="34" charset="-122"/>
              </a:rPr>
              <a:t>，</a:t>
            </a:r>
            <a:endParaRPr lang="en-US" altLang="zh-CN" sz="2400" dirty="0" smtClean="0">
              <a:solidFill>
                <a:srgbClr val="FF0000"/>
              </a:solidFill>
              <a:latin typeface="微软雅黑" pitchFamily="34" charset="-122"/>
              <a:ea typeface="微软雅黑" pitchFamily="34" charset="-122"/>
            </a:endParaRPr>
          </a:p>
          <a:p>
            <a:pPr>
              <a:spcBef>
                <a:spcPts val="600"/>
              </a:spcBef>
            </a:pPr>
            <a:r>
              <a:rPr lang="en-US" altLang="zh-CN" sz="2400" dirty="0" smtClean="0">
                <a:solidFill>
                  <a:srgbClr val="FF0000"/>
                </a:solidFill>
                <a:latin typeface="微软雅黑" pitchFamily="34" charset="-122"/>
                <a:ea typeface="微软雅黑" pitchFamily="34" charset="-122"/>
              </a:rPr>
              <a:t> </a:t>
            </a:r>
            <a:r>
              <a:rPr lang="en-US" altLang="zh-CN" sz="2400" dirty="0" smtClean="0">
                <a:solidFill>
                  <a:srgbClr val="FF0000"/>
                </a:solidFill>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endParaRPr lang="en-US" altLang="zh-CN" sz="2400" dirty="0">
              <a:latin typeface="微软雅黑" pitchFamily="34" charset="-122"/>
              <a:ea typeface="微软雅黑" pitchFamily="34" charset="-122"/>
            </a:endParaRPr>
          </a:p>
          <a:p>
            <a:pPr>
              <a:spcBef>
                <a:spcPts val="600"/>
              </a:spcBef>
            </a:pP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如此重复，</a:t>
            </a:r>
            <a:r>
              <a:rPr lang="en-US" altLang="zh-CN" sz="2400" dirty="0">
                <a:latin typeface="微软雅黑" pitchFamily="34" charset="-122"/>
                <a:ea typeface="微软雅黑" pitchFamily="34" charset="-122"/>
              </a:rPr>
              <a:t>n</a:t>
            </a:r>
            <a:r>
              <a:rPr lang="en-US" altLang="zh-CN" sz="2400" dirty="0">
                <a:latin typeface="微软雅黑" pitchFamily="34" charset="-122"/>
                <a:ea typeface="微软雅黑" pitchFamily="34" charset="-122"/>
                <a:sym typeface="Symbol" pitchFamily="18" charset="2"/>
              </a:rPr>
              <a:t></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趟后，在</a:t>
            </a:r>
            <a:r>
              <a:rPr lang="en-US" altLang="zh-CN" sz="2400" dirty="0">
                <a:latin typeface="微软雅黑" pitchFamily="34" charset="-122"/>
                <a:ea typeface="微软雅黑" pitchFamily="34" charset="-122"/>
              </a:rPr>
              <a:t>R[1]..R[n]</a:t>
            </a:r>
            <a:r>
              <a:rPr lang="zh-CN" altLang="en-US" sz="2400" dirty="0">
                <a:latin typeface="微软雅黑" pitchFamily="34" charset="-122"/>
                <a:ea typeface="微软雅黑" pitchFamily="34" charset="-122"/>
              </a:rPr>
              <a:t>中，</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个记录按关键码有序。</a:t>
            </a:r>
          </a:p>
          <a:p>
            <a:pPr>
              <a:spcBef>
                <a:spcPts val="600"/>
              </a:spcBef>
            </a:pPr>
            <a:r>
              <a:rPr lang="zh-CN" altLang="en-US" sz="2400" dirty="0">
                <a:latin typeface="微软雅黑" pitchFamily="34" charset="-122"/>
                <a:ea typeface="微软雅黑" pitchFamily="34" charset="-122"/>
              </a:rPr>
              <a:t>   冒泡排序最多进行 </a:t>
            </a:r>
            <a:r>
              <a:rPr lang="en-US" altLang="zh-CN" sz="2400" dirty="0">
                <a:latin typeface="微软雅黑" pitchFamily="34" charset="-122"/>
                <a:ea typeface="微软雅黑" pitchFamily="34" charset="-122"/>
              </a:rPr>
              <a:t>n</a:t>
            </a:r>
            <a:r>
              <a:rPr lang="en-US" altLang="zh-CN" sz="2400" dirty="0">
                <a:latin typeface="微软雅黑" pitchFamily="34" charset="-122"/>
                <a:ea typeface="微软雅黑" pitchFamily="34" charset="-122"/>
                <a:sym typeface="Symbol" pitchFamily="18" charset="2"/>
              </a:rPr>
              <a:t></a:t>
            </a: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趟，</a:t>
            </a:r>
            <a:r>
              <a:rPr lang="zh-CN" altLang="en-US" sz="2400" dirty="0">
                <a:solidFill>
                  <a:srgbClr val="FF0000"/>
                </a:solidFill>
                <a:latin typeface="微软雅黑" pitchFamily="34" charset="-122"/>
                <a:ea typeface="微软雅黑" pitchFamily="34" charset="-122"/>
              </a:rPr>
              <a:t>在某趟的两两比较过程中，如果一次交换都未发生，表明已经有序，</a:t>
            </a:r>
            <a:r>
              <a:rPr lang="zh-CN" altLang="en-US" sz="2400" dirty="0">
                <a:latin typeface="微软雅黑" pitchFamily="34" charset="-122"/>
                <a:ea typeface="微软雅黑" pitchFamily="34" charset="-122"/>
              </a:rPr>
              <a:t>则排序提前结束。</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5075">
                                            <p:txEl>
                                              <p:pRg st="1" end="1"/>
                                            </p:txEl>
                                          </p:spTgt>
                                        </p:tgtEl>
                                        <p:attrNameLst>
                                          <p:attrName>style.visibility</p:attrName>
                                        </p:attrNameLst>
                                      </p:cBhvr>
                                      <p:to>
                                        <p:strVal val="visible"/>
                                      </p:to>
                                    </p:set>
                                    <p:animEffect transition="in" filter="blinds(horizontal)">
                                      <p:cBhvr>
                                        <p:cTn id="7" dur="500"/>
                                        <p:tgtEl>
                                          <p:spTgt spid="51507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15075">
                                            <p:txEl>
                                              <p:pRg st="2" end="2"/>
                                            </p:txEl>
                                          </p:spTgt>
                                        </p:tgtEl>
                                        <p:attrNameLst>
                                          <p:attrName>style.visibility</p:attrName>
                                        </p:attrNameLst>
                                      </p:cBhvr>
                                      <p:to>
                                        <p:strVal val="visible"/>
                                      </p:to>
                                    </p:set>
                                    <p:animEffect transition="in" filter="blinds(horizontal)">
                                      <p:cBhvr>
                                        <p:cTn id="10" dur="500"/>
                                        <p:tgtEl>
                                          <p:spTgt spid="51507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15075">
                                            <p:txEl>
                                              <p:pRg st="3" end="3"/>
                                            </p:txEl>
                                          </p:spTgt>
                                        </p:tgtEl>
                                        <p:attrNameLst>
                                          <p:attrName>style.visibility</p:attrName>
                                        </p:attrNameLst>
                                      </p:cBhvr>
                                      <p:to>
                                        <p:strVal val="visible"/>
                                      </p:to>
                                    </p:set>
                                    <p:animEffect transition="in" filter="blinds(horizontal)">
                                      <p:cBhvr>
                                        <p:cTn id="15" dur="500"/>
                                        <p:tgtEl>
                                          <p:spTgt spid="51507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15075">
                                            <p:txEl>
                                              <p:pRg st="4" end="4"/>
                                            </p:txEl>
                                          </p:spTgt>
                                        </p:tgtEl>
                                        <p:attrNameLst>
                                          <p:attrName>style.visibility</p:attrName>
                                        </p:attrNameLst>
                                      </p:cBhvr>
                                      <p:to>
                                        <p:strVal val="visible"/>
                                      </p:to>
                                    </p:set>
                                    <p:animEffect transition="in" filter="blinds(horizontal)">
                                      <p:cBhvr>
                                        <p:cTn id="18" dur="500"/>
                                        <p:tgtEl>
                                          <p:spTgt spid="51507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15075">
                                            <p:txEl>
                                              <p:pRg st="5" end="5"/>
                                            </p:txEl>
                                          </p:spTgt>
                                        </p:tgtEl>
                                        <p:attrNameLst>
                                          <p:attrName>style.visibility</p:attrName>
                                        </p:attrNameLst>
                                      </p:cBhvr>
                                      <p:to>
                                        <p:strVal val="visible"/>
                                      </p:to>
                                    </p:set>
                                    <p:animEffect transition="in" filter="blinds(horizontal)">
                                      <p:cBhvr>
                                        <p:cTn id="23" dur="500"/>
                                        <p:tgtEl>
                                          <p:spTgt spid="515075">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15075">
                                            <p:txEl>
                                              <p:pRg st="6" end="6"/>
                                            </p:txEl>
                                          </p:spTgt>
                                        </p:tgtEl>
                                        <p:attrNameLst>
                                          <p:attrName>style.visibility</p:attrName>
                                        </p:attrNameLst>
                                      </p:cBhvr>
                                      <p:to>
                                        <p:strVal val="visible"/>
                                      </p:to>
                                    </p:set>
                                    <p:animEffect transition="in" filter="blinds(horizontal)">
                                      <p:cBhvr>
                                        <p:cTn id="26" dur="500"/>
                                        <p:tgtEl>
                                          <p:spTgt spid="51507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15075">
                                            <p:txEl>
                                              <p:pRg st="7" end="7"/>
                                            </p:txEl>
                                          </p:spTgt>
                                        </p:tgtEl>
                                        <p:attrNameLst>
                                          <p:attrName>style.visibility</p:attrName>
                                        </p:attrNameLst>
                                      </p:cBhvr>
                                      <p:to>
                                        <p:strVal val="visible"/>
                                      </p:to>
                                    </p:set>
                                    <p:animEffect transition="in" filter="blinds(horizontal)">
                                      <p:cBhvr>
                                        <p:cTn id="31" dur="500"/>
                                        <p:tgtEl>
                                          <p:spTgt spid="515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body" idx="1"/>
          </p:nvPr>
        </p:nvSpPr>
        <p:spPr>
          <a:xfrm>
            <a:off x="285720" y="1404945"/>
            <a:ext cx="8362950" cy="5024451"/>
          </a:xfrm>
        </p:spPr>
        <p:txBody>
          <a:bodyPr>
            <a:normAutofit/>
          </a:bodyPr>
          <a:lstStyle/>
          <a:p>
            <a:pPr>
              <a:lnSpc>
                <a:spcPct val="80000"/>
              </a:lnSpc>
              <a:buFontTx/>
              <a:buNone/>
            </a:pPr>
            <a:r>
              <a:rPr lang="en-US" altLang="zh-CN" sz="2000" dirty="0" smtClean="0"/>
              <a:t>void </a:t>
            </a:r>
            <a:r>
              <a:rPr lang="en-US" altLang="zh-CN" sz="2000" dirty="0" err="1"/>
              <a:t>Bubble_Sort</a:t>
            </a:r>
            <a:r>
              <a:rPr lang="en-US" altLang="zh-CN" sz="2000" dirty="0"/>
              <a:t> (</a:t>
            </a:r>
            <a:r>
              <a:rPr lang="en-US" altLang="zh-CN" sz="2000" dirty="0" err="1"/>
              <a:t>datetype</a:t>
            </a:r>
            <a:r>
              <a:rPr lang="en-US" altLang="zh-CN" sz="2000" dirty="0"/>
              <a:t> R[ ], </a:t>
            </a:r>
            <a:r>
              <a:rPr lang="en-US" altLang="zh-CN" sz="2000" dirty="0" err="1"/>
              <a:t>int</a:t>
            </a:r>
            <a:r>
              <a:rPr lang="en-US" altLang="zh-CN" sz="2000" dirty="0"/>
              <a:t> n)  </a:t>
            </a:r>
          </a:p>
          <a:p>
            <a:pPr>
              <a:lnSpc>
                <a:spcPct val="80000"/>
              </a:lnSpc>
              <a:buFontTx/>
              <a:buNone/>
            </a:pPr>
            <a:r>
              <a:rPr lang="en-US" altLang="zh-CN" sz="2000" dirty="0"/>
              <a:t>    { /*</a:t>
            </a:r>
            <a:r>
              <a:rPr lang="zh-CN" altLang="en-US" sz="2000" dirty="0"/>
              <a:t>对排序表</a:t>
            </a:r>
            <a:r>
              <a:rPr lang="en-US" altLang="zh-CN" sz="2000" dirty="0"/>
              <a:t>R[1]..R[n]</a:t>
            </a:r>
            <a:r>
              <a:rPr lang="zh-CN" altLang="en-US" sz="2000" dirty="0"/>
              <a:t>进行冒泡排序，</a:t>
            </a:r>
            <a:r>
              <a:rPr lang="en-US" altLang="zh-CN" sz="2000" dirty="0"/>
              <a:t>n</a:t>
            </a:r>
            <a:r>
              <a:rPr lang="zh-CN" altLang="en-US" sz="2000" dirty="0"/>
              <a:t>是记录个数*</a:t>
            </a:r>
            <a:r>
              <a:rPr lang="en-US" altLang="zh-CN" sz="2000" dirty="0"/>
              <a:t>/</a:t>
            </a:r>
          </a:p>
          <a:p>
            <a:pPr>
              <a:lnSpc>
                <a:spcPct val="80000"/>
              </a:lnSpc>
              <a:buFontTx/>
              <a:buNone/>
            </a:pPr>
            <a:r>
              <a:rPr lang="en-US" altLang="zh-CN" sz="2000" dirty="0"/>
              <a:t>      </a:t>
            </a:r>
            <a:r>
              <a:rPr lang="en-US" altLang="zh-CN" sz="2000" dirty="0" err="1"/>
              <a:t>int</a:t>
            </a:r>
            <a:r>
              <a:rPr lang="en-US" altLang="zh-CN" sz="2000" dirty="0"/>
              <a:t> </a:t>
            </a:r>
            <a:r>
              <a:rPr lang="en-US" altLang="zh-CN" sz="2000" dirty="0" err="1"/>
              <a:t>i</a:t>
            </a:r>
            <a:r>
              <a:rPr lang="en-US" altLang="zh-CN" sz="2000" dirty="0"/>
              <a:t>, j;</a:t>
            </a:r>
          </a:p>
          <a:p>
            <a:pPr>
              <a:lnSpc>
                <a:spcPct val="80000"/>
              </a:lnSpc>
              <a:buFontTx/>
              <a:buNone/>
            </a:pPr>
            <a:r>
              <a:rPr lang="en-US" altLang="zh-CN" sz="2000" dirty="0"/>
              <a:t>      </a:t>
            </a:r>
            <a:r>
              <a:rPr lang="en-US" altLang="zh-CN" sz="2000" dirty="0" err="1"/>
              <a:t>int</a:t>
            </a:r>
            <a:r>
              <a:rPr lang="en-US" altLang="zh-CN" sz="2000" dirty="0"/>
              <a:t> </a:t>
            </a:r>
            <a:r>
              <a:rPr lang="en-US" altLang="zh-CN" sz="2000" dirty="0">
                <a:solidFill>
                  <a:srgbClr val="FF0000"/>
                </a:solidFill>
              </a:rPr>
              <a:t>swap</a:t>
            </a:r>
            <a:r>
              <a:rPr lang="en-US" altLang="zh-CN" sz="2000" dirty="0">
                <a:solidFill>
                  <a:srgbClr val="FFFF00"/>
                </a:solidFill>
              </a:rPr>
              <a:t>;</a:t>
            </a:r>
            <a:r>
              <a:rPr lang="en-US" altLang="zh-CN" sz="2000" dirty="0"/>
              <a:t>    /*</a:t>
            </a:r>
            <a:r>
              <a:rPr lang="zh-CN" altLang="en-US" sz="2000" dirty="0"/>
              <a:t>交换标志变量*</a:t>
            </a:r>
            <a:r>
              <a:rPr lang="en-US" altLang="zh-CN" sz="2000" dirty="0"/>
              <a:t>/</a:t>
            </a:r>
          </a:p>
          <a:p>
            <a:pPr>
              <a:lnSpc>
                <a:spcPct val="80000"/>
              </a:lnSpc>
              <a:buFontTx/>
              <a:buNone/>
            </a:pPr>
            <a:r>
              <a:rPr lang="en-US" altLang="zh-CN" sz="2000" dirty="0"/>
              <a:t>      for(</a:t>
            </a:r>
            <a:r>
              <a:rPr lang="en-US" altLang="zh-CN" sz="2000" dirty="0" err="1"/>
              <a:t>i</a:t>
            </a:r>
            <a:r>
              <a:rPr lang="en-US" altLang="zh-CN" sz="2000" dirty="0"/>
              <a:t>=1; </a:t>
            </a:r>
            <a:r>
              <a:rPr lang="en-US" altLang="zh-CN" sz="2000" dirty="0" err="1"/>
              <a:t>i</a:t>
            </a:r>
            <a:r>
              <a:rPr lang="en-US" altLang="zh-CN" sz="2000" dirty="0"/>
              <a:t>&lt;n</a:t>
            </a:r>
            <a:r>
              <a:rPr lang="en-US" altLang="zh-CN" sz="2000" dirty="0">
                <a:sym typeface="Symbol" pitchFamily="18" charset="2"/>
              </a:rPr>
              <a:t></a:t>
            </a:r>
            <a:r>
              <a:rPr lang="en-US" altLang="zh-CN" sz="2000" dirty="0"/>
              <a:t>1; </a:t>
            </a:r>
            <a:r>
              <a:rPr lang="en-US" altLang="zh-CN" sz="2000" dirty="0" err="1"/>
              <a:t>i</a:t>
            </a:r>
            <a:r>
              <a:rPr lang="en-US" altLang="zh-CN" sz="2000" dirty="0"/>
              <a:t>++)</a:t>
            </a:r>
          </a:p>
          <a:p>
            <a:pPr>
              <a:lnSpc>
                <a:spcPct val="80000"/>
              </a:lnSpc>
              <a:buFontTx/>
              <a:buNone/>
            </a:pPr>
            <a:r>
              <a:rPr lang="en-US" altLang="zh-CN" sz="2000" dirty="0"/>
              <a:t>       {swap=0;</a:t>
            </a:r>
          </a:p>
          <a:p>
            <a:pPr>
              <a:lnSpc>
                <a:spcPct val="80000"/>
              </a:lnSpc>
              <a:buFontTx/>
              <a:buNone/>
            </a:pPr>
            <a:r>
              <a:rPr lang="en-US" altLang="zh-CN" sz="2000" dirty="0"/>
              <a:t>        for(j=1; j&lt;=</a:t>
            </a:r>
            <a:r>
              <a:rPr lang="en-US" altLang="zh-CN" sz="2000" dirty="0" err="1"/>
              <a:t>n</a:t>
            </a:r>
            <a:r>
              <a:rPr lang="en-US" altLang="zh-CN" sz="2000" dirty="0" err="1">
                <a:sym typeface="Symbol" pitchFamily="18" charset="2"/>
              </a:rPr>
              <a:t></a:t>
            </a:r>
            <a:r>
              <a:rPr lang="en-US" altLang="zh-CN" sz="2000" dirty="0" err="1"/>
              <a:t>i</a:t>
            </a:r>
            <a:r>
              <a:rPr lang="en-US" altLang="zh-CN" sz="2000" dirty="0"/>
              <a:t>; j++)</a:t>
            </a:r>
          </a:p>
          <a:p>
            <a:pPr>
              <a:lnSpc>
                <a:spcPct val="80000"/>
              </a:lnSpc>
              <a:buFontTx/>
              <a:buNone/>
            </a:pPr>
            <a:r>
              <a:rPr lang="en-US" altLang="zh-CN" sz="2000" dirty="0"/>
              <a:t>           if (R[j].key&gt;R[j+1].key)</a:t>
            </a:r>
          </a:p>
          <a:p>
            <a:pPr>
              <a:lnSpc>
                <a:spcPct val="80000"/>
              </a:lnSpc>
              <a:buFontTx/>
              <a:buNone/>
            </a:pPr>
            <a:r>
              <a:rPr lang="en-US" altLang="zh-CN" sz="2000" dirty="0"/>
              <a:t>             {R[0]=R[j+1];</a:t>
            </a:r>
          </a:p>
          <a:p>
            <a:pPr>
              <a:lnSpc>
                <a:spcPct val="80000"/>
              </a:lnSpc>
              <a:buFontTx/>
              <a:buNone/>
            </a:pPr>
            <a:r>
              <a:rPr lang="en-US" altLang="zh-CN" sz="2000" dirty="0"/>
              <a:t>              R[j]=R[j+1];</a:t>
            </a:r>
          </a:p>
          <a:p>
            <a:pPr>
              <a:lnSpc>
                <a:spcPct val="80000"/>
              </a:lnSpc>
              <a:buFontTx/>
              <a:buNone/>
            </a:pPr>
            <a:r>
              <a:rPr lang="en-US" altLang="zh-CN" sz="2000" dirty="0"/>
              <a:t>              R[j+1]=R[0];</a:t>
            </a:r>
          </a:p>
          <a:p>
            <a:pPr>
              <a:lnSpc>
                <a:spcPct val="80000"/>
              </a:lnSpc>
              <a:buFontTx/>
              <a:buNone/>
            </a:pPr>
            <a:r>
              <a:rPr lang="en-US" altLang="zh-CN" sz="2000" dirty="0"/>
              <a:t>              </a:t>
            </a:r>
            <a:r>
              <a:rPr lang="en-US" altLang="zh-CN" sz="2000" dirty="0" smtClean="0">
                <a:solidFill>
                  <a:srgbClr val="FF0000"/>
                </a:solidFill>
              </a:rPr>
              <a:t>swap=1</a:t>
            </a:r>
            <a:r>
              <a:rPr lang="en-US" altLang="zh-CN" sz="2000" dirty="0">
                <a:solidFill>
                  <a:srgbClr val="FF0000"/>
                </a:solidFill>
              </a:rPr>
              <a:t>;     /*</a:t>
            </a:r>
            <a:r>
              <a:rPr lang="zh-CN" altLang="en-US" sz="2000" dirty="0">
                <a:solidFill>
                  <a:srgbClr val="FF0000"/>
                </a:solidFill>
              </a:rPr>
              <a:t>置交换标志*</a:t>
            </a:r>
            <a:r>
              <a:rPr lang="en-US" altLang="zh-CN" sz="2000" dirty="0">
                <a:solidFill>
                  <a:srgbClr val="FF0000"/>
                </a:solidFill>
              </a:rPr>
              <a:t>/</a:t>
            </a:r>
          </a:p>
          <a:p>
            <a:pPr>
              <a:lnSpc>
                <a:spcPct val="80000"/>
              </a:lnSpc>
              <a:buFontTx/>
              <a:buNone/>
            </a:pPr>
            <a:r>
              <a:rPr lang="en-US" altLang="zh-CN" sz="2000" dirty="0"/>
              <a:t>             }</a:t>
            </a:r>
          </a:p>
          <a:p>
            <a:pPr>
              <a:lnSpc>
                <a:spcPct val="80000"/>
              </a:lnSpc>
              <a:buFontTx/>
              <a:buNone/>
            </a:pPr>
            <a:r>
              <a:rPr lang="en-US" altLang="zh-CN" sz="2000" dirty="0"/>
              <a:t>        </a:t>
            </a:r>
            <a:r>
              <a:rPr lang="en-US" altLang="zh-CN" sz="2000" dirty="0">
                <a:solidFill>
                  <a:srgbClr val="FF0000"/>
                </a:solidFill>
              </a:rPr>
              <a:t>if(swap==0) break;</a:t>
            </a:r>
          </a:p>
          <a:p>
            <a:pPr>
              <a:lnSpc>
                <a:spcPct val="80000"/>
              </a:lnSpc>
              <a:buFontTx/>
              <a:buNone/>
            </a:pPr>
            <a:r>
              <a:rPr lang="en-US" altLang="zh-CN" sz="2000" dirty="0"/>
              <a:t>       }</a:t>
            </a:r>
          </a:p>
          <a:p>
            <a:pPr>
              <a:lnSpc>
                <a:spcPct val="80000"/>
              </a:lnSpc>
              <a:buFontTx/>
              <a:buNone/>
            </a:pPr>
            <a:r>
              <a:rPr lang="en-US" altLang="zh-CN" sz="2000" dirty="0"/>
              <a:t>   }</a:t>
            </a:r>
          </a:p>
        </p:txBody>
      </p:sp>
      <p:sp>
        <p:nvSpPr>
          <p:cNvPr id="3" name="Text Box 2"/>
          <p:cNvSpPr txBox="1">
            <a:spLocks noChangeArrowheads="1"/>
          </p:cNvSpPr>
          <p:nvPr/>
        </p:nvSpPr>
        <p:spPr bwMode="auto">
          <a:xfrm>
            <a:off x="428596" y="476250"/>
            <a:ext cx="7647017" cy="646331"/>
          </a:xfrm>
          <a:prstGeom prst="rect">
            <a:avLst/>
          </a:prstGeom>
          <a:noFill/>
          <a:ln w="12700" cap="sq">
            <a:noFill/>
            <a:miter lim="800000"/>
            <a:headEnd type="none" w="sm" len="sm"/>
            <a:tailEnd type="none" w="sm" len="sm"/>
          </a:ln>
          <a:effectLst/>
        </p:spPr>
        <p:txBody>
          <a:bodyPr wrap="square">
            <a:spAutoFit/>
          </a:bodyPr>
          <a:lstStyle/>
          <a:p>
            <a:pPr>
              <a:spcBef>
                <a:spcPct val="0"/>
              </a:spcBef>
            </a:pPr>
            <a:r>
              <a:rPr lang="zh-CN" altLang="en-US" sz="3600" dirty="0" smtClean="0">
                <a:latin typeface="微软雅黑" pitchFamily="34" charset="-122"/>
                <a:ea typeface="微软雅黑" pitchFamily="34" charset="-122"/>
                <a:cs typeface="+mj-cs"/>
              </a:rPr>
              <a:t>冒泡排序</a:t>
            </a:r>
            <a:endParaRPr lang="zh-CN" altLang="en-US" sz="3600" dirty="0">
              <a:latin typeface="微软雅黑" pitchFamily="34" charset="-122"/>
              <a:ea typeface="微软雅黑" pitchFamily="34" charset="-122"/>
              <a:cs typeface="+mj-cs"/>
            </a:endParaRPr>
          </a:p>
        </p:txBody>
      </p:sp>
      <p:sp>
        <p:nvSpPr>
          <p:cNvPr id="4" name="云形标注 3"/>
          <p:cNvSpPr/>
          <p:nvPr/>
        </p:nvSpPr>
        <p:spPr>
          <a:xfrm>
            <a:off x="4286248" y="1785926"/>
            <a:ext cx="3786214" cy="1500198"/>
          </a:xfrm>
          <a:prstGeom prst="cloudCallout">
            <a:avLst>
              <a:gd name="adj1" fmla="val -112606"/>
              <a:gd name="adj2" fmla="val 899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latin typeface="微软雅黑" pitchFamily="34" charset="-122"/>
                <a:ea typeface="微软雅黑" pitchFamily="34" charset="-122"/>
              </a:rPr>
              <a:t>不用</a:t>
            </a:r>
            <a:r>
              <a:rPr lang="en-US" altLang="zh-CN" sz="2400" dirty="0" smtClean="0">
                <a:latin typeface="微软雅黑" pitchFamily="34" charset="-122"/>
                <a:ea typeface="微软雅黑" pitchFamily="34" charset="-122"/>
              </a:rPr>
              <a:t>R[0]</a:t>
            </a:r>
            <a:r>
              <a:rPr lang="zh-CN" altLang="en-US" sz="2400" dirty="0" smtClean="0">
                <a:latin typeface="微软雅黑" pitchFamily="34" charset="-122"/>
                <a:ea typeface="微软雅黑" pitchFamily="34" charset="-122"/>
              </a:rPr>
              <a:t> 的话，可以改为</a:t>
            </a:r>
            <a:r>
              <a:rPr lang="en-US" altLang="zh-CN" sz="2400" dirty="0" smtClean="0">
                <a:latin typeface="微软雅黑" pitchFamily="34" charset="-122"/>
                <a:ea typeface="微软雅黑" pitchFamily="34" charset="-122"/>
              </a:rPr>
              <a:t>temp</a:t>
            </a:r>
            <a:endParaRPr lang="zh-CN" altLang="en-US" sz="24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Text Box 2"/>
          <p:cNvSpPr txBox="1">
            <a:spLocks noChangeArrowheads="1"/>
          </p:cNvSpPr>
          <p:nvPr/>
        </p:nvSpPr>
        <p:spPr bwMode="auto">
          <a:xfrm>
            <a:off x="357158" y="1428736"/>
            <a:ext cx="8305800" cy="1778949"/>
          </a:xfrm>
          <a:prstGeom prst="rect">
            <a:avLst/>
          </a:prstGeom>
          <a:noFill/>
          <a:ln w="12700" cap="sq">
            <a:noFill/>
            <a:miter lim="800000"/>
            <a:headEnd type="none" w="sm" len="sm"/>
            <a:tailEnd type="none" w="sm" len="sm"/>
          </a:ln>
          <a:effectLst/>
        </p:spPr>
        <p:txBody>
          <a:bodyPr>
            <a:spAutoFit/>
          </a:bodyPr>
          <a:lstStyle/>
          <a:p>
            <a:pPr algn="just">
              <a:spcBef>
                <a:spcPct val="20000"/>
              </a:spcBef>
            </a:pPr>
            <a:r>
              <a:rPr lang="zh-CN" altLang="en-US" sz="2800" b="1" dirty="0">
                <a:solidFill>
                  <a:srgbClr val="C00000"/>
                </a:solidFill>
                <a:latin typeface="微软雅黑" pitchFamily="34" charset="-122"/>
                <a:ea typeface="微软雅黑" pitchFamily="34" charset="-122"/>
              </a:rPr>
              <a:t>效率</a:t>
            </a:r>
            <a:r>
              <a:rPr lang="zh-CN" altLang="en-US" sz="2800" b="1" dirty="0" smtClean="0">
                <a:solidFill>
                  <a:srgbClr val="C00000"/>
                </a:solidFill>
                <a:latin typeface="微软雅黑" pitchFamily="34" charset="-122"/>
                <a:ea typeface="微软雅黑" pitchFamily="34" charset="-122"/>
              </a:rPr>
              <a:t>分析</a:t>
            </a:r>
            <a:endParaRPr lang="zh-CN" altLang="en-US" sz="2400" dirty="0">
              <a:solidFill>
                <a:srgbClr val="C00000"/>
              </a:solidFill>
              <a:latin typeface="微软雅黑" pitchFamily="34" charset="-122"/>
              <a:ea typeface="微软雅黑" pitchFamily="34" charset="-122"/>
            </a:endParaRPr>
          </a:p>
          <a:p>
            <a:pPr algn="just">
              <a:spcBef>
                <a:spcPct val="20000"/>
              </a:spcBef>
            </a:pPr>
            <a:r>
              <a:rPr lang="zh-CN" altLang="en-US" sz="2400" dirty="0">
                <a:solidFill>
                  <a:srgbClr val="C00000"/>
                </a:solidFill>
                <a:latin typeface="微软雅黑" pitchFamily="34" charset="-122"/>
                <a:ea typeface="微软雅黑" pitchFamily="34" charset="-122"/>
              </a:rPr>
              <a:t>空间效率</a:t>
            </a:r>
            <a:r>
              <a:rPr lang="zh-CN" altLang="en-US" sz="2400" dirty="0">
                <a:latin typeface="微软雅黑" pitchFamily="34" charset="-122"/>
                <a:ea typeface="微软雅黑" pitchFamily="34" charset="-122"/>
              </a:rPr>
              <a:t>：仅用了一个辅助单元。</a:t>
            </a:r>
          </a:p>
          <a:p>
            <a:pPr algn="just">
              <a:spcBef>
                <a:spcPct val="20000"/>
              </a:spcBef>
            </a:pPr>
            <a:r>
              <a:rPr lang="zh-CN" altLang="en-US" sz="2400" dirty="0">
                <a:solidFill>
                  <a:srgbClr val="C00000"/>
                </a:solidFill>
                <a:latin typeface="微软雅黑" pitchFamily="34" charset="-122"/>
                <a:ea typeface="微软雅黑" pitchFamily="34" charset="-122"/>
              </a:rPr>
              <a:t>时间效率</a:t>
            </a:r>
            <a:r>
              <a:rPr lang="zh-CN" altLang="en-US" sz="2400" dirty="0">
                <a:latin typeface="微软雅黑" pitchFamily="34" charset="-122"/>
                <a:ea typeface="微软雅黑" pitchFamily="34" charset="-122"/>
              </a:rPr>
              <a:t>：总共要进行</a:t>
            </a:r>
            <a:r>
              <a:rPr lang="en-US" altLang="zh-CN" sz="2400" dirty="0">
                <a:latin typeface="微软雅黑" pitchFamily="34" charset="-122"/>
                <a:ea typeface="微软雅黑" pitchFamily="34" charset="-122"/>
              </a:rPr>
              <a:t>n-1</a:t>
            </a:r>
            <a:r>
              <a:rPr lang="zh-CN" altLang="en-US" sz="2400" dirty="0">
                <a:latin typeface="微软雅黑" pitchFamily="34" charset="-122"/>
                <a:ea typeface="微软雅黑" pitchFamily="34" charset="-122"/>
              </a:rPr>
              <a:t>趟冒泡，对</a:t>
            </a:r>
            <a:r>
              <a:rPr lang="en-US" altLang="zh-CN" sz="2400" dirty="0">
                <a:latin typeface="微软雅黑" pitchFamily="34" charset="-122"/>
                <a:ea typeface="微软雅黑" pitchFamily="34" charset="-122"/>
              </a:rPr>
              <a:t>j</a:t>
            </a:r>
            <a:r>
              <a:rPr lang="zh-CN" altLang="en-US" sz="2400" dirty="0">
                <a:latin typeface="微软雅黑" pitchFamily="34" charset="-122"/>
                <a:ea typeface="微软雅黑" pitchFamily="34" charset="-122"/>
              </a:rPr>
              <a:t>个记录的表进行一趟冒泡需要</a:t>
            </a:r>
            <a:r>
              <a:rPr lang="en-US" altLang="zh-CN" sz="2400" dirty="0">
                <a:latin typeface="微软雅黑" pitchFamily="34" charset="-122"/>
                <a:ea typeface="微软雅黑" pitchFamily="34" charset="-122"/>
              </a:rPr>
              <a:t>j-1</a:t>
            </a:r>
            <a:r>
              <a:rPr lang="zh-CN" altLang="en-US" sz="2400" dirty="0">
                <a:latin typeface="微软雅黑" pitchFamily="34" charset="-122"/>
                <a:ea typeface="微软雅黑" pitchFamily="34" charset="-122"/>
              </a:rPr>
              <a:t>次关键码比较。 </a:t>
            </a:r>
          </a:p>
        </p:txBody>
      </p:sp>
      <p:graphicFrame>
        <p:nvGraphicFramePr>
          <p:cNvPr id="517123" name="Object 3"/>
          <p:cNvGraphicFramePr>
            <a:graphicFrameLocks noChangeAspect="1"/>
          </p:cNvGraphicFramePr>
          <p:nvPr/>
        </p:nvGraphicFramePr>
        <p:xfrm>
          <a:off x="3230563" y="3205166"/>
          <a:ext cx="3313112" cy="723900"/>
        </p:xfrm>
        <a:graphic>
          <a:graphicData uri="http://schemas.openxmlformats.org/presentationml/2006/ole">
            <p:oleObj spid="_x0000_s7170" name="Equation" r:id="rId3" imgW="1422360" imgH="444240" progId="Equation.3">
              <p:embed/>
            </p:oleObj>
          </a:graphicData>
        </a:graphic>
      </p:graphicFrame>
      <p:sp>
        <p:nvSpPr>
          <p:cNvPr id="517124" name="Text Box 4"/>
          <p:cNvSpPr txBox="1">
            <a:spLocks noChangeArrowheads="1"/>
          </p:cNvSpPr>
          <p:nvPr/>
        </p:nvSpPr>
        <p:spPr bwMode="auto">
          <a:xfrm>
            <a:off x="941388" y="3252791"/>
            <a:ext cx="2590800" cy="457200"/>
          </a:xfrm>
          <a:prstGeom prst="rect">
            <a:avLst/>
          </a:prstGeom>
          <a:noFill/>
          <a:ln w="19050" cap="sq">
            <a:noFill/>
            <a:miter lim="800000"/>
            <a:headEnd/>
            <a:tailEnd/>
          </a:ln>
          <a:effectLst/>
        </p:spPr>
        <p:txBody>
          <a:bodyPr>
            <a:spAutoFit/>
          </a:bodyPr>
          <a:lstStyle/>
          <a:p>
            <a:pPr algn="ctr">
              <a:spcBef>
                <a:spcPct val="50000"/>
              </a:spcBef>
            </a:pPr>
            <a:r>
              <a:rPr kumimoji="1" lang="zh-CN" altLang="en-US" sz="2400">
                <a:effectLst>
                  <a:outerShdw blurRad="38100" dist="38100" dir="2700000" algn="tl">
                    <a:srgbClr val="000000"/>
                  </a:outerShdw>
                </a:effectLst>
                <a:latin typeface="Times New Roman" pitchFamily="18" charset="0"/>
              </a:rPr>
              <a:t>总比较次数</a:t>
            </a:r>
          </a:p>
        </p:txBody>
      </p:sp>
      <p:sp>
        <p:nvSpPr>
          <p:cNvPr id="517125" name="Text Box 5"/>
          <p:cNvSpPr txBox="1">
            <a:spLocks noChangeArrowheads="1"/>
          </p:cNvSpPr>
          <p:nvPr/>
        </p:nvSpPr>
        <p:spPr bwMode="auto">
          <a:xfrm>
            <a:off x="381000" y="3881450"/>
            <a:ext cx="8305800" cy="1348061"/>
          </a:xfrm>
          <a:prstGeom prst="rect">
            <a:avLst/>
          </a:prstGeom>
          <a:noFill/>
          <a:ln w="12700" cap="sq">
            <a:noFill/>
            <a:miter lim="800000"/>
            <a:headEnd type="none" w="sm" len="sm"/>
            <a:tailEnd type="none" w="sm" len="sm"/>
          </a:ln>
          <a:effectLst/>
        </p:spPr>
        <p:txBody>
          <a:bodyPr>
            <a:spAutoFit/>
          </a:bodyPr>
          <a:lstStyle/>
          <a:p>
            <a:pPr algn="just">
              <a:spcBef>
                <a:spcPct val="20000"/>
              </a:spcBef>
            </a:pPr>
            <a:r>
              <a:rPr lang="zh-CN" altLang="en-US" sz="2400" dirty="0">
                <a:solidFill>
                  <a:srgbClr val="C00000"/>
                </a:solidFill>
                <a:latin typeface="微软雅黑" pitchFamily="34" charset="-122"/>
                <a:ea typeface="微软雅黑" pitchFamily="34" charset="-122"/>
              </a:rPr>
              <a:t>移动次数</a:t>
            </a:r>
            <a:r>
              <a:rPr lang="zh-CN" altLang="en-US" sz="2400" dirty="0">
                <a:latin typeface="微软雅黑" pitchFamily="34" charset="-122"/>
                <a:ea typeface="微软雅黑" pitchFamily="34" charset="-122"/>
              </a:rPr>
              <a:t>：</a:t>
            </a:r>
          </a:p>
          <a:p>
            <a:pPr algn="just">
              <a:spcBef>
                <a:spcPct val="20000"/>
              </a:spcBef>
            </a:pPr>
            <a:r>
              <a:rPr lang="zh-CN" altLang="en-US" sz="2400" dirty="0">
                <a:latin typeface="微软雅黑" pitchFamily="34" charset="-122"/>
                <a:ea typeface="微软雅黑" pitchFamily="34" charset="-122"/>
              </a:rPr>
              <a:t>最好情况下：待排序列已有序，不需移动。</a:t>
            </a:r>
          </a:p>
          <a:p>
            <a:pPr algn="just">
              <a:spcBef>
                <a:spcPct val="20000"/>
              </a:spcBef>
            </a:pPr>
            <a:r>
              <a:rPr lang="zh-CN" altLang="en-US" sz="2400" dirty="0">
                <a:solidFill>
                  <a:srgbClr val="C00000"/>
                </a:solidFill>
                <a:latin typeface="微软雅黑" pitchFamily="34" charset="-122"/>
                <a:ea typeface="微软雅黑" pitchFamily="34" charset="-122"/>
              </a:rPr>
              <a:t>最坏情况下：每次比较后均要进行三次移动。</a:t>
            </a:r>
          </a:p>
        </p:txBody>
      </p:sp>
      <p:graphicFrame>
        <p:nvGraphicFramePr>
          <p:cNvPr id="517126" name="Object 6"/>
          <p:cNvGraphicFramePr>
            <a:graphicFrameLocks noChangeAspect="1"/>
          </p:cNvGraphicFramePr>
          <p:nvPr/>
        </p:nvGraphicFramePr>
        <p:xfrm>
          <a:off x="3132138" y="5286388"/>
          <a:ext cx="3600450" cy="779462"/>
        </p:xfrm>
        <a:graphic>
          <a:graphicData uri="http://schemas.openxmlformats.org/presentationml/2006/ole">
            <p:oleObj spid="_x0000_s7171" name="Equation" r:id="rId4" imgW="1485720" imgH="444240" progId="Equation.3">
              <p:embed/>
            </p:oleObj>
          </a:graphicData>
        </a:graphic>
      </p:graphicFrame>
      <p:sp>
        <p:nvSpPr>
          <p:cNvPr id="517127" name="Text Box 7"/>
          <p:cNvSpPr txBox="1">
            <a:spLocks noChangeArrowheads="1"/>
          </p:cNvSpPr>
          <p:nvPr/>
        </p:nvSpPr>
        <p:spPr bwMode="auto">
          <a:xfrm>
            <a:off x="1042988" y="5429263"/>
            <a:ext cx="2590800" cy="457200"/>
          </a:xfrm>
          <a:prstGeom prst="rect">
            <a:avLst/>
          </a:prstGeom>
          <a:noFill/>
          <a:ln w="19050" cap="sq">
            <a:noFill/>
            <a:miter lim="800000"/>
            <a:headEnd/>
            <a:tailEnd/>
          </a:ln>
          <a:effectLst/>
        </p:spPr>
        <p:txBody>
          <a:bodyPr>
            <a:spAutoFit/>
          </a:bodyPr>
          <a:lstStyle/>
          <a:p>
            <a:pPr algn="ctr">
              <a:spcBef>
                <a:spcPct val="50000"/>
              </a:spcBef>
            </a:pPr>
            <a:r>
              <a:rPr kumimoji="1" lang="zh-CN" altLang="en-US" sz="2400" dirty="0">
                <a:effectLst>
                  <a:outerShdw blurRad="38100" dist="38100" dir="2700000" algn="tl">
                    <a:srgbClr val="000000"/>
                  </a:outerShdw>
                </a:effectLst>
                <a:latin typeface="Times New Roman" pitchFamily="18" charset="0"/>
              </a:rPr>
              <a:t>移动次数</a:t>
            </a:r>
          </a:p>
        </p:txBody>
      </p:sp>
      <p:sp>
        <p:nvSpPr>
          <p:cNvPr id="8" name="Text Box 2"/>
          <p:cNvSpPr txBox="1">
            <a:spLocks noChangeArrowheads="1"/>
          </p:cNvSpPr>
          <p:nvPr/>
        </p:nvSpPr>
        <p:spPr bwMode="auto">
          <a:xfrm>
            <a:off x="428596" y="476250"/>
            <a:ext cx="7647017" cy="646331"/>
          </a:xfrm>
          <a:prstGeom prst="rect">
            <a:avLst/>
          </a:prstGeom>
          <a:noFill/>
          <a:ln w="12700" cap="sq">
            <a:noFill/>
            <a:miter lim="800000"/>
            <a:headEnd type="none" w="sm" len="sm"/>
            <a:tailEnd type="none" w="sm" len="sm"/>
          </a:ln>
          <a:effectLst/>
        </p:spPr>
        <p:txBody>
          <a:bodyPr wrap="square">
            <a:spAutoFit/>
          </a:bodyPr>
          <a:lstStyle/>
          <a:p>
            <a:pPr>
              <a:spcBef>
                <a:spcPct val="0"/>
              </a:spcBef>
            </a:pPr>
            <a:r>
              <a:rPr lang="zh-CN" altLang="en-US" sz="3600" dirty="0" smtClean="0">
                <a:latin typeface="微软雅黑" pitchFamily="34" charset="-122"/>
                <a:ea typeface="微软雅黑" pitchFamily="34" charset="-122"/>
                <a:cs typeface="+mj-cs"/>
              </a:rPr>
              <a:t>冒泡排序</a:t>
            </a:r>
            <a:endParaRPr lang="zh-CN" altLang="en-US" sz="3600" dirty="0">
              <a:latin typeface="微软雅黑" pitchFamily="34" charset="-122"/>
              <a:ea typeface="微软雅黑" pitchFamily="34" charset="-122"/>
              <a:cs typeface="+mj-cs"/>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Text Box 2"/>
          <p:cNvSpPr txBox="1">
            <a:spLocks noChangeArrowheads="1"/>
          </p:cNvSpPr>
          <p:nvPr/>
        </p:nvSpPr>
        <p:spPr bwMode="auto">
          <a:xfrm>
            <a:off x="428596" y="1571612"/>
            <a:ext cx="8305800" cy="3533275"/>
          </a:xfrm>
          <a:prstGeom prst="rect">
            <a:avLst/>
          </a:prstGeom>
          <a:noFill/>
          <a:ln w="12700" cap="sq">
            <a:noFill/>
            <a:miter lim="800000"/>
            <a:headEnd type="none" w="sm" len="sm"/>
            <a:tailEnd type="none" w="sm" len="sm"/>
          </a:ln>
          <a:effectLst/>
        </p:spPr>
        <p:txBody>
          <a:bodyPr>
            <a:spAutoFit/>
          </a:bodyPr>
          <a:lstStyle/>
          <a:p>
            <a:pPr algn="just">
              <a:lnSpc>
                <a:spcPct val="115000"/>
              </a:lnSpc>
              <a:spcBef>
                <a:spcPct val="20000"/>
              </a:spcBef>
            </a:pPr>
            <a:r>
              <a:rPr lang="zh-CN" altLang="en-US" sz="2400" b="1" dirty="0" smtClean="0">
                <a:solidFill>
                  <a:srgbClr val="C00000"/>
                </a:solidFill>
                <a:latin typeface="微软雅黑" pitchFamily="34" charset="-122"/>
                <a:ea typeface="微软雅黑" pitchFamily="34" charset="-122"/>
                <a:cs typeface="Arial" charset="0"/>
              </a:rPr>
              <a:t>基本思想</a:t>
            </a:r>
            <a:r>
              <a:rPr kumimoji="1" lang="zh-CN" altLang="en-US" sz="2400" dirty="0" smtClean="0">
                <a:solidFill>
                  <a:srgbClr val="C00000"/>
                </a:solidFill>
                <a:effectLst>
                  <a:outerShdw blurRad="38100" dist="38100" dir="2700000" algn="tl">
                    <a:srgbClr val="000000"/>
                  </a:outerShdw>
                </a:effectLst>
                <a:latin typeface="微软雅黑" pitchFamily="34" charset="-122"/>
                <a:ea typeface="微软雅黑" pitchFamily="34" charset="-122"/>
                <a:cs typeface="Arial" charset="0"/>
              </a:rPr>
              <a:t>  </a:t>
            </a:r>
            <a:endParaRPr kumimoji="1" lang="zh-CN" altLang="en-US" sz="2400" dirty="0">
              <a:solidFill>
                <a:srgbClr val="C00000"/>
              </a:solidFill>
              <a:effectLst>
                <a:outerShdw blurRad="38100" dist="38100" dir="2700000" algn="tl">
                  <a:srgbClr val="000000"/>
                </a:outerShdw>
              </a:effectLst>
              <a:latin typeface="微软雅黑" pitchFamily="34" charset="-122"/>
              <a:ea typeface="微软雅黑" pitchFamily="34" charset="-122"/>
              <a:cs typeface="Arial" charset="0"/>
            </a:endParaRPr>
          </a:p>
          <a:p>
            <a:pPr algn="just">
              <a:lnSpc>
                <a:spcPct val="115000"/>
              </a:lnSpc>
              <a:spcBef>
                <a:spcPct val="20000"/>
              </a:spcBef>
            </a:pPr>
            <a:r>
              <a:rPr lang="zh-CN" altLang="en-US" sz="2000" dirty="0" smtClean="0">
                <a:latin typeface="微软雅黑" pitchFamily="34" charset="-122"/>
                <a:ea typeface="微软雅黑" pitchFamily="34" charset="-122"/>
                <a:cs typeface="Arial" charset="0"/>
              </a:rPr>
              <a:t>        通过</a:t>
            </a:r>
            <a:r>
              <a:rPr lang="zh-CN" altLang="en-US" sz="2000" dirty="0">
                <a:latin typeface="微软雅黑" pitchFamily="34" charset="-122"/>
                <a:ea typeface="微软雅黑" pitchFamily="34" charset="-122"/>
                <a:cs typeface="Arial" charset="0"/>
              </a:rPr>
              <a:t>比较关键码、交换记录，</a:t>
            </a:r>
            <a:r>
              <a:rPr lang="zh-CN" altLang="en-US" sz="2000" dirty="0">
                <a:solidFill>
                  <a:srgbClr val="C00000"/>
                </a:solidFill>
                <a:latin typeface="微软雅黑" pitchFamily="34" charset="-122"/>
                <a:ea typeface="微软雅黑" pitchFamily="34" charset="-122"/>
                <a:cs typeface="Arial" charset="0"/>
              </a:rPr>
              <a:t>以某个记录为界</a:t>
            </a:r>
            <a:r>
              <a:rPr lang="en-US" altLang="zh-CN" sz="2000" dirty="0">
                <a:solidFill>
                  <a:srgbClr val="C00000"/>
                </a:solidFill>
                <a:latin typeface="微软雅黑" pitchFamily="34" charset="-122"/>
                <a:ea typeface="微软雅黑" pitchFamily="34" charset="-122"/>
                <a:cs typeface="Arial" charset="0"/>
              </a:rPr>
              <a:t>(</a:t>
            </a:r>
            <a:r>
              <a:rPr lang="zh-CN" altLang="en-US" sz="2000" dirty="0">
                <a:solidFill>
                  <a:srgbClr val="C00000"/>
                </a:solidFill>
                <a:latin typeface="微软雅黑" pitchFamily="34" charset="-122"/>
                <a:ea typeface="微软雅黑" pitchFamily="34" charset="-122"/>
                <a:cs typeface="Arial" charset="0"/>
              </a:rPr>
              <a:t>该记录称为支点，通常取第一个元素</a:t>
            </a:r>
            <a:r>
              <a:rPr lang="en-US" altLang="zh-CN" sz="2000" dirty="0">
                <a:solidFill>
                  <a:srgbClr val="C00000"/>
                </a:solidFill>
                <a:latin typeface="微软雅黑" pitchFamily="34" charset="-122"/>
                <a:ea typeface="微软雅黑" pitchFamily="34" charset="-122"/>
                <a:cs typeface="Arial" charset="0"/>
              </a:rPr>
              <a:t>)</a:t>
            </a:r>
            <a:r>
              <a:rPr lang="zh-CN" altLang="en-US" sz="2000" dirty="0">
                <a:solidFill>
                  <a:srgbClr val="C00000"/>
                </a:solidFill>
                <a:latin typeface="微软雅黑" pitchFamily="34" charset="-122"/>
                <a:ea typeface="微软雅黑" pitchFamily="34" charset="-122"/>
                <a:cs typeface="Arial" charset="0"/>
              </a:rPr>
              <a:t>，将待排序列分成两部分</a:t>
            </a:r>
            <a:r>
              <a:rPr lang="zh-CN" altLang="en-US" sz="2000" dirty="0">
                <a:latin typeface="微软雅黑" pitchFamily="34" charset="-122"/>
                <a:ea typeface="微软雅黑" pitchFamily="34" charset="-122"/>
                <a:cs typeface="Arial" charset="0"/>
              </a:rPr>
              <a:t>。其中，一部分所有记录的关键码大于等于支点记录的关键码，另一部分所有记录的关键码小于支点记录的关键码。</a:t>
            </a:r>
          </a:p>
          <a:p>
            <a:pPr algn="just">
              <a:lnSpc>
                <a:spcPct val="115000"/>
              </a:lnSpc>
              <a:spcBef>
                <a:spcPct val="20000"/>
              </a:spcBef>
            </a:pPr>
            <a:r>
              <a:rPr lang="zh-CN" altLang="en-US" sz="2000" dirty="0" smtClean="0">
                <a:solidFill>
                  <a:srgbClr val="FFFF00"/>
                </a:solidFill>
                <a:latin typeface="微软雅黑" pitchFamily="34" charset="-122"/>
                <a:ea typeface="微软雅黑" pitchFamily="34" charset="-122"/>
                <a:cs typeface="Arial" charset="0"/>
              </a:rPr>
              <a:t>       </a:t>
            </a:r>
            <a:r>
              <a:rPr lang="zh-CN" altLang="en-US" sz="2000" dirty="0" smtClean="0">
                <a:latin typeface="微软雅黑" pitchFamily="34" charset="-122"/>
                <a:ea typeface="微软雅黑" pitchFamily="34" charset="-122"/>
                <a:cs typeface="Arial" charset="0"/>
              </a:rPr>
              <a:t>将</a:t>
            </a:r>
            <a:r>
              <a:rPr lang="zh-CN" altLang="en-US" sz="2000" dirty="0">
                <a:latin typeface="微软雅黑" pitchFamily="34" charset="-122"/>
                <a:ea typeface="微软雅黑" pitchFamily="34" charset="-122"/>
                <a:cs typeface="Arial" charset="0"/>
              </a:rPr>
              <a:t>待排序列按关键码以支点记录分成两部分的过程，称为一次（趟）</a:t>
            </a:r>
            <a:r>
              <a:rPr lang="zh-CN" altLang="en-US" sz="2000" b="1" dirty="0">
                <a:latin typeface="微软雅黑" pitchFamily="34" charset="-122"/>
                <a:ea typeface="微软雅黑" pitchFamily="34" charset="-122"/>
                <a:cs typeface="Arial" charset="0"/>
              </a:rPr>
              <a:t>划分</a:t>
            </a:r>
            <a:r>
              <a:rPr lang="zh-CN" altLang="en-US" sz="2000" dirty="0">
                <a:latin typeface="微软雅黑" pitchFamily="34" charset="-122"/>
                <a:ea typeface="微软雅黑" pitchFamily="34" charset="-122"/>
                <a:cs typeface="Arial" charset="0"/>
              </a:rPr>
              <a:t>。</a:t>
            </a:r>
          </a:p>
          <a:p>
            <a:pPr algn="just">
              <a:lnSpc>
                <a:spcPct val="115000"/>
              </a:lnSpc>
              <a:spcBef>
                <a:spcPct val="20000"/>
              </a:spcBef>
            </a:pPr>
            <a:r>
              <a:rPr lang="zh-CN" altLang="en-US" sz="2000" dirty="0">
                <a:latin typeface="微软雅黑" pitchFamily="34" charset="-122"/>
                <a:ea typeface="微软雅黑" pitchFamily="34" charset="-122"/>
                <a:cs typeface="Arial" charset="0"/>
              </a:rPr>
              <a:t>    </a:t>
            </a:r>
            <a:r>
              <a:rPr lang="zh-CN" altLang="en-US" sz="2000" dirty="0" smtClean="0">
                <a:latin typeface="微软雅黑" pitchFamily="34" charset="-122"/>
                <a:ea typeface="微软雅黑" pitchFamily="34" charset="-122"/>
                <a:cs typeface="Arial" charset="0"/>
              </a:rPr>
              <a:t>    对</a:t>
            </a:r>
            <a:r>
              <a:rPr lang="zh-CN" altLang="en-US" sz="2000" dirty="0">
                <a:latin typeface="微软雅黑" pitchFamily="34" charset="-122"/>
                <a:ea typeface="微软雅黑" pitchFamily="34" charset="-122"/>
                <a:cs typeface="Arial" charset="0"/>
              </a:rPr>
              <a:t>各部分不断划分，直到每</a:t>
            </a:r>
            <a:r>
              <a:rPr lang="zh-CN" altLang="en-US" sz="2000" dirty="0" smtClean="0">
                <a:latin typeface="微软雅黑" pitchFamily="34" charset="-122"/>
                <a:ea typeface="微软雅黑" pitchFamily="34" charset="-122"/>
                <a:cs typeface="Arial" charset="0"/>
              </a:rPr>
              <a:t>一次划分</a:t>
            </a:r>
            <a:r>
              <a:rPr lang="zh-CN" altLang="en-US" sz="2000" dirty="0">
                <a:latin typeface="微软雅黑" pitchFamily="34" charset="-122"/>
                <a:ea typeface="微软雅黑" pitchFamily="34" charset="-122"/>
                <a:cs typeface="Arial" charset="0"/>
              </a:rPr>
              <a:t>只剩一个元素，整个序列则按关键码有序。</a:t>
            </a:r>
          </a:p>
        </p:txBody>
      </p:sp>
      <p:sp>
        <p:nvSpPr>
          <p:cNvPr id="4" name="Text Box 2"/>
          <p:cNvSpPr txBox="1">
            <a:spLocks noChangeArrowheads="1"/>
          </p:cNvSpPr>
          <p:nvPr/>
        </p:nvSpPr>
        <p:spPr bwMode="auto">
          <a:xfrm>
            <a:off x="428596" y="476250"/>
            <a:ext cx="7647017" cy="646331"/>
          </a:xfrm>
          <a:prstGeom prst="rect">
            <a:avLst/>
          </a:prstGeom>
          <a:noFill/>
          <a:ln w="12700" cap="sq">
            <a:noFill/>
            <a:miter lim="800000"/>
            <a:headEnd type="none" w="sm" len="sm"/>
            <a:tailEnd type="none" w="sm" len="sm"/>
          </a:ln>
          <a:effectLst/>
        </p:spPr>
        <p:txBody>
          <a:bodyPr wrap="square">
            <a:spAutoFit/>
          </a:bodyPr>
          <a:lstStyle/>
          <a:p>
            <a:pPr>
              <a:spcBef>
                <a:spcPct val="0"/>
              </a:spcBef>
            </a:pPr>
            <a:r>
              <a:rPr lang="zh-CN" altLang="en-US" sz="3600" dirty="0" smtClean="0">
                <a:latin typeface="微软雅黑" pitchFamily="34" charset="-122"/>
                <a:ea typeface="微软雅黑" pitchFamily="34" charset="-122"/>
                <a:cs typeface="+mj-cs"/>
              </a:rPr>
              <a:t>快速</a:t>
            </a:r>
            <a:r>
              <a:rPr lang="zh-CN" altLang="en-US" sz="3600" dirty="0" smtClean="0">
                <a:latin typeface="微软雅黑" pitchFamily="34" charset="-122"/>
                <a:ea typeface="微软雅黑" pitchFamily="34" charset="-122"/>
                <a:cs typeface="+mj-cs"/>
              </a:rPr>
              <a:t>排序</a:t>
            </a:r>
            <a:endParaRPr lang="zh-CN" altLang="en-US" sz="3600" dirty="0">
              <a:latin typeface="微软雅黑" pitchFamily="34" charset="-122"/>
              <a:ea typeface="微软雅黑" pitchFamily="34" charset="-122"/>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8146">
                                            <p:txEl>
                                              <p:pRg st="1" end="1"/>
                                            </p:txEl>
                                          </p:spTgt>
                                        </p:tgtEl>
                                        <p:attrNameLst>
                                          <p:attrName>style.visibility</p:attrName>
                                        </p:attrNameLst>
                                      </p:cBhvr>
                                      <p:to>
                                        <p:strVal val="visible"/>
                                      </p:to>
                                    </p:set>
                                    <p:animEffect transition="in" filter="blinds(horizontal)">
                                      <p:cBhvr>
                                        <p:cTn id="7" dur="500"/>
                                        <p:tgtEl>
                                          <p:spTgt spid="51814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8146">
                                            <p:txEl>
                                              <p:pRg st="2" end="2"/>
                                            </p:txEl>
                                          </p:spTgt>
                                        </p:tgtEl>
                                        <p:attrNameLst>
                                          <p:attrName>style.visibility</p:attrName>
                                        </p:attrNameLst>
                                      </p:cBhvr>
                                      <p:to>
                                        <p:strVal val="visible"/>
                                      </p:to>
                                    </p:set>
                                    <p:animEffect transition="in" filter="blinds(horizontal)">
                                      <p:cBhvr>
                                        <p:cTn id="12" dur="500"/>
                                        <p:tgtEl>
                                          <p:spTgt spid="51814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8146">
                                            <p:txEl>
                                              <p:pRg st="3" end="3"/>
                                            </p:txEl>
                                          </p:spTgt>
                                        </p:tgtEl>
                                        <p:attrNameLst>
                                          <p:attrName>style.visibility</p:attrName>
                                        </p:attrNameLst>
                                      </p:cBhvr>
                                      <p:to>
                                        <p:strVal val="visible"/>
                                      </p:to>
                                    </p:set>
                                    <p:animEffect transition="in" filter="blinds(horizontal)">
                                      <p:cBhvr>
                                        <p:cTn id="17" dur="500"/>
                                        <p:tgtEl>
                                          <p:spTgt spid="5181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dirty="0" smtClean="0"/>
              <a:t>快速</a:t>
            </a:r>
            <a:r>
              <a:rPr lang="zh-CN" altLang="en-US" dirty="0" smtClean="0"/>
              <a:t>排序 </a:t>
            </a:r>
          </a:p>
        </p:txBody>
      </p:sp>
      <p:sp>
        <p:nvSpPr>
          <p:cNvPr id="30723" name="Rectangle 3"/>
          <p:cNvSpPr>
            <a:spLocks noChangeArrowheads="1"/>
          </p:cNvSpPr>
          <p:nvPr/>
        </p:nvSpPr>
        <p:spPr bwMode="auto">
          <a:xfrm>
            <a:off x="539750" y="1125538"/>
            <a:ext cx="8424863" cy="4824412"/>
          </a:xfrm>
          <a:prstGeom prst="rect">
            <a:avLst/>
          </a:prstGeom>
          <a:noFill/>
          <a:ln w="9525">
            <a:noFill/>
            <a:miter lim="800000"/>
            <a:headEnd/>
            <a:tailEnd/>
          </a:ln>
        </p:spPr>
        <p:txBody>
          <a:bodyPr/>
          <a:lstStyle/>
          <a:p>
            <a:pPr marL="342900" indent="-342900" eaLnBrk="0" hangingPunct="0">
              <a:spcBef>
                <a:spcPct val="20000"/>
              </a:spcBef>
              <a:buFontTx/>
              <a:buBlip>
                <a:blip r:embed="rId2"/>
              </a:buBlip>
            </a:pPr>
            <a:endParaRPr lang="zh-CN" altLang="en-US" sz="2400" b="0" dirty="0">
              <a:solidFill>
                <a:srgbClr val="0033CC"/>
              </a:solidFill>
              <a:latin typeface="Arial" charset="0"/>
              <a:ea typeface="黑体" pitchFamily="2" charset="-122"/>
            </a:endParaRPr>
          </a:p>
          <a:p>
            <a:pPr marL="342900" indent="-342900" eaLnBrk="0" hangingPunct="0">
              <a:spcBef>
                <a:spcPct val="20000"/>
              </a:spcBef>
              <a:buFontTx/>
              <a:buBlip>
                <a:blip r:embed="rId2"/>
              </a:buBlip>
            </a:pPr>
            <a:endParaRPr lang="zh-CN" altLang="en-US" sz="1800" b="0" dirty="0">
              <a:solidFill>
                <a:srgbClr val="0033CC"/>
              </a:solidFill>
              <a:latin typeface="黑体" pitchFamily="2" charset="-122"/>
              <a:ea typeface="黑体" pitchFamily="2" charset="-122"/>
            </a:endParaRPr>
          </a:p>
        </p:txBody>
      </p:sp>
      <p:sp>
        <p:nvSpPr>
          <p:cNvPr id="6" name="Oval 8"/>
          <p:cNvSpPr>
            <a:spLocks noChangeArrowheads="1"/>
          </p:cNvSpPr>
          <p:nvPr/>
        </p:nvSpPr>
        <p:spPr bwMode="auto">
          <a:xfrm>
            <a:off x="3853265" y="1600200"/>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dirty="0">
                <a:solidFill>
                  <a:srgbClr val="FF3300"/>
                </a:solidFill>
                <a:effectLst>
                  <a:outerShdw blurRad="38100" dist="38100" dir="2700000" algn="tl">
                    <a:srgbClr val="000000"/>
                  </a:outerShdw>
                </a:effectLst>
                <a:latin typeface="Arial" charset="0"/>
                <a:ea typeface="宋体" pitchFamily="2" charset="-122"/>
              </a:rPr>
              <a:t>21</a:t>
            </a:r>
          </a:p>
        </p:txBody>
      </p:sp>
      <p:sp>
        <p:nvSpPr>
          <p:cNvPr id="7" name="Oval 9"/>
          <p:cNvSpPr>
            <a:spLocks noChangeArrowheads="1"/>
          </p:cNvSpPr>
          <p:nvPr/>
        </p:nvSpPr>
        <p:spPr bwMode="auto">
          <a:xfrm>
            <a:off x="7780949" y="1600200"/>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8" name="Oval 10"/>
          <p:cNvSpPr>
            <a:spLocks noChangeArrowheads="1"/>
          </p:cNvSpPr>
          <p:nvPr/>
        </p:nvSpPr>
        <p:spPr bwMode="auto">
          <a:xfrm>
            <a:off x="4559759" y="1600200"/>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9" name="Oval 11"/>
          <p:cNvSpPr>
            <a:spLocks noChangeArrowheads="1"/>
          </p:cNvSpPr>
          <p:nvPr/>
        </p:nvSpPr>
        <p:spPr bwMode="auto">
          <a:xfrm>
            <a:off x="5423639" y="1600200"/>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10" name="Oval 12"/>
          <p:cNvSpPr>
            <a:spLocks noChangeArrowheads="1"/>
          </p:cNvSpPr>
          <p:nvPr/>
        </p:nvSpPr>
        <p:spPr bwMode="auto">
          <a:xfrm>
            <a:off x="6289269" y="1600200"/>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11" name="Oval 13"/>
          <p:cNvSpPr>
            <a:spLocks noChangeArrowheads="1"/>
          </p:cNvSpPr>
          <p:nvPr/>
        </p:nvSpPr>
        <p:spPr bwMode="auto">
          <a:xfrm>
            <a:off x="6995762" y="1600200"/>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30731" name="Text Box 14"/>
          <p:cNvSpPr txBox="1">
            <a:spLocks noChangeArrowheads="1"/>
          </p:cNvSpPr>
          <p:nvPr/>
        </p:nvSpPr>
        <p:spPr bwMode="auto">
          <a:xfrm>
            <a:off x="525401" y="1740769"/>
            <a:ext cx="2241893" cy="370257"/>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dirty="0">
                <a:latin typeface="微软雅黑" pitchFamily="34" charset="-122"/>
                <a:ea typeface="微软雅黑" pitchFamily="34" charset="-122"/>
              </a:rPr>
              <a:t>始关键字</a:t>
            </a:r>
          </a:p>
        </p:txBody>
      </p:sp>
      <p:sp>
        <p:nvSpPr>
          <p:cNvPr id="13" name="Oval 15"/>
          <p:cNvSpPr>
            <a:spLocks noChangeArrowheads="1"/>
          </p:cNvSpPr>
          <p:nvPr/>
        </p:nvSpPr>
        <p:spPr bwMode="auto">
          <a:xfrm>
            <a:off x="3853265" y="2448818"/>
            <a:ext cx="549106" cy="49285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dirty="0">
                <a:solidFill>
                  <a:srgbClr val="FF3300"/>
                </a:solidFill>
                <a:effectLst>
                  <a:outerShdw blurRad="38100" dist="38100" dir="2700000" algn="tl">
                    <a:srgbClr val="000000"/>
                  </a:outerShdw>
                </a:effectLst>
                <a:latin typeface="Arial" charset="0"/>
                <a:ea typeface="宋体" pitchFamily="2" charset="-122"/>
              </a:rPr>
              <a:t>08</a:t>
            </a:r>
          </a:p>
        </p:txBody>
      </p:sp>
      <p:sp>
        <p:nvSpPr>
          <p:cNvPr id="14" name="Oval 16"/>
          <p:cNvSpPr>
            <a:spLocks noChangeArrowheads="1"/>
          </p:cNvSpPr>
          <p:nvPr/>
        </p:nvSpPr>
        <p:spPr bwMode="auto">
          <a:xfrm>
            <a:off x="4559759" y="2448818"/>
            <a:ext cx="550855" cy="49285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15" name="Oval 17"/>
          <p:cNvSpPr>
            <a:spLocks noChangeArrowheads="1"/>
          </p:cNvSpPr>
          <p:nvPr/>
        </p:nvSpPr>
        <p:spPr bwMode="auto">
          <a:xfrm>
            <a:off x="5423639" y="2448818"/>
            <a:ext cx="550855" cy="49285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16" name="Oval 18"/>
          <p:cNvSpPr>
            <a:spLocks noChangeArrowheads="1"/>
          </p:cNvSpPr>
          <p:nvPr/>
        </p:nvSpPr>
        <p:spPr bwMode="auto">
          <a:xfrm>
            <a:off x="6289269" y="2448818"/>
            <a:ext cx="549106" cy="49285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17" name="Oval 19"/>
          <p:cNvSpPr>
            <a:spLocks noChangeArrowheads="1"/>
          </p:cNvSpPr>
          <p:nvPr/>
        </p:nvSpPr>
        <p:spPr bwMode="auto">
          <a:xfrm>
            <a:off x="6995762" y="2448818"/>
            <a:ext cx="550855" cy="49285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18" name="Oval 20"/>
          <p:cNvSpPr>
            <a:spLocks noChangeArrowheads="1"/>
          </p:cNvSpPr>
          <p:nvPr/>
        </p:nvSpPr>
        <p:spPr bwMode="auto">
          <a:xfrm>
            <a:off x="2753304" y="2448818"/>
            <a:ext cx="549106" cy="492858"/>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FFCC"/>
                </a:solidFill>
                <a:effectLst>
                  <a:outerShdw blurRad="38100" dist="38100" dir="2700000" algn="tl">
                    <a:srgbClr val="000000"/>
                  </a:outerShdw>
                </a:effectLst>
                <a:latin typeface="Arial" charset="0"/>
                <a:ea typeface="宋体" pitchFamily="2" charset="-122"/>
              </a:rPr>
              <a:t>21</a:t>
            </a:r>
          </a:p>
        </p:txBody>
      </p:sp>
      <p:sp>
        <p:nvSpPr>
          <p:cNvPr id="19" name="Oval 21"/>
          <p:cNvSpPr>
            <a:spLocks noChangeArrowheads="1"/>
          </p:cNvSpPr>
          <p:nvPr/>
        </p:nvSpPr>
        <p:spPr bwMode="auto">
          <a:xfrm>
            <a:off x="3853265" y="3226284"/>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20" name="Oval 22"/>
          <p:cNvSpPr>
            <a:spLocks noChangeArrowheads="1"/>
          </p:cNvSpPr>
          <p:nvPr/>
        </p:nvSpPr>
        <p:spPr bwMode="auto">
          <a:xfrm>
            <a:off x="7780949" y="3226284"/>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21" name="Oval 23"/>
          <p:cNvSpPr>
            <a:spLocks noChangeArrowheads="1"/>
          </p:cNvSpPr>
          <p:nvPr/>
        </p:nvSpPr>
        <p:spPr bwMode="auto">
          <a:xfrm>
            <a:off x="5423639" y="3226284"/>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22" name="Oval 24"/>
          <p:cNvSpPr>
            <a:spLocks noChangeArrowheads="1"/>
          </p:cNvSpPr>
          <p:nvPr/>
        </p:nvSpPr>
        <p:spPr bwMode="auto">
          <a:xfrm>
            <a:off x="6289269" y="3226284"/>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23" name="Oval 25"/>
          <p:cNvSpPr>
            <a:spLocks noChangeArrowheads="1"/>
          </p:cNvSpPr>
          <p:nvPr/>
        </p:nvSpPr>
        <p:spPr bwMode="auto">
          <a:xfrm>
            <a:off x="7074456" y="3226284"/>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24" name="Oval 26"/>
          <p:cNvSpPr>
            <a:spLocks noChangeArrowheads="1"/>
          </p:cNvSpPr>
          <p:nvPr/>
        </p:nvSpPr>
        <p:spPr bwMode="auto">
          <a:xfrm>
            <a:off x="3853265" y="3934334"/>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25" name="Oval 27"/>
          <p:cNvSpPr>
            <a:spLocks noChangeArrowheads="1"/>
          </p:cNvSpPr>
          <p:nvPr/>
        </p:nvSpPr>
        <p:spPr bwMode="auto">
          <a:xfrm>
            <a:off x="7780949" y="3863181"/>
            <a:ext cx="550855" cy="492858"/>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26" name="Oval 28"/>
          <p:cNvSpPr>
            <a:spLocks noChangeArrowheads="1"/>
          </p:cNvSpPr>
          <p:nvPr/>
        </p:nvSpPr>
        <p:spPr bwMode="auto">
          <a:xfrm>
            <a:off x="5423639" y="3934334"/>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27" name="Oval 29"/>
          <p:cNvSpPr>
            <a:spLocks noChangeArrowheads="1"/>
          </p:cNvSpPr>
          <p:nvPr/>
        </p:nvSpPr>
        <p:spPr bwMode="auto">
          <a:xfrm>
            <a:off x="6289269" y="3934334"/>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28" name="Oval 30"/>
          <p:cNvSpPr>
            <a:spLocks noChangeArrowheads="1"/>
          </p:cNvSpPr>
          <p:nvPr/>
        </p:nvSpPr>
        <p:spPr bwMode="auto">
          <a:xfrm>
            <a:off x="4638452" y="3934334"/>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30748" name="Rectangle 31"/>
          <p:cNvSpPr>
            <a:spLocks noChangeArrowheads="1"/>
          </p:cNvSpPr>
          <p:nvPr/>
        </p:nvSpPr>
        <p:spPr bwMode="auto">
          <a:xfrm>
            <a:off x="7938337" y="2519970"/>
            <a:ext cx="393468" cy="352289"/>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endParaRPr lang="zh-CN" altLang="en-US" sz="1800"/>
          </a:p>
        </p:txBody>
      </p:sp>
      <p:sp>
        <p:nvSpPr>
          <p:cNvPr id="30749" name="Rectangle 32"/>
          <p:cNvSpPr>
            <a:spLocks noChangeArrowheads="1"/>
          </p:cNvSpPr>
          <p:nvPr/>
        </p:nvSpPr>
        <p:spPr bwMode="auto">
          <a:xfrm>
            <a:off x="7156647" y="4012427"/>
            <a:ext cx="393468" cy="354025"/>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endParaRPr lang="zh-CN" altLang="en-US" sz="1800"/>
          </a:p>
        </p:txBody>
      </p:sp>
      <p:sp>
        <p:nvSpPr>
          <p:cNvPr id="30750" name="Rectangle 33"/>
          <p:cNvSpPr>
            <a:spLocks noChangeArrowheads="1"/>
          </p:cNvSpPr>
          <p:nvPr/>
        </p:nvSpPr>
        <p:spPr bwMode="auto">
          <a:xfrm>
            <a:off x="4638452" y="3262728"/>
            <a:ext cx="393468" cy="354025"/>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endParaRPr lang="zh-CN" altLang="en-US" sz="1800"/>
          </a:p>
        </p:txBody>
      </p:sp>
      <p:sp>
        <p:nvSpPr>
          <p:cNvPr id="32" name="Oval 34"/>
          <p:cNvSpPr>
            <a:spLocks noChangeArrowheads="1"/>
          </p:cNvSpPr>
          <p:nvPr/>
        </p:nvSpPr>
        <p:spPr bwMode="auto">
          <a:xfrm>
            <a:off x="3853265" y="4640648"/>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33" name="Oval 35"/>
          <p:cNvSpPr>
            <a:spLocks noChangeArrowheads="1"/>
          </p:cNvSpPr>
          <p:nvPr/>
        </p:nvSpPr>
        <p:spPr bwMode="auto">
          <a:xfrm>
            <a:off x="7780949" y="4640648"/>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34" name="Oval 36"/>
          <p:cNvSpPr>
            <a:spLocks noChangeArrowheads="1"/>
          </p:cNvSpPr>
          <p:nvPr/>
        </p:nvSpPr>
        <p:spPr bwMode="auto">
          <a:xfrm>
            <a:off x="6995762" y="4640648"/>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35" name="Oval 37"/>
          <p:cNvSpPr>
            <a:spLocks noChangeArrowheads="1"/>
          </p:cNvSpPr>
          <p:nvPr/>
        </p:nvSpPr>
        <p:spPr bwMode="auto">
          <a:xfrm>
            <a:off x="6289269" y="4640648"/>
            <a:ext cx="549106"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36" name="Oval 38"/>
          <p:cNvSpPr>
            <a:spLocks noChangeArrowheads="1"/>
          </p:cNvSpPr>
          <p:nvPr/>
        </p:nvSpPr>
        <p:spPr bwMode="auto">
          <a:xfrm>
            <a:off x="4559759" y="4640648"/>
            <a:ext cx="550855" cy="49459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30756" name="Rectangle 39"/>
          <p:cNvSpPr>
            <a:spLocks noChangeArrowheads="1"/>
          </p:cNvSpPr>
          <p:nvPr/>
        </p:nvSpPr>
        <p:spPr bwMode="auto">
          <a:xfrm>
            <a:off x="5502333" y="4711800"/>
            <a:ext cx="393468" cy="352289"/>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endParaRPr lang="zh-CN" altLang="en-US" sz="1800"/>
          </a:p>
        </p:txBody>
      </p:sp>
      <p:sp>
        <p:nvSpPr>
          <p:cNvPr id="38" name="Oval 40"/>
          <p:cNvSpPr>
            <a:spLocks noChangeArrowheads="1"/>
          </p:cNvSpPr>
          <p:nvPr/>
        </p:nvSpPr>
        <p:spPr bwMode="auto">
          <a:xfrm>
            <a:off x="3853265" y="5346962"/>
            <a:ext cx="549106" cy="496329"/>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39" name="Oval 41"/>
          <p:cNvSpPr>
            <a:spLocks noChangeArrowheads="1"/>
          </p:cNvSpPr>
          <p:nvPr/>
        </p:nvSpPr>
        <p:spPr bwMode="auto">
          <a:xfrm>
            <a:off x="7780949" y="5346962"/>
            <a:ext cx="550855" cy="496329"/>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40" name="Oval 42"/>
          <p:cNvSpPr>
            <a:spLocks noChangeArrowheads="1"/>
          </p:cNvSpPr>
          <p:nvPr/>
        </p:nvSpPr>
        <p:spPr bwMode="auto">
          <a:xfrm>
            <a:off x="6995762" y="5346962"/>
            <a:ext cx="550855" cy="496329"/>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41" name="Oval 43"/>
          <p:cNvSpPr>
            <a:spLocks noChangeArrowheads="1"/>
          </p:cNvSpPr>
          <p:nvPr/>
        </p:nvSpPr>
        <p:spPr bwMode="auto">
          <a:xfrm>
            <a:off x="6289269" y="5346962"/>
            <a:ext cx="549106" cy="496329"/>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42" name="Oval 44"/>
          <p:cNvSpPr>
            <a:spLocks noChangeArrowheads="1"/>
          </p:cNvSpPr>
          <p:nvPr/>
        </p:nvSpPr>
        <p:spPr bwMode="auto">
          <a:xfrm>
            <a:off x="4559759" y="5346962"/>
            <a:ext cx="550855" cy="496329"/>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43" name="Oval 45"/>
          <p:cNvSpPr>
            <a:spLocks noChangeArrowheads="1"/>
          </p:cNvSpPr>
          <p:nvPr/>
        </p:nvSpPr>
        <p:spPr bwMode="auto">
          <a:xfrm>
            <a:off x="5423639" y="5346962"/>
            <a:ext cx="550855" cy="496329"/>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FFCC"/>
                </a:solidFill>
                <a:effectLst>
                  <a:outerShdw blurRad="38100" dist="38100" dir="2700000" algn="tl">
                    <a:srgbClr val="000000"/>
                  </a:outerShdw>
                </a:effectLst>
                <a:latin typeface="Arial" charset="0"/>
                <a:ea typeface="宋体" pitchFamily="2" charset="-122"/>
              </a:rPr>
              <a:t>21</a:t>
            </a:r>
          </a:p>
        </p:txBody>
      </p:sp>
      <p:sp>
        <p:nvSpPr>
          <p:cNvPr id="30763" name="Line 46"/>
          <p:cNvSpPr>
            <a:spLocks noChangeShapeType="1"/>
          </p:cNvSpPr>
          <p:nvPr/>
        </p:nvSpPr>
        <p:spPr bwMode="auto">
          <a:xfrm>
            <a:off x="3066329" y="2094793"/>
            <a:ext cx="1749" cy="354025"/>
          </a:xfrm>
          <a:prstGeom prst="line">
            <a:avLst/>
          </a:prstGeom>
          <a:noFill/>
          <a:ln w="9525">
            <a:solidFill>
              <a:schemeClr val="tx1"/>
            </a:solidFill>
            <a:round/>
            <a:headEnd/>
            <a:tailEnd type="triangle" w="med" len="med"/>
          </a:ln>
        </p:spPr>
        <p:txBody>
          <a:bodyPr/>
          <a:lstStyle/>
          <a:p>
            <a:endParaRPr lang="zh-CN" altLang="en-US"/>
          </a:p>
        </p:txBody>
      </p:sp>
      <p:sp>
        <p:nvSpPr>
          <p:cNvPr id="30764" name="Text Box 47"/>
          <p:cNvSpPr txBox="1">
            <a:spLocks noChangeArrowheads="1"/>
          </p:cNvSpPr>
          <p:nvPr/>
        </p:nvSpPr>
        <p:spPr bwMode="auto">
          <a:xfrm>
            <a:off x="2539957" y="1765064"/>
            <a:ext cx="1173409" cy="374850"/>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en-US" altLang="zh-CN" sz="1700" dirty="0" err="1">
                <a:latin typeface="Times New Roman" pitchFamily="18" charset="0"/>
              </a:rPr>
              <a:t>pivotkey</a:t>
            </a:r>
            <a:endParaRPr lang="en-US" altLang="zh-CN" sz="1700" dirty="0">
              <a:latin typeface="Times New Roman" pitchFamily="18" charset="0"/>
            </a:endParaRPr>
          </a:p>
        </p:txBody>
      </p:sp>
      <p:sp>
        <p:nvSpPr>
          <p:cNvPr id="30765" name="Text Box 48"/>
          <p:cNvSpPr txBox="1">
            <a:spLocks noChangeArrowheads="1"/>
          </p:cNvSpPr>
          <p:nvPr/>
        </p:nvSpPr>
        <p:spPr bwMode="auto">
          <a:xfrm>
            <a:off x="525401" y="2519970"/>
            <a:ext cx="2241893" cy="370257"/>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a:latin typeface="微软雅黑" pitchFamily="34" charset="-122"/>
                <a:ea typeface="微软雅黑" pitchFamily="34" charset="-122"/>
              </a:rPr>
              <a:t>一次交换</a:t>
            </a:r>
          </a:p>
        </p:txBody>
      </p:sp>
      <p:sp>
        <p:nvSpPr>
          <p:cNvPr id="30766" name="Text Box 49"/>
          <p:cNvSpPr txBox="1">
            <a:spLocks noChangeArrowheads="1"/>
          </p:cNvSpPr>
          <p:nvPr/>
        </p:nvSpPr>
        <p:spPr bwMode="auto">
          <a:xfrm>
            <a:off x="525401" y="3226284"/>
            <a:ext cx="2241893" cy="370257"/>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dirty="0">
                <a:latin typeface="微软雅黑" pitchFamily="34" charset="-122"/>
                <a:ea typeface="微软雅黑" pitchFamily="34" charset="-122"/>
              </a:rPr>
              <a:t>二次交换</a:t>
            </a:r>
          </a:p>
        </p:txBody>
      </p:sp>
      <p:sp>
        <p:nvSpPr>
          <p:cNvPr id="30767" name="Text Box 50"/>
          <p:cNvSpPr txBox="1">
            <a:spLocks noChangeArrowheads="1"/>
          </p:cNvSpPr>
          <p:nvPr/>
        </p:nvSpPr>
        <p:spPr bwMode="auto">
          <a:xfrm>
            <a:off x="525401" y="3934334"/>
            <a:ext cx="2241893" cy="370257"/>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a:latin typeface="微软雅黑" pitchFamily="34" charset="-122"/>
                <a:ea typeface="微软雅黑" pitchFamily="34" charset="-122"/>
              </a:rPr>
              <a:t>三次交换</a:t>
            </a:r>
          </a:p>
        </p:txBody>
      </p:sp>
      <p:sp>
        <p:nvSpPr>
          <p:cNvPr id="30768" name="Text Box 51"/>
          <p:cNvSpPr txBox="1">
            <a:spLocks noChangeArrowheads="1"/>
          </p:cNvSpPr>
          <p:nvPr/>
        </p:nvSpPr>
        <p:spPr bwMode="auto">
          <a:xfrm>
            <a:off x="525401" y="4644118"/>
            <a:ext cx="2241893" cy="370257"/>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en-US" altLang="zh-CN" sz="1800">
                <a:latin typeface="微软雅黑" pitchFamily="34" charset="-122"/>
                <a:ea typeface="微软雅黑" pitchFamily="34" charset="-122"/>
              </a:rPr>
              <a:t>high-1</a:t>
            </a:r>
          </a:p>
        </p:txBody>
      </p:sp>
      <p:sp>
        <p:nvSpPr>
          <p:cNvPr id="30769" name="Text Box 52"/>
          <p:cNvSpPr txBox="1">
            <a:spLocks noChangeArrowheads="1"/>
          </p:cNvSpPr>
          <p:nvPr/>
        </p:nvSpPr>
        <p:spPr bwMode="auto">
          <a:xfrm>
            <a:off x="457200" y="5346962"/>
            <a:ext cx="2609129" cy="370257"/>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a:latin typeface="微软雅黑" pitchFamily="34" charset="-122"/>
                <a:ea typeface="微软雅黑" pitchFamily="34" charset="-122"/>
              </a:rPr>
              <a:t>完成一趟排序</a:t>
            </a:r>
          </a:p>
        </p:txBody>
      </p:sp>
      <p:sp>
        <p:nvSpPr>
          <p:cNvPr id="30770" name="Text Box 53"/>
          <p:cNvSpPr txBox="1">
            <a:spLocks noChangeArrowheads="1"/>
          </p:cNvSpPr>
          <p:nvPr/>
        </p:nvSpPr>
        <p:spPr bwMode="auto">
          <a:xfrm>
            <a:off x="3713366" y="2098264"/>
            <a:ext cx="349749"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low</a:t>
            </a:r>
          </a:p>
        </p:txBody>
      </p:sp>
      <p:sp>
        <p:nvSpPr>
          <p:cNvPr id="30771" name="Line 55"/>
          <p:cNvSpPr>
            <a:spLocks noChangeShapeType="1"/>
          </p:cNvSpPr>
          <p:nvPr/>
        </p:nvSpPr>
        <p:spPr bwMode="auto">
          <a:xfrm flipV="1">
            <a:off x="4087597" y="2094793"/>
            <a:ext cx="0" cy="282873"/>
          </a:xfrm>
          <a:prstGeom prst="line">
            <a:avLst/>
          </a:prstGeom>
          <a:noFill/>
          <a:ln w="9525">
            <a:solidFill>
              <a:srgbClr val="333399"/>
            </a:solidFill>
            <a:round/>
            <a:headEnd/>
            <a:tailEnd type="triangle" w="med" len="med"/>
          </a:ln>
        </p:spPr>
        <p:txBody>
          <a:bodyPr/>
          <a:lstStyle/>
          <a:p>
            <a:endParaRPr lang="zh-CN" altLang="en-US"/>
          </a:p>
        </p:txBody>
      </p:sp>
      <p:sp>
        <p:nvSpPr>
          <p:cNvPr id="30772" name="Line 56"/>
          <p:cNvSpPr>
            <a:spLocks noChangeShapeType="1"/>
          </p:cNvSpPr>
          <p:nvPr/>
        </p:nvSpPr>
        <p:spPr bwMode="auto">
          <a:xfrm flipV="1">
            <a:off x="8095724" y="2094793"/>
            <a:ext cx="0" cy="282873"/>
          </a:xfrm>
          <a:prstGeom prst="line">
            <a:avLst/>
          </a:prstGeom>
          <a:noFill/>
          <a:ln w="9525">
            <a:solidFill>
              <a:srgbClr val="000080"/>
            </a:solidFill>
            <a:round/>
            <a:headEnd/>
            <a:tailEnd type="triangle" w="med" len="med"/>
          </a:ln>
        </p:spPr>
        <p:txBody>
          <a:bodyPr/>
          <a:lstStyle/>
          <a:p>
            <a:endParaRPr lang="zh-CN" altLang="en-US"/>
          </a:p>
        </p:txBody>
      </p:sp>
      <p:sp>
        <p:nvSpPr>
          <p:cNvPr id="30773" name="Line 58"/>
          <p:cNvSpPr>
            <a:spLocks noChangeShapeType="1"/>
          </p:cNvSpPr>
          <p:nvPr/>
        </p:nvSpPr>
        <p:spPr bwMode="auto">
          <a:xfrm flipV="1">
            <a:off x="4806332" y="2929528"/>
            <a:ext cx="0" cy="282873"/>
          </a:xfrm>
          <a:prstGeom prst="line">
            <a:avLst/>
          </a:prstGeom>
          <a:noFill/>
          <a:ln w="9525">
            <a:solidFill>
              <a:srgbClr val="333399"/>
            </a:solidFill>
            <a:round/>
            <a:headEnd/>
            <a:tailEnd type="triangle" w="med" len="med"/>
          </a:ln>
        </p:spPr>
        <p:txBody>
          <a:bodyPr/>
          <a:lstStyle/>
          <a:p>
            <a:endParaRPr lang="zh-CN" altLang="en-US"/>
          </a:p>
        </p:txBody>
      </p:sp>
      <p:sp>
        <p:nvSpPr>
          <p:cNvPr id="30774" name="Line 60"/>
          <p:cNvSpPr>
            <a:spLocks noChangeShapeType="1"/>
          </p:cNvSpPr>
          <p:nvPr/>
        </p:nvSpPr>
        <p:spPr bwMode="auto">
          <a:xfrm flipV="1">
            <a:off x="7324527" y="3679227"/>
            <a:ext cx="0" cy="282873"/>
          </a:xfrm>
          <a:prstGeom prst="line">
            <a:avLst/>
          </a:prstGeom>
          <a:noFill/>
          <a:ln w="9525">
            <a:solidFill>
              <a:srgbClr val="000080"/>
            </a:solidFill>
            <a:round/>
            <a:headEnd/>
            <a:tailEnd type="triangle" w="med" len="med"/>
          </a:ln>
        </p:spPr>
        <p:txBody>
          <a:bodyPr/>
          <a:lstStyle/>
          <a:p>
            <a:endParaRPr lang="zh-CN" altLang="en-US"/>
          </a:p>
        </p:txBody>
      </p:sp>
      <p:sp>
        <p:nvSpPr>
          <p:cNvPr id="30775" name="Line 62"/>
          <p:cNvSpPr>
            <a:spLocks noChangeShapeType="1"/>
          </p:cNvSpPr>
          <p:nvPr/>
        </p:nvSpPr>
        <p:spPr bwMode="auto">
          <a:xfrm flipV="1">
            <a:off x="8163925" y="2846228"/>
            <a:ext cx="0" cy="282873"/>
          </a:xfrm>
          <a:prstGeom prst="line">
            <a:avLst/>
          </a:prstGeom>
          <a:noFill/>
          <a:ln w="9525">
            <a:solidFill>
              <a:srgbClr val="000080"/>
            </a:solidFill>
            <a:round/>
            <a:headEnd/>
            <a:tailEnd type="triangle" w="med" len="med"/>
          </a:ln>
        </p:spPr>
        <p:txBody>
          <a:bodyPr/>
          <a:lstStyle/>
          <a:p>
            <a:endParaRPr lang="zh-CN" altLang="en-US"/>
          </a:p>
        </p:txBody>
      </p:sp>
      <p:sp>
        <p:nvSpPr>
          <p:cNvPr id="30776" name="Line 68"/>
          <p:cNvSpPr>
            <a:spLocks noChangeShapeType="1"/>
          </p:cNvSpPr>
          <p:nvPr/>
        </p:nvSpPr>
        <p:spPr bwMode="auto">
          <a:xfrm flipV="1">
            <a:off x="5729670" y="4428927"/>
            <a:ext cx="0" cy="282873"/>
          </a:xfrm>
          <a:prstGeom prst="line">
            <a:avLst/>
          </a:prstGeom>
          <a:noFill/>
          <a:ln w="9525">
            <a:solidFill>
              <a:srgbClr val="333399"/>
            </a:solidFill>
            <a:round/>
            <a:headEnd/>
            <a:tailEnd type="triangle" w="med" len="med"/>
          </a:ln>
        </p:spPr>
        <p:txBody>
          <a:bodyPr/>
          <a:lstStyle/>
          <a:p>
            <a:endParaRPr lang="zh-CN" altLang="en-US"/>
          </a:p>
        </p:txBody>
      </p:sp>
      <p:sp>
        <p:nvSpPr>
          <p:cNvPr id="30777" name="Line 71"/>
          <p:cNvSpPr>
            <a:spLocks noChangeShapeType="1"/>
          </p:cNvSpPr>
          <p:nvPr/>
        </p:nvSpPr>
        <p:spPr bwMode="auto">
          <a:xfrm flipV="1">
            <a:off x="7324527" y="4345627"/>
            <a:ext cx="1749" cy="282873"/>
          </a:xfrm>
          <a:prstGeom prst="line">
            <a:avLst/>
          </a:prstGeom>
          <a:noFill/>
          <a:ln w="9525">
            <a:solidFill>
              <a:srgbClr val="000080"/>
            </a:solidFill>
            <a:round/>
            <a:headEnd/>
            <a:tailEnd type="triangle" w="med" len="med"/>
          </a:ln>
        </p:spPr>
        <p:txBody>
          <a:bodyPr tIns="0"/>
          <a:lstStyle/>
          <a:p>
            <a:endParaRPr lang="zh-CN" altLang="en-US"/>
          </a:p>
        </p:txBody>
      </p:sp>
      <p:sp>
        <p:nvSpPr>
          <p:cNvPr id="30778" name="Line 74"/>
          <p:cNvSpPr>
            <a:spLocks noChangeShapeType="1"/>
          </p:cNvSpPr>
          <p:nvPr/>
        </p:nvSpPr>
        <p:spPr bwMode="auto">
          <a:xfrm flipH="1" flipV="1">
            <a:off x="6569068" y="5012026"/>
            <a:ext cx="0" cy="333200"/>
          </a:xfrm>
          <a:prstGeom prst="line">
            <a:avLst/>
          </a:prstGeom>
          <a:noFill/>
          <a:ln w="9525">
            <a:solidFill>
              <a:srgbClr val="000080"/>
            </a:solidFill>
            <a:round/>
            <a:headEnd/>
            <a:tailEnd type="triangle" w="med" len="med"/>
          </a:ln>
        </p:spPr>
        <p:txBody>
          <a:bodyPr/>
          <a:lstStyle/>
          <a:p>
            <a:endParaRPr lang="zh-CN" altLang="en-US"/>
          </a:p>
        </p:txBody>
      </p:sp>
      <p:sp>
        <p:nvSpPr>
          <p:cNvPr id="30779" name="Line 77"/>
          <p:cNvSpPr>
            <a:spLocks noChangeShapeType="1"/>
          </p:cNvSpPr>
          <p:nvPr/>
        </p:nvSpPr>
        <p:spPr bwMode="auto">
          <a:xfrm flipV="1">
            <a:off x="5581027" y="5843290"/>
            <a:ext cx="0" cy="282873"/>
          </a:xfrm>
          <a:prstGeom prst="line">
            <a:avLst/>
          </a:prstGeom>
          <a:noFill/>
          <a:ln w="9525">
            <a:solidFill>
              <a:srgbClr val="333399"/>
            </a:solidFill>
            <a:round/>
            <a:headEnd/>
            <a:tailEnd type="triangle" w="med" len="med"/>
          </a:ln>
        </p:spPr>
        <p:txBody>
          <a:bodyPr/>
          <a:lstStyle/>
          <a:p>
            <a:endParaRPr lang="zh-CN" altLang="en-US"/>
          </a:p>
        </p:txBody>
      </p:sp>
      <p:sp>
        <p:nvSpPr>
          <p:cNvPr id="30780" name="Line 80"/>
          <p:cNvSpPr>
            <a:spLocks noChangeShapeType="1"/>
          </p:cNvSpPr>
          <p:nvPr/>
        </p:nvSpPr>
        <p:spPr bwMode="auto">
          <a:xfrm flipV="1">
            <a:off x="5895801" y="5843290"/>
            <a:ext cx="1749" cy="282873"/>
          </a:xfrm>
          <a:prstGeom prst="line">
            <a:avLst/>
          </a:prstGeom>
          <a:noFill/>
          <a:ln w="9525">
            <a:solidFill>
              <a:srgbClr val="000080"/>
            </a:solidFill>
            <a:round/>
            <a:headEnd/>
            <a:tailEnd type="triangle" w="med" len="med"/>
          </a:ln>
        </p:spPr>
        <p:txBody>
          <a:bodyPr/>
          <a:lstStyle/>
          <a:p>
            <a:endParaRPr lang="zh-CN" altLang="en-US"/>
          </a:p>
        </p:txBody>
      </p:sp>
      <p:sp>
        <p:nvSpPr>
          <p:cNvPr id="30781" name="Line 82"/>
          <p:cNvSpPr>
            <a:spLocks noChangeShapeType="1"/>
          </p:cNvSpPr>
          <p:nvPr/>
        </p:nvSpPr>
        <p:spPr bwMode="auto">
          <a:xfrm flipH="1" flipV="1">
            <a:off x="5729670" y="5012026"/>
            <a:ext cx="0" cy="282873"/>
          </a:xfrm>
          <a:prstGeom prst="line">
            <a:avLst/>
          </a:prstGeom>
          <a:noFill/>
          <a:ln w="9525">
            <a:solidFill>
              <a:srgbClr val="333399"/>
            </a:solidFill>
            <a:round/>
            <a:headEnd/>
            <a:tailEnd type="triangle" w="med" len="med"/>
          </a:ln>
        </p:spPr>
        <p:txBody>
          <a:bodyPr/>
          <a:lstStyle/>
          <a:p>
            <a:endParaRPr lang="zh-CN" altLang="en-US"/>
          </a:p>
        </p:txBody>
      </p:sp>
      <p:sp>
        <p:nvSpPr>
          <p:cNvPr id="30782" name="Text Box 86"/>
          <p:cNvSpPr txBox="1">
            <a:spLocks noChangeArrowheads="1"/>
          </p:cNvSpPr>
          <p:nvPr/>
        </p:nvSpPr>
        <p:spPr bwMode="auto">
          <a:xfrm>
            <a:off x="8163925" y="2098264"/>
            <a:ext cx="438935"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high</a:t>
            </a:r>
          </a:p>
        </p:txBody>
      </p:sp>
      <p:sp>
        <p:nvSpPr>
          <p:cNvPr id="30783" name="Line 87"/>
          <p:cNvSpPr>
            <a:spLocks noChangeShapeType="1"/>
          </p:cNvSpPr>
          <p:nvPr/>
        </p:nvSpPr>
        <p:spPr bwMode="auto">
          <a:xfrm flipV="1">
            <a:off x="4806332" y="3595928"/>
            <a:ext cx="1749" cy="282873"/>
          </a:xfrm>
          <a:prstGeom prst="line">
            <a:avLst/>
          </a:prstGeom>
          <a:noFill/>
          <a:ln w="9525">
            <a:solidFill>
              <a:srgbClr val="000080"/>
            </a:solidFill>
            <a:round/>
            <a:headEnd/>
            <a:tailEnd type="triangle" w="med" len="med"/>
          </a:ln>
        </p:spPr>
        <p:txBody>
          <a:bodyPr tIns="0"/>
          <a:lstStyle/>
          <a:p>
            <a:endParaRPr lang="zh-CN" altLang="en-US"/>
          </a:p>
        </p:txBody>
      </p:sp>
      <p:sp>
        <p:nvSpPr>
          <p:cNvPr id="30784" name="Text Box 88"/>
          <p:cNvSpPr txBox="1">
            <a:spLocks noChangeArrowheads="1"/>
          </p:cNvSpPr>
          <p:nvPr/>
        </p:nvSpPr>
        <p:spPr bwMode="auto">
          <a:xfrm>
            <a:off x="4468824" y="2927793"/>
            <a:ext cx="349749" cy="277666"/>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low</a:t>
            </a:r>
          </a:p>
        </p:txBody>
      </p:sp>
      <p:sp>
        <p:nvSpPr>
          <p:cNvPr id="30785" name="Text Box 89"/>
          <p:cNvSpPr txBox="1">
            <a:spLocks noChangeArrowheads="1"/>
          </p:cNvSpPr>
          <p:nvPr/>
        </p:nvSpPr>
        <p:spPr bwMode="auto">
          <a:xfrm>
            <a:off x="4468824" y="3595928"/>
            <a:ext cx="349749"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low</a:t>
            </a:r>
          </a:p>
        </p:txBody>
      </p:sp>
      <p:sp>
        <p:nvSpPr>
          <p:cNvPr id="30786" name="Text Box 90"/>
          <p:cNvSpPr txBox="1">
            <a:spLocks noChangeArrowheads="1"/>
          </p:cNvSpPr>
          <p:nvPr/>
        </p:nvSpPr>
        <p:spPr bwMode="auto">
          <a:xfrm>
            <a:off x="5395659" y="4428927"/>
            <a:ext cx="348001"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low</a:t>
            </a:r>
          </a:p>
        </p:txBody>
      </p:sp>
      <p:sp>
        <p:nvSpPr>
          <p:cNvPr id="30787" name="Text Box 91"/>
          <p:cNvSpPr txBox="1">
            <a:spLocks noChangeArrowheads="1"/>
          </p:cNvSpPr>
          <p:nvPr/>
        </p:nvSpPr>
        <p:spPr bwMode="auto">
          <a:xfrm>
            <a:off x="5395659" y="5098797"/>
            <a:ext cx="348001"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low</a:t>
            </a:r>
          </a:p>
        </p:txBody>
      </p:sp>
      <p:sp>
        <p:nvSpPr>
          <p:cNvPr id="30788" name="Text Box 92"/>
          <p:cNvSpPr txBox="1">
            <a:spLocks noChangeArrowheads="1"/>
          </p:cNvSpPr>
          <p:nvPr/>
        </p:nvSpPr>
        <p:spPr bwMode="auto">
          <a:xfrm>
            <a:off x="5227780" y="5845026"/>
            <a:ext cx="348001"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low</a:t>
            </a:r>
          </a:p>
        </p:txBody>
      </p:sp>
      <p:sp>
        <p:nvSpPr>
          <p:cNvPr id="30789" name="Text Box 93"/>
          <p:cNvSpPr txBox="1">
            <a:spLocks noChangeArrowheads="1"/>
          </p:cNvSpPr>
          <p:nvPr/>
        </p:nvSpPr>
        <p:spPr bwMode="auto">
          <a:xfrm>
            <a:off x="8247865" y="2927793"/>
            <a:ext cx="438935" cy="277666"/>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high</a:t>
            </a:r>
          </a:p>
        </p:txBody>
      </p:sp>
      <p:sp>
        <p:nvSpPr>
          <p:cNvPr id="30790" name="Text Box 94"/>
          <p:cNvSpPr txBox="1">
            <a:spLocks noChangeArrowheads="1"/>
          </p:cNvSpPr>
          <p:nvPr/>
        </p:nvSpPr>
        <p:spPr bwMode="auto">
          <a:xfrm>
            <a:off x="7410215" y="3679227"/>
            <a:ext cx="437187"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high</a:t>
            </a:r>
          </a:p>
        </p:txBody>
      </p:sp>
      <p:sp>
        <p:nvSpPr>
          <p:cNvPr id="30791" name="Text Box 95"/>
          <p:cNvSpPr txBox="1">
            <a:spLocks noChangeArrowheads="1"/>
          </p:cNvSpPr>
          <p:nvPr/>
        </p:nvSpPr>
        <p:spPr bwMode="auto">
          <a:xfrm>
            <a:off x="7410215" y="4428927"/>
            <a:ext cx="437187"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high</a:t>
            </a:r>
          </a:p>
        </p:txBody>
      </p:sp>
      <p:sp>
        <p:nvSpPr>
          <p:cNvPr id="30792" name="Text Box 96"/>
          <p:cNvSpPr txBox="1">
            <a:spLocks noChangeArrowheads="1"/>
          </p:cNvSpPr>
          <p:nvPr/>
        </p:nvSpPr>
        <p:spPr bwMode="auto">
          <a:xfrm>
            <a:off x="6654757" y="5098797"/>
            <a:ext cx="437187"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high</a:t>
            </a:r>
          </a:p>
        </p:txBody>
      </p:sp>
      <p:sp>
        <p:nvSpPr>
          <p:cNvPr id="30793" name="Text Box 97"/>
          <p:cNvSpPr txBox="1">
            <a:spLocks noChangeArrowheads="1"/>
          </p:cNvSpPr>
          <p:nvPr/>
        </p:nvSpPr>
        <p:spPr bwMode="auto">
          <a:xfrm>
            <a:off x="5979741" y="5845026"/>
            <a:ext cx="438935" cy="275931"/>
          </a:xfrm>
          <a:prstGeom prst="rect">
            <a:avLst/>
          </a:prstGeom>
          <a:noFill/>
          <a:ln w="9525">
            <a:noFill/>
            <a:miter lim="800000"/>
            <a:headEnd/>
            <a:tailEnd/>
          </a:ln>
        </p:spPr>
        <p:txBody>
          <a:bodyPr wrap="none" lIns="0" tIns="0" rIns="0" bIns="0">
            <a:spAutoFit/>
          </a:bodyPr>
          <a:lstStyle/>
          <a:p>
            <a:pPr algn="ctr" defTabSz="923925">
              <a:spcBef>
                <a:spcPct val="50000"/>
              </a:spcBef>
            </a:pPr>
            <a:r>
              <a:rPr lang="en-US" altLang="zh-CN" sz="1700">
                <a:solidFill>
                  <a:srgbClr val="CC0066"/>
                </a:solidFill>
                <a:latin typeface="Arial" charset="0"/>
              </a:rPr>
              <a:t>high</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64"/>
                                        </p:tgtEl>
                                        <p:attrNameLst>
                                          <p:attrName>style.visibility</p:attrName>
                                        </p:attrNameLst>
                                      </p:cBhvr>
                                      <p:to>
                                        <p:strVal val="visible"/>
                                      </p:to>
                                    </p:set>
                                    <p:animEffect transition="in" filter="wipe(down)">
                                      <p:cBhvr>
                                        <p:cTn id="7" dur="500"/>
                                        <p:tgtEl>
                                          <p:spTgt spid="3076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63"/>
                                        </p:tgtEl>
                                        <p:attrNameLst>
                                          <p:attrName>style.visibility</p:attrName>
                                        </p:attrNameLst>
                                      </p:cBhvr>
                                      <p:to>
                                        <p:strVal val="visible"/>
                                      </p:to>
                                    </p:set>
                                    <p:animEffect transition="in" filter="wipe(down)">
                                      <p:cBhvr>
                                        <p:cTn id="10" dur="500"/>
                                        <p:tgtEl>
                                          <p:spTgt spid="3076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0763" grpId="0" animBg="1"/>
      <p:bldP spid="3076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CN" altLang="en-US" dirty="0" smtClean="0"/>
              <a:t>快速</a:t>
            </a:r>
            <a:r>
              <a:rPr lang="zh-CN" altLang="en-US" dirty="0" smtClean="0"/>
              <a:t>排序 </a:t>
            </a:r>
          </a:p>
        </p:txBody>
      </p:sp>
      <p:sp>
        <p:nvSpPr>
          <p:cNvPr id="31747" name="Rectangle 3"/>
          <p:cNvSpPr>
            <a:spLocks noChangeArrowheads="1"/>
          </p:cNvSpPr>
          <p:nvPr/>
        </p:nvSpPr>
        <p:spPr bwMode="auto">
          <a:xfrm>
            <a:off x="539750" y="1125538"/>
            <a:ext cx="8424863" cy="4824412"/>
          </a:xfrm>
          <a:prstGeom prst="rect">
            <a:avLst/>
          </a:prstGeom>
          <a:noFill/>
          <a:ln w="9525">
            <a:noFill/>
            <a:miter lim="800000"/>
            <a:headEnd/>
            <a:tailEnd/>
          </a:ln>
        </p:spPr>
        <p:txBody>
          <a:bodyPr/>
          <a:lstStyle/>
          <a:p>
            <a:pPr marL="342900" indent="-342900" eaLnBrk="0" hangingPunct="0">
              <a:spcBef>
                <a:spcPct val="20000"/>
              </a:spcBef>
              <a:buFontTx/>
              <a:buBlip>
                <a:blip r:embed="rId2"/>
              </a:buBlip>
            </a:pPr>
            <a:endParaRPr lang="zh-CN" altLang="en-US" sz="2400" b="0" dirty="0">
              <a:solidFill>
                <a:srgbClr val="0033CC"/>
              </a:solidFill>
              <a:latin typeface="Arial" charset="0"/>
              <a:ea typeface="黑体" pitchFamily="2" charset="-122"/>
            </a:endParaRPr>
          </a:p>
          <a:p>
            <a:pPr marL="342900" indent="-342900" eaLnBrk="0" hangingPunct="0">
              <a:spcBef>
                <a:spcPct val="20000"/>
              </a:spcBef>
              <a:buFontTx/>
              <a:buBlip>
                <a:blip r:embed="rId2"/>
              </a:buBlip>
            </a:pPr>
            <a:endParaRPr lang="zh-CN" altLang="en-US" sz="1800" b="0" dirty="0">
              <a:solidFill>
                <a:srgbClr val="0033CC"/>
              </a:solidFill>
              <a:latin typeface="黑体" pitchFamily="2" charset="-122"/>
              <a:ea typeface="黑体" pitchFamily="2" charset="-122"/>
            </a:endParaRPr>
          </a:p>
        </p:txBody>
      </p:sp>
      <p:sp>
        <p:nvSpPr>
          <p:cNvPr id="4" name="灯片编号占位符 3"/>
          <p:cNvSpPr txBox="1">
            <a:spLocks noGrp="1"/>
          </p:cNvSpPr>
          <p:nvPr/>
        </p:nvSpPr>
        <p:spPr bwMode="auto">
          <a:xfrm>
            <a:off x="8382000" y="6470650"/>
            <a:ext cx="533400" cy="304800"/>
          </a:xfrm>
          <a:prstGeom prst="rect">
            <a:avLst/>
          </a:prstGeom>
          <a:noFill/>
          <a:ln>
            <a:miter lim="800000"/>
            <a:headEnd/>
            <a:tailEnd/>
          </a:ln>
        </p:spPr>
        <p:txBody>
          <a:bodyPr/>
          <a:lstStyle/>
          <a:p>
            <a:pPr algn="r" eaLnBrk="0" hangingPunct="0">
              <a:defRPr/>
            </a:pPr>
            <a:fld id="{01ED3F14-DF08-4A24-870F-7F7566EC77AE}" type="slidenum">
              <a:rPr lang="zh-CN" altLang="en-US" sz="900" b="0">
                <a:latin typeface="+mn-lt"/>
                <a:ea typeface="ヒラギノ角ゴ Pro W3" pitchFamily="1" charset="-128"/>
              </a:rPr>
              <a:pPr algn="r" eaLnBrk="0" hangingPunct="0">
                <a:defRPr/>
              </a:pPr>
              <a:t>29</a:t>
            </a:fld>
            <a:endParaRPr lang="en-US" altLang="zh-CN" sz="900" b="0">
              <a:latin typeface="+mn-lt"/>
              <a:ea typeface="ヒラギノ角ゴ Pro W3" pitchFamily="1" charset="-128"/>
            </a:endParaRPr>
          </a:p>
        </p:txBody>
      </p:sp>
      <p:grpSp>
        <p:nvGrpSpPr>
          <p:cNvPr id="2" name="Group 106"/>
          <p:cNvGrpSpPr>
            <a:grpSpLocks noGrp="1"/>
          </p:cNvGrpSpPr>
          <p:nvPr/>
        </p:nvGrpSpPr>
        <p:grpSpPr bwMode="auto">
          <a:xfrm>
            <a:off x="285750" y="1928813"/>
            <a:ext cx="8358188" cy="3543300"/>
            <a:chOff x="485" y="2064"/>
            <a:chExt cx="4363" cy="1780"/>
          </a:xfrm>
        </p:grpSpPr>
        <p:sp>
          <p:nvSpPr>
            <p:cNvPr id="6" name="Oval 83"/>
            <p:cNvSpPr>
              <a:spLocks noChangeArrowheads="1"/>
            </p:cNvSpPr>
            <p:nvPr/>
          </p:nvSpPr>
          <p:spPr bwMode="auto">
            <a:xfrm>
              <a:off x="4515" y="2065"/>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7" name="Oval 84"/>
            <p:cNvSpPr>
              <a:spLocks noChangeArrowheads="1"/>
            </p:cNvSpPr>
            <p:nvPr/>
          </p:nvSpPr>
          <p:spPr bwMode="auto">
            <a:xfrm>
              <a:off x="4099" y="2065"/>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8" name="Oval 85"/>
            <p:cNvSpPr>
              <a:spLocks noChangeArrowheads="1"/>
            </p:cNvSpPr>
            <p:nvPr/>
          </p:nvSpPr>
          <p:spPr bwMode="auto">
            <a:xfrm>
              <a:off x="3724" y="2065"/>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9" name="Oval 86"/>
            <p:cNvSpPr>
              <a:spLocks noChangeArrowheads="1"/>
            </p:cNvSpPr>
            <p:nvPr/>
          </p:nvSpPr>
          <p:spPr bwMode="auto">
            <a:xfrm>
              <a:off x="2879" y="2065"/>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dirty="0">
                  <a:solidFill>
                    <a:srgbClr val="FF3300"/>
                  </a:solidFill>
                  <a:effectLst>
                    <a:outerShdw blurRad="38100" dist="38100" dir="2700000" algn="tl">
                      <a:srgbClr val="000000"/>
                    </a:outerShdw>
                  </a:effectLst>
                  <a:latin typeface="Arial" charset="0"/>
                  <a:ea typeface="宋体" pitchFamily="2" charset="-122"/>
                </a:rPr>
                <a:t>16</a:t>
              </a:r>
            </a:p>
          </p:txBody>
        </p:sp>
        <p:sp>
          <p:nvSpPr>
            <p:cNvPr id="10" name="Oval 87"/>
            <p:cNvSpPr>
              <a:spLocks noChangeArrowheads="1"/>
            </p:cNvSpPr>
            <p:nvPr/>
          </p:nvSpPr>
          <p:spPr bwMode="auto">
            <a:xfrm>
              <a:off x="3266" y="2065"/>
              <a:ext cx="291" cy="27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FFCC"/>
                  </a:solidFill>
                  <a:effectLst>
                    <a:outerShdw blurRad="38100" dist="38100" dir="2700000" algn="tl">
                      <a:srgbClr val="000000"/>
                    </a:outerShdw>
                  </a:effectLst>
                  <a:latin typeface="Arial" charset="0"/>
                  <a:ea typeface="宋体" pitchFamily="2" charset="-122"/>
                </a:rPr>
                <a:t>21</a:t>
              </a:r>
            </a:p>
          </p:txBody>
        </p:sp>
        <p:sp>
          <p:nvSpPr>
            <p:cNvPr id="11" name="Oval 90"/>
            <p:cNvSpPr>
              <a:spLocks noChangeArrowheads="1"/>
            </p:cNvSpPr>
            <p:nvPr/>
          </p:nvSpPr>
          <p:spPr bwMode="auto">
            <a:xfrm>
              <a:off x="2475" y="2825"/>
              <a:ext cx="293" cy="274"/>
            </a:xfrm>
            <a:prstGeom prst="ellipse">
              <a:avLst/>
            </a:prstGeom>
            <a:solidFill>
              <a:srgbClr val="3366FF"/>
            </a:soli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12" name="Oval 91"/>
            <p:cNvSpPr>
              <a:spLocks noChangeArrowheads="1"/>
            </p:cNvSpPr>
            <p:nvPr/>
          </p:nvSpPr>
          <p:spPr bwMode="auto">
            <a:xfrm>
              <a:off x="4128" y="2832"/>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13" name="Oval 92"/>
            <p:cNvSpPr>
              <a:spLocks noChangeArrowheads="1"/>
            </p:cNvSpPr>
            <p:nvPr/>
          </p:nvSpPr>
          <p:spPr bwMode="auto">
            <a:xfrm>
              <a:off x="4557" y="2825"/>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14" name="Oval 93"/>
            <p:cNvSpPr>
              <a:spLocks noChangeArrowheads="1"/>
            </p:cNvSpPr>
            <p:nvPr/>
          </p:nvSpPr>
          <p:spPr bwMode="auto">
            <a:xfrm>
              <a:off x="3744" y="2832"/>
              <a:ext cx="292" cy="274"/>
            </a:xfrm>
            <a:prstGeom prst="ellipse">
              <a:avLst/>
            </a:prstGeom>
            <a:solidFill>
              <a:srgbClr val="0000FF"/>
            </a:soli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15" name="Oval 94"/>
            <p:cNvSpPr>
              <a:spLocks noChangeArrowheads="1"/>
            </p:cNvSpPr>
            <p:nvPr/>
          </p:nvSpPr>
          <p:spPr bwMode="auto">
            <a:xfrm>
              <a:off x="2850" y="2825"/>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16" name="Oval 95"/>
            <p:cNvSpPr>
              <a:spLocks noChangeArrowheads="1"/>
            </p:cNvSpPr>
            <p:nvPr/>
          </p:nvSpPr>
          <p:spPr bwMode="auto">
            <a:xfrm>
              <a:off x="3308" y="2825"/>
              <a:ext cx="291" cy="27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dirty="0">
                  <a:solidFill>
                    <a:srgbClr val="FFFFCC"/>
                  </a:solidFill>
                  <a:effectLst>
                    <a:outerShdw blurRad="38100" dist="38100" dir="2700000" algn="tl">
                      <a:srgbClr val="000000"/>
                    </a:outerShdw>
                  </a:effectLst>
                  <a:latin typeface="Arial" charset="0"/>
                  <a:ea typeface="宋体" pitchFamily="2" charset="-122"/>
                </a:rPr>
                <a:t>21</a:t>
              </a:r>
            </a:p>
          </p:txBody>
        </p:sp>
        <p:sp>
          <p:nvSpPr>
            <p:cNvPr id="17" name="Oval 82"/>
            <p:cNvSpPr>
              <a:spLocks noChangeArrowheads="1"/>
            </p:cNvSpPr>
            <p:nvPr/>
          </p:nvSpPr>
          <p:spPr bwMode="auto">
            <a:xfrm>
              <a:off x="2459" y="2064"/>
              <a:ext cx="301" cy="273"/>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dirty="0">
                  <a:solidFill>
                    <a:srgbClr val="FF3300"/>
                  </a:solidFill>
                  <a:effectLst>
                    <a:outerShdw blurRad="38100" dist="38100" dir="2700000" algn="tl">
                      <a:srgbClr val="000000"/>
                    </a:outerShdw>
                  </a:effectLst>
                  <a:latin typeface="Arial" charset="0"/>
                  <a:ea typeface="宋体" pitchFamily="2" charset="-122"/>
                </a:rPr>
                <a:t>08</a:t>
              </a:r>
            </a:p>
          </p:txBody>
        </p:sp>
        <p:sp>
          <p:nvSpPr>
            <p:cNvPr id="31762" name="Text Box 88"/>
            <p:cNvSpPr txBox="1">
              <a:spLocks noChangeArrowheads="1"/>
            </p:cNvSpPr>
            <p:nvPr/>
          </p:nvSpPr>
          <p:spPr bwMode="auto">
            <a:xfrm>
              <a:off x="528" y="2065"/>
              <a:ext cx="1344" cy="186"/>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a:latin typeface="微软雅黑" pitchFamily="34" charset="-122"/>
                  <a:ea typeface="微软雅黑" pitchFamily="34" charset="-122"/>
                </a:rPr>
                <a:t>完成一趟排序</a:t>
              </a:r>
            </a:p>
          </p:txBody>
        </p:sp>
        <p:sp>
          <p:nvSpPr>
            <p:cNvPr id="31763" name="Text Box 89"/>
            <p:cNvSpPr txBox="1">
              <a:spLocks noChangeArrowheads="1"/>
            </p:cNvSpPr>
            <p:nvPr/>
          </p:nvSpPr>
          <p:spPr bwMode="auto">
            <a:xfrm>
              <a:off x="485" y="2854"/>
              <a:ext cx="1417" cy="186"/>
            </a:xfrm>
            <a:prstGeom prst="rect">
              <a:avLst/>
            </a:prstGeom>
            <a:noFill/>
            <a:ln w="9525">
              <a:noFill/>
              <a:miter lim="800000"/>
              <a:headEnd/>
              <a:tailEnd/>
            </a:ln>
          </p:spPr>
          <p:txBody>
            <a:bodyPr wrap="square" lIns="92355" tIns="46178" rIns="92355" bIns="46178">
              <a:spAutoFit/>
            </a:bodyPr>
            <a:lstStyle/>
            <a:p>
              <a:pPr algn="ctr" defTabSz="923925">
                <a:spcBef>
                  <a:spcPct val="50000"/>
                </a:spcBef>
              </a:pPr>
              <a:r>
                <a:rPr lang="zh-CN" altLang="en-US" sz="1800" dirty="0">
                  <a:latin typeface="微软雅黑" pitchFamily="34" charset="-122"/>
                  <a:ea typeface="微软雅黑" pitchFamily="34" charset="-122"/>
                </a:rPr>
                <a:t>分别进行快速排序</a:t>
              </a:r>
            </a:p>
          </p:txBody>
        </p:sp>
        <p:sp>
          <p:nvSpPr>
            <p:cNvPr id="31764" name="Text Box 96"/>
            <p:cNvSpPr txBox="1">
              <a:spLocks noChangeArrowheads="1"/>
            </p:cNvSpPr>
            <p:nvPr/>
          </p:nvSpPr>
          <p:spPr bwMode="auto">
            <a:xfrm>
              <a:off x="576" y="3505"/>
              <a:ext cx="995" cy="186"/>
            </a:xfrm>
            <a:prstGeom prst="rect">
              <a:avLst/>
            </a:prstGeom>
            <a:noFill/>
            <a:ln w="9525">
              <a:noFill/>
              <a:miter lim="800000"/>
              <a:headEnd/>
              <a:tailEnd/>
            </a:ln>
          </p:spPr>
          <p:txBody>
            <a:bodyPr lIns="92355" tIns="46178" rIns="92355" bIns="46178">
              <a:spAutoFit/>
            </a:bodyPr>
            <a:lstStyle/>
            <a:p>
              <a:pPr algn="ctr" defTabSz="923925">
                <a:spcBef>
                  <a:spcPct val="50000"/>
                </a:spcBef>
              </a:pPr>
              <a:r>
                <a:rPr lang="zh-CN" altLang="en-US" sz="1800" dirty="0">
                  <a:latin typeface="微软雅黑" pitchFamily="34" charset="-122"/>
                  <a:ea typeface="微软雅黑" pitchFamily="34" charset="-122"/>
                </a:rPr>
                <a:t>有序序列</a:t>
              </a:r>
            </a:p>
          </p:txBody>
        </p:sp>
        <p:sp>
          <p:nvSpPr>
            <p:cNvPr id="21" name="Oval 97"/>
            <p:cNvSpPr>
              <a:spLocks noChangeArrowheads="1"/>
            </p:cNvSpPr>
            <p:nvPr/>
          </p:nvSpPr>
          <p:spPr bwMode="auto">
            <a:xfrm>
              <a:off x="2475" y="3567"/>
              <a:ext cx="293"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08</a:t>
              </a:r>
            </a:p>
          </p:txBody>
        </p:sp>
        <p:sp>
          <p:nvSpPr>
            <p:cNvPr id="22" name="Oval 98"/>
            <p:cNvSpPr>
              <a:spLocks noChangeArrowheads="1"/>
            </p:cNvSpPr>
            <p:nvPr/>
          </p:nvSpPr>
          <p:spPr bwMode="auto">
            <a:xfrm>
              <a:off x="4128" y="3570"/>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23" name="Oval 99"/>
            <p:cNvSpPr>
              <a:spLocks noChangeArrowheads="1"/>
            </p:cNvSpPr>
            <p:nvPr/>
          </p:nvSpPr>
          <p:spPr bwMode="auto">
            <a:xfrm>
              <a:off x="4557" y="3567"/>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49</a:t>
              </a:r>
            </a:p>
          </p:txBody>
        </p:sp>
        <p:sp>
          <p:nvSpPr>
            <p:cNvPr id="24" name="Oval 100"/>
            <p:cNvSpPr>
              <a:spLocks noChangeArrowheads="1"/>
            </p:cNvSpPr>
            <p:nvPr/>
          </p:nvSpPr>
          <p:spPr bwMode="auto">
            <a:xfrm>
              <a:off x="3744" y="3570"/>
              <a:ext cx="292"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25*</a:t>
              </a:r>
            </a:p>
          </p:txBody>
        </p:sp>
        <p:sp>
          <p:nvSpPr>
            <p:cNvPr id="25" name="Oval 101"/>
            <p:cNvSpPr>
              <a:spLocks noChangeArrowheads="1"/>
            </p:cNvSpPr>
            <p:nvPr/>
          </p:nvSpPr>
          <p:spPr bwMode="auto">
            <a:xfrm>
              <a:off x="2850" y="3567"/>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16</a:t>
              </a:r>
            </a:p>
          </p:txBody>
        </p:sp>
        <p:sp>
          <p:nvSpPr>
            <p:cNvPr id="26" name="Oval 102"/>
            <p:cNvSpPr>
              <a:spLocks noChangeArrowheads="1"/>
            </p:cNvSpPr>
            <p:nvPr/>
          </p:nvSpPr>
          <p:spPr bwMode="auto">
            <a:xfrm>
              <a:off x="3308" y="3567"/>
              <a:ext cx="291" cy="274"/>
            </a:xfrm>
            <a:prstGeom prst="ellipse">
              <a:avLst/>
            </a:prstGeom>
            <a:gradFill rotWithShape="0">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lIns="92355" tIns="46178" rIns="92355" bIns="46178" anchor="ctr"/>
            <a:lstStyle/>
            <a:p>
              <a:pPr algn="ctr" defTabSz="923925">
                <a:spcBef>
                  <a:spcPct val="50000"/>
                </a:spcBef>
                <a:defRPr/>
              </a:pPr>
              <a:r>
                <a:rPr lang="zh-CN" altLang="en-US" sz="1800">
                  <a:solidFill>
                    <a:srgbClr val="FF3300"/>
                  </a:solidFill>
                  <a:effectLst>
                    <a:outerShdw blurRad="38100" dist="38100" dir="2700000" algn="tl">
                      <a:srgbClr val="000000"/>
                    </a:outerShdw>
                  </a:effectLst>
                  <a:latin typeface="Arial" charset="0"/>
                  <a:ea typeface="宋体" pitchFamily="2" charset="-122"/>
                </a:rPr>
                <a:t>21</a:t>
              </a:r>
            </a:p>
          </p:txBody>
        </p:sp>
      </p:gr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5" name="Rectangle 3"/>
          <p:cNvSpPr>
            <a:spLocks noChangeArrowheads="1"/>
          </p:cNvSpPr>
          <p:nvPr/>
        </p:nvSpPr>
        <p:spPr bwMode="auto">
          <a:xfrm>
            <a:off x="357158" y="1500174"/>
            <a:ext cx="8382000" cy="4048096"/>
          </a:xfrm>
          <a:prstGeom prst="rect">
            <a:avLst/>
          </a:prstGeom>
          <a:noFill/>
          <a:ln w="12700" cap="sq">
            <a:noFill/>
            <a:miter lim="800000"/>
            <a:headEnd type="none" w="sm" len="sm"/>
            <a:tailEnd type="none" w="sm" len="sm"/>
          </a:ln>
          <a:effectLst/>
        </p:spPr>
        <p:txBody>
          <a:bodyPr>
            <a:spAutoFit/>
          </a:bodyPr>
          <a:lstStyle/>
          <a:p>
            <a:pPr>
              <a:lnSpc>
                <a:spcPct val="150000"/>
              </a:lnSpc>
              <a:spcBef>
                <a:spcPts val="600"/>
              </a:spcBef>
              <a:buFont typeface="Wingdings" pitchFamily="2" charset="2"/>
              <a:buNone/>
            </a:pPr>
            <a:r>
              <a:rPr lang="zh-CN" altLang="en-US" sz="2800" dirty="0" smtClean="0">
                <a:latin typeface="微软雅黑" pitchFamily="34" charset="-122"/>
                <a:ea typeface="微软雅黑" pitchFamily="34" charset="-122"/>
              </a:rPr>
              <a:t>排序</a:t>
            </a:r>
            <a:r>
              <a:rPr lang="zh-CN" altLang="en-US" sz="2800" dirty="0">
                <a:latin typeface="微软雅黑" pitchFamily="34" charset="-122"/>
                <a:ea typeface="微软雅黑" pitchFamily="34" charset="-122"/>
              </a:rPr>
              <a:t>是指将一组数据元素按某个数据项值的大小排列成一个有序序列的过程。 </a:t>
            </a:r>
          </a:p>
          <a:p>
            <a:pPr>
              <a:lnSpc>
                <a:spcPct val="150000"/>
              </a:lnSpc>
              <a:spcBef>
                <a:spcPts val="600"/>
              </a:spcBef>
              <a:buFont typeface="Wingdings" pitchFamily="2" charset="2"/>
              <a:buNone/>
            </a:pPr>
            <a:r>
              <a:rPr lang="zh-CN" altLang="en-US" sz="2800" dirty="0" smtClean="0">
                <a:latin typeface="微软雅黑" pitchFamily="34" charset="-122"/>
                <a:ea typeface="微软雅黑" pitchFamily="34" charset="-122"/>
              </a:rPr>
              <a:t>排序</a:t>
            </a:r>
            <a:r>
              <a:rPr lang="zh-CN" altLang="en-US" sz="2800" dirty="0">
                <a:latin typeface="微软雅黑" pitchFamily="34" charset="-122"/>
                <a:ea typeface="微软雅黑" pitchFamily="34" charset="-122"/>
              </a:rPr>
              <a:t>是计算机程序设计中经常使用的一种重要操作，是组织数据和处理数据的最基本最重要的运算之一。</a:t>
            </a:r>
          </a:p>
          <a:p>
            <a:pPr>
              <a:lnSpc>
                <a:spcPct val="150000"/>
              </a:lnSpc>
              <a:spcBef>
                <a:spcPts val="600"/>
              </a:spcBef>
              <a:buFont typeface="Wingdings" pitchFamily="2" charset="2"/>
              <a:buNone/>
            </a:pPr>
            <a:r>
              <a:rPr lang="zh-CN" altLang="en-US" sz="2800" dirty="0" smtClean="0">
                <a:latin typeface="微软雅黑" pitchFamily="34" charset="-122"/>
                <a:ea typeface="微软雅黑" pitchFamily="34" charset="-122"/>
              </a:rPr>
              <a:t>排序</a:t>
            </a:r>
            <a:r>
              <a:rPr lang="zh-CN" altLang="en-US" sz="2800" dirty="0">
                <a:latin typeface="微软雅黑" pitchFamily="34" charset="-122"/>
                <a:ea typeface="微软雅黑" pitchFamily="34" charset="-122"/>
              </a:rPr>
              <a:t>被广泛应用于数据处理、情报检索、商业金融等许多领域。  </a:t>
            </a:r>
          </a:p>
        </p:txBody>
      </p:sp>
      <p:sp>
        <p:nvSpPr>
          <p:cNvPr id="3" name="TextBox 2"/>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wipe(up)">
                                      <p:cBhvr>
                                        <p:cTn id="7" dur="500"/>
                                        <p:tgtEl>
                                          <p:spTgt spid="479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79235">
                                            <p:txEl>
                                              <p:pRg st="1" end="1"/>
                                            </p:txEl>
                                          </p:spTgt>
                                        </p:tgtEl>
                                        <p:attrNameLst>
                                          <p:attrName>style.visibility</p:attrName>
                                        </p:attrNameLst>
                                      </p:cBhvr>
                                      <p:to>
                                        <p:strVal val="visible"/>
                                      </p:to>
                                    </p:set>
                                    <p:animEffect transition="in" filter="wipe(up)">
                                      <p:cBhvr>
                                        <p:cTn id="12" dur="500"/>
                                        <p:tgtEl>
                                          <p:spTgt spid="479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79235">
                                            <p:txEl>
                                              <p:pRg st="2" end="2"/>
                                            </p:txEl>
                                          </p:spTgt>
                                        </p:tgtEl>
                                        <p:attrNameLst>
                                          <p:attrName>style.visibility</p:attrName>
                                        </p:attrNameLst>
                                      </p:cBhvr>
                                      <p:to>
                                        <p:strVal val="visible"/>
                                      </p:to>
                                    </p:set>
                                    <p:animEffect transition="in" filter="wipe(up)">
                                      <p:cBhvr>
                                        <p:cTn id="17" dur="500"/>
                                        <p:tgtEl>
                                          <p:spTgt spid="479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body" idx="1"/>
          </p:nvPr>
        </p:nvSpPr>
        <p:spPr>
          <a:xfrm>
            <a:off x="323850" y="1500174"/>
            <a:ext cx="8820150" cy="4745915"/>
          </a:xfrm>
          <a:noFill/>
        </p:spPr>
        <p:txBody>
          <a:bodyPr>
            <a:spAutoFit/>
          </a:bodyPr>
          <a:lstStyle/>
          <a:p>
            <a:pPr>
              <a:lnSpc>
                <a:spcPct val="80000"/>
              </a:lnSpc>
              <a:buFontTx/>
              <a:buNone/>
            </a:pPr>
            <a:r>
              <a:rPr lang="zh-CN" altLang="en-US" sz="1800" dirty="0" smtClean="0"/>
              <a:t>对</a:t>
            </a:r>
            <a:r>
              <a:rPr lang="zh-CN" altLang="en-US" sz="1800" dirty="0"/>
              <a:t>排序表：</a:t>
            </a:r>
            <a:r>
              <a:rPr lang="en-US" altLang="zh-CN" sz="1800" dirty="0"/>
              <a:t>49,14,38,74,96,65, 8, 49, 55, 27</a:t>
            </a:r>
            <a:r>
              <a:rPr lang="zh-CN" altLang="en-US" sz="1800" dirty="0"/>
              <a:t>进行</a:t>
            </a:r>
            <a:r>
              <a:rPr lang="zh-CN" altLang="en-US" sz="1800" dirty="0" smtClean="0"/>
              <a:t>划分</a:t>
            </a:r>
            <a:endParaRPr lang="zh-CN" altLang="en-US" sz="1800" dirty="0"/>
          </a:p>
          <a:p>
            <a:pPr>
              <a:lnSpc>
                <a:spcPct val="80000"/>
              </a:lnSpc>
              <a:buFontTx/>
              <a:buNone/>
            </a:pPr>
            <a:endParaRPr lang="zh-CN" altLang="en-US" sz="1800" dirty="0"/>
          </a:p>
          <a:p>
            <a:pPr>
              <a:lnSpc>
                <a:spcPct val="80000"/>
              </a:lnSpc>
              <a:buFontTx/>
              <a:buNone/>
            </a:pPr>
            <a:r>
              <a:rPr lang="zh-CN" altLang="en-US" sz="1800" dirty="0"/>
              <a:t>设初始状态</a:t>
            </a:r>
            <a:r>
              <a:rPr lang="en-US" altLang="zh-CN" sz="1800" dirty="0"/>
              <a:t>:</a:t>
            </a:r>
          </a:p>
          <a:p>
            <a:pPr>
              <a:lnSpc>
                <a:spcPct val="80000"/>
              </a:lnSpc>
              <a:buFontTx/>
              <a:buNone/>
            </a:pPr>
            <a:r>
              <a:rPr lang="en-US" altLang="zh-CN" sz="1800" dirty="0"/>
              <a:t>              </a:t>
            </a:r>
            <a:r>
              <a:rPr lang="en-US" altLang="zh-CN" sz="1800" dirty="0">
                <a:solidFill>
                  <a:srgbClr val="FF0000"/>
                </a:solidFill>
              </a:rPr>
              <a:t>49</a:t>
            </a:r>
            <a:r>
              <a:rPr lang="en-US" altLang="zh-CN" sz="1800" dirty="0"/>
              <a:t>   14   38   74   96   65    8    49   55   27    </a:t>
            </a:r>
          </a:p>
          <a:p>
            <a:pPr>
              <a:lnSpc>
                <a:spcPct val="80000"/>
              </a:lnSpc>
              <a:buFontTx/>
              <a:buNone/>
            </a:pPr>
            <a:r>
              <a:rPr lang="en-US" altLang="zh-CN" sz="1800" dirty="0"/>
              <a:t>              </a:t>
            </a:r>
            <a:r>
              <a:rPr lang="en-US" altLang="zh-CN" sz="1800" dirty="0" smtClean="0"/>
              <a:t> ↑                                                             ↑</a:t>
            </a:r>
            <a:endParaRPr lang="en-US" altLang="zh-CN" sz="1800" dirty="0"/>
          </a:p>
          <a:p>
            <a:pPr>
              <a:lnSpc>
                <a:spcPct val="80000"/>
              </a:lnSpc>
              <a:buFontTx/>
              <a:buNone/>
            </a:pPr>
            <a:r>
              <a:rPr lang="en-US" altLang="zh-CN" sz="1800" dirty="0"/>
              <a:t>            </a:t>
            </a:r>
            <a:r>
              <a:rPr lang="en-US" altLang="zh-CN" sz="1800" dirty="0" smtClean="0"/>
              <a:t>  </a:t>
            </a:r>
            <a:r>
              <a:rPr lang="en-US" altLang="zh-CN" sz="1800" dirty="0"/>
              <a:t>low                                         </a:t>
            </a:r>
            <a:r>
              <a:rPr lang="en-US" altLang="zh-CN" sz="1800" dirty="0" smtClean="0"/>
              <a:t>            </a:t>
            </a:r>
            <a:r>
              <a:rPr lang="en-US" altLang="zh-CN" sz="1800" dirty="0"/>
              <a:t>high</a:t>
            </a:r>
          </a:p>
          <a:p>
            <a:pPr>
              <a:lnSpc>
                <a:spcPct val="80000"/>
              </a:lnSpc>
              <a:buFontTx/>
              <a:buNone/>
            </a:pPr>
            <a:endParaRPr lang="en-US" altLang="zh-CN" sz="1800" dirty="0"/>
          </a:p>
          <a:p>
            <a:pPr>
              <a:lnSpc>
                <a:spcPct val="80000"/>
              </a:lnSpc>
              <a:buFontTx/>
              <a:buNone/>
            </a:pPr>
            <a:r>
              <a:rPr lang="zh-CN" altLang="en-US" sz="1800" dirty="0"/>
              <a:t>从</a:t>
            </a:r>
            <a:r>
              <a:rPr lang="en-US" altLang="zh-CN" sz="1800" dirty="0"/>
              <a:t>high</a:t>
            </a:r>
            <a:r>
              <a:rPr lang="zh-CN" altLang="en-US" sz="1800" dirty="0"/>
              <a:t>向前搜索小于</a:t>
            </a:r>
            <a:r>
              <a:rPr lang="en-US" altLang="zh-CN" sz="1800" dirty="0"/>
              <a:t>49</a:t>
            </a:r>
            <a:r>
              <a:rPr lang="zh-CN" altLang="en-US" sz="1800" dirty="0"/>
              <a:t>的记录，找到后将其调整到</a:t>
            </a:r>
            <a:r>
              <a:rPr lang="en-US" altLang="zh-CN" sz="1800" dirty="0"/>
              <a:t>low</a:t>
            </a:r>
            <a:r>
              <a:rPr lang="zh-CN" altLang="en-US" sz="1800" dirty="0"/>
              <a:t>位置，得到结果：</a:t>
            </a:r>
          </a:p>
          <a:p>
            <a:pPr>
              <a:lnSpc>
                <a:spcPct val="80000"/>
              </a:lnSpc>
              <a:buFontTx/>
              <a:buNone/>
            </a:pPr>
            <a:r>
              <a:rPr lang="zh-CN" altLang="en-US" sz="1800" dirty="0"/>
              <a:t>              </a:t>
            </a:r>
            <a:r>
              <a:rPr lang="en-US" altLang="zh-CN" sz="1800" dirty="0"/>
              <a:t>27   14   38   74   96   65    </a:t>
            </a:r>
            <a:r>
              <a:rPr lang="en-US" altLang="zh-CN" sz="1800" dirty="0" smtClean="0"/>
              <a:t>8   49   55   </a:t>
            </a:r>
            <a:r>
              <a:rPr lang="en-US" altLang="zh-CN" sz="1800" dirty="0"/>
              <a:t>□  </a:t>
            </a:r>
          </a:p>
          <a:p>
            <a:pPr>
              <a:lnSpc>
                <a:spcPct val="80000"/>
              </a:lnSpc>
              <a:buFontTx/>
              <a:buNone/>
            </a:pPr>
            <a:r>
              <a:rPr lang="en-US" altLang="zh-CN" sz="1800" dirty="0"/>
              <a:t>              ↑                                                 </a:t>
            </a:r>
            <a:r>
              <a:rPr lang="en-US" altLang="zh-CN" sz="1800" dirty="0" smtClean="0"/>
              <a:t>           ↑</a:t>
            </a:r>
            <a:endParaRPr lang="en-US" altLang="zh-CN" sz="1800" dirty="0"/>
          </a:p>
          <a:p>
            <a:pPr>
              <a:lnSpc>
                <a:spcPct val="80000"/>
              </a:lnSpc>
              <a:buFontTx/>
              <a:buNone/>
            </a:pPr>
            <a:r>
              <a:rPr lang="en-US" altLang="zh-CN" sz="1800" dirty="0"/>
              <a:t>              low                                                        high</a:t>
            </a:r>
          </a:p>
          <a:p>
            <a:pPr>
              <a:lnSpc>
                <a:spcPct val="80000"/>
              </a:lnSpc>
              <a:buFontTx/>
              <a:buNone/>
            </a:pPr>
            <a:endParaRPr lang="en-US" altLang="zh-CN" sz="1800" dirty="0"/>
          </a:p>
          <a:p>
            <a:pPr>
              <a:lnSpc>
                <a:spcPct val="80000"/>
              </a:lnSpc>
              <a:buFontTx/>
              <a:buNone/>
            </a:pPr>
            <a:r>
              <a:rPr lang="zh-CN" altLang="en-US" sz="1800" dirty="0"/>
              <a:t>从</a:t>
            </a:r>
            <a:r>
              <a:rPr lang="en-US" altLang="zh-CN" sz="1800" dirty="0"/>
              <a:t>low</a:t>
            </a:r>
            <a:r>
              <a:rPr lang="zh-CN" altLang="en-US" sz="1800" dirty="0"/>
              <a:t>向后搜索大于</a:t>
            </a:r>
            <a:r>
              <a:rPr lang="en-US" altLang="zh-CN" sz="1800" dirty="0"/>
              <a:t>49</a:t>
            </a:r>
            <a:r>
              <a:rPr lang="zh-CN" altLang="en-US" sz="1800" dirty="0"/>
              <a:t>的记录，找到后将其调整到</a:t>
            </a:r>
            <a:r>
              <a:rPr lang="en-US" altLang="zh-CN" sz="1800" dirty="0"/>
              <a:t>high</a:t>
            </a:r>
            <a:r>
              <a:rPr lang="zh-CN" altLang="en-US" sz="1800" dirty="0"/>
              <a:t>位置，得到结果：</a:t>
            </a:r>
          </a:p>
          <a:p>
            <a:pPr>
              <a:lnSpc>
                <a:spcPct val="80000"/>
              </a:lnSpc>
              <a:buFontTx/>
              <a:buNone/>
            </a:pPr>
            <a:r>
              <a:rPr lang="zh-CN" altLang="en-US" sz="1800" dirty="0"/>
              <a:t>              </a:t>
            </a:r>
            <a:r>
              <a:rPr lang="en-US" altLang="zh-CN" sz="1800" dirty="0"/>
              <a:t>27   14   38   □   96   65    8   49   55   74  </a:t>
            </a:r>
          </a:p>
          <a:p>
            <a:pPr>
              <a:lnSpc>
                <a:spcPct val="80000"/>
              </a:lnSpc>
              <a:buFontTx/>
              <a:buNone/>
            </a:pPr>
            <a:r>
              <a:rPr lang="en-US" altLang="zh-CN" sz="1800" dirty="0"/>
              <a:t>                                   ↑                                      ↑</a:t>
            </a:r>
          </a:p>
          <a:p>
            <a:pPr>
              <a:lnSpc>
                <a:spcPct val="80000"/>
              </a:lnSpc>
              <a:buFontTx/>
              <a:buNone/>
            </a:pPr>
            <a:r>
              <a:rPr lang="en-US" altLang="zh-CN" sz="1800" dirty="0"/>
              <a:t>                                   low                                   high</a:t>
            </a:r>
          </a:p>
          <a:p>
            <a:pPr>
              <a:lnSpc>
                <a:spcPct val="80000"/>
              </a:lnSpc>
              <a:buFontTx/>
              <a:buNone/>
            </a:pPr>
            <a:r>
              <a:rPr lang="en-US" altLang="zh-CN" sz="1800" dirty="0"/>
              <a:t> </a:t>
            </a:r>
          </a:p>
        </p:txBody>
      </p:sp>
      <p:sp>
        <p:nvSpPr>
          <p:cNvPr id="3" name="Rectangle 2"/>
          <p:cNvSpPr>
            <a:spLocks noGrp="1" noChangeArrowheads="1"/>
          </p:cNvSpPr>
          <p:nvPr>
            <p:ph type="title"/>
          </p:nvPr>
        </p:nvSpPr>
        <p:spPr>
          <a:xfrm>
            <a:off x="457200" y="274638"/>
            <a:ext cx="8229600" cy="1143000"/>
          </a:xfrm>
        </p:spPr>
        <p:txBody>
          <a:bodyPr/>
          <a:lstStyle/>
          <a:p>
            <a:r>
              <a:rPr lang="zh-CN" altLang="en-US" dirty="0" smtClean="0"/>
              <a:t>快速</a:t>
            </a:r>
            <a:r>
              <a:rPr lang="zh-CN" altLang="en-US" dirty="0" smtClean="0"/>
              <a:t>排序 </a:t>
            </a:r>
          </a:p>
        </p:txBody>
      </p:sp>
      <p:sp>
        <p:nvSpPr>
          <p:cNvPr id="4" name="矩形 3"/>
          <p:cNvSpPr/>
          <p:nvPr/>
        </p:nvSpPr>
        <p:spPr>
          <a:xfrm>
            <a:off x="1285852" y="2285992"/>
            <a:ext cx="428628"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9170">
                                            <p:txEl>
                                              <p:pRg st="7" end="7"/>
                                            </p:txEl>
                                          </p:spTgt>
                                        </p:tgtEl>
                                        <p:attrNameLst>
                                          <p:attrName>style.visibility</p:attrName>
                                        </p:attrNameLst>
                                      </p:cBhvr>
                                      <p:to>
                                        <p:strVal val="visible"/>
                                      </p:to>
                                    </p:set>
                                    <p:animEffect transition="in" filter="blinds(horizontal)">
                                      <p:cBhvr>
                                        <p:cTn id="12" dur="500"/>
                                        <p:tgtEl>
                                          <p:spTgt spid="519170">
                                            <p:txEl>
                                              <p:pRg st="7" end="7"/>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19170">
                                            <p:txEl>
                                              <p:pRg st="8" end="8"/>
                                            </p:txEl>
                                          </p:spTgt>
                                        </p:tgtEl>
                                        <p:attrNameLst>
                                          <p:attrName>style.visibility</p:attrName>
                                        </p:attrNameLst>
                                      </p:cBhvr>
                                      <p:to>
                                        <p:strVal val="visible"/>
                                      </p:to>
                                    </p:set>
                                    <p:animEffect transition="in" filter="blinds(horizontal)">
                                      <p:cBhvr>
                                        <p:cTn id="15" dur="500"/>
                                        <p:tgtEl>
                                          <p:spTgt spid="519170">
                                            <p:txEl>
                                              <p:pRg st="8" end="8"/>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19170">
                                            <p:txEl>
                                              <p:pRg st="9" end="9"/>
                                            </p:txEl>
                                          </p:spTgt>
                                        </p:tgtEl>
                                        <p:attrNameLst>
                                          <p:attrName>style.visibility</p:attrName>
                                        </p:attrNameLst>
                                      </p:cBhvr>
                                      <p:to>
                                        <p:strVal val="visible"/>
                                      </p:to>
                                    </p:set>
                                    <p:animEffect transition="in" filter="blinds(horizontal)">
                                      <p:cBhvr>
                                        <p:cTn id="18" dur="500"/>
                                        <p:tgtEl>
                                          <p:spTgt spid="519170">
                                            <p:txEl>
                                              <p:pRg st="9" end="9"/>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19170">
                                            <p:txEl>
                                              <p:pRg st="10" end="10"/>
                                            </p:txEl>
                                          </p:spTgt>
                                        </p:tgtEl>
                                        <p:attrNameLst>
                                          <p:attrName>style.visibility</p:attrName>
                                        </p:attrNameLst>
                                      </p:cBhvr>
                                      <p:to>
                                        <p:strVal val="visible"/>
                                      </p:to>
                                    </p:set>
                                    <p:animEffect transition="in" filter="blinds(horizontal)">
                                      <p:cBhvr>
                                        <p:cTn id="21" dur="500"/>
                                        <p:tgtEl>
                                          <p:spTgt spid="519170">
                                            <p:txEl>
                                              <p:pRg st="10" end="1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19170">
                                            <p:txEl>
                                              <p:pRg st="12" end="12"/>
                                            </p:txEl>
                                          </p:spTgt>
                                        </p:tgtEl>
                                        <p:attrNameLst>
                                          <p:attrName>style.visibility</p:attrName>
                                        </p:attrNameLst>
                                      </p:cBhvr>
                                      <p:to>
                                        <p:strVal val="visible"/>
                                      </p:to>
                                    </p:set>
                                    <p:animEffect transition="in" filter="blinds(horizontal)">
                                      <p:cBhvr>
                                        <p:cTn id="26" dur="500"/>
                                        <p:tgtEl>
                                          <p:spTgt spid="519170">
                                            <p:txEl>
                                              <p:pRg st="12" end="12"/>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519170">
                                            <p:txEl>
                                              <p:pRg st="13" end="13"/>
                                            </p:txEl>
                                          </p:spTgt>
                                        </p:tgtEl>
                                        <p:attrNameLst>
                                          <p:attrName>style.visibility</p:attrName>
                                        </p:attrNameLst>
                                      </p:cBhvr>
                                      <p:to>
                                        <p:strVal val="visible"/>
                                      </p:to>
                                    </p:set>
                                    <p:animEffect transition="in" filter="blinds(horizontal)">
                                      <p:cBhvr>
                                        <p:cTn id="29" dur="500"/>
                                        <p:tgtEl>
                                          <p:spTgt spid="519170">
                                            <p:txEl>
                                              <p:pRg st="13" end="13"/>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519170">
                                            <p:txEl>
                                              <p:pRg st="14" end="14"/>
                                            </p:txEl>
                                          </p:spTgt>
                                        </p:tgtEl>
                                        <p:attrNameLst>
                                          <p:attrName>style.visibility</p:attrName>
                                        </p:attrNameLst>
                                      </p:cBhvr>
                                      <p:to>
                                        <p:strVal val="visible"/>
                                      </p:to>
                                    </p:set>
                                    <p:animEffect transition="in" filter="blinds(horizontal)">
                                      <p:cBhvr>
                                        <p:cTn id="32" dur="500"/>
                                        <p:tgtEl>
                                          <p:spTgt spid="519170">
                                            <p:txEl>
                                              <p:pRg st="14" end="1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519170">
                                            <p:txEl>
                                              <p:pRg st="15" end="15"/>
                                            </p:txEl>
                                          </p:spTgt>
                                        </p:tgtEl>
                                        <p:attrNameLst>
                                          <p:attrName>style.visibility</p:attrName>
                                        </p:attrNameLst>
                                      </p:cBhvr>
                                      <p:to>
                                        <p:strVal val="visible"/>
                                      </p:to>
                                    </p:set>
                                    <p:animEffect transition="in" filter="blinds(horizontal)">
                                      <p:cBhvr>
                                        <p:cTn id="35" dur="500"/>
                                        <p:tgtEl>
                                          <p:spTgt spid="51917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body" idx="1"/>
          </p:nvPr>
        </p:nvSpPr>
        <p:spPr>
          <a:xfrm>
            <a:off x="323850" y="1500174"/>
            <a:ext cx="8820150" cy="4886339"/>
          </a:xfrm>
        </p:spPr>
        <p:txBody>
          <a:bodyPr/>
          <a:lstStyle/>
          <a:p>
            <a:pPr>
              <a:lnSpc>
                <a:spcPct val="80000"/>
              </a:lnSpc>
              <a:buFontTx/>
              <a:buNone/>
            </a:pPr>
            <a:r>
              <a:rPr lang="zh-CN" altLang="en-US" sz="2000" dirty="0"/>
              <a:t>再从</a:t>
            </a:r>
            <a:r>
              <a:rPr lang="en-US" altLang="zh-CN" sz="2000" dirty="0"/>
              <a:t>high</a:t>
            </a:r>
            <a:r>
              <a:rPr lang="zh-CN" altLang="en-US" sz="2000" dirty="0"/>
              <a:t>向前搜索小于</a:t>
            </a:r>
            <a:r>
              <a:rPr lang="en-US" altLang="zh-CN" sz="2000" dirty="0"/>
              <a:t>49</a:t>
            </a:r>
            <a:r>
              <a:rPr lang="zh-CN" altLang="en-US" sz="2000" dirty="0"/>
              <a:t>的记录，找到后将其调整到</a:t>
            </a:r>
            <a:r>
              <a:rPr lang="en-US" altLang="zh-CN" sz="2000" dirty="0"/>
              <a:t>low</a:t>
            </a:r>
            <a:r>
              <a:rPr lang="zh-CN" altLang="en-US" sz="2000" dirty="0"/>
              <a:t>位置，得到结果：</a:t>
            </a:r>
          </a:p>
          <a:p>
            <a:pPr>
              <a:lnSpc>
                <a:spcPct val="80000"/>
              </a:lnSpc>
              <a:buFontTx/>
              <a:buNone/>
            </a:pPr>
            <a:r>
              <a:rPr lang="zh-CN" altLang="en-US" sz="2000" dirty="0"/>
              <a:t>            </a:t>
            </a:r>
            <a:r>
              <a:rPr lang="en-US" altLang="zh-CN" sz="2000" dirty="0"/>
              <a:t>27   14   38    8   96   65   □   49   55   74  </a:t>
            </a:r>
          </a:p>
          <a:p>
            <a:pPr>
              <a:lnSpc>
                <a:spcPct val="80000"/>
              </a:lnSpc>
              <a:buFontTx/>
              <a:buNone/>
            </a:pPr>
            <a:r>
              <a:rPr lang="en-US" altLang="zh-CN" sz="2000" dirty="0"/>
              <a:t>                                  ↑                </a:t>
            </a:r>
            <a:r>
              <a:rPr lang="en-US" altLang="zh-CN" sz="2000" dirty="0" smtClean="0"/>
              <a:t> ↑</a:t>
            </a:r>
            <a:endParaRPr lang="en-US" altLang="zh-CN" sz="2000" dirty="0"/>
          </a:p>
          <a:p>
            <a:pPr>
              <a:lnSpc>
                <a:spcPct val="80000"/>
              </a:lnSpc>
              <a:buFontTx/>
              <a:buNone/>
            </a:pPr>
            <a:r>
              <a:rPr lang="en-US" altLang="zh-CN" sz="2000" dirty="0"/>
              <a:t>                                low               high</a:t>
            </a:r>
          </a:p>
          <a:p>
            <a:pPr>
              <a:lnSpc>
                <a:spcPct val="80000"/>
              </a:lnSpc>
              <a:buFontTx/>
              <a:buNone/>
            </a:pPr>
            <a:r>
              <a:rPr lang="zh-CN" altLang="en-US" sz="2000" dirty="0" smtClean="0"/>
              <a:t>再</a:t>
            </a:r>
            <a:r>
              <a:rPr lang="zh-CN" altLang="en-US" sz="2000" dirty="0"/>
              <a:t>从</a:t>
            </a:r>
            <a:r>
              <a:rPr lang="en-US" altLang="zh-CN" sz="2000" dirty="0"/>
              <a:t>low</a:t>
            </a:r>
            <a:r>
              <a:rPr lang="zh-CN" altLang="en-US" sz="2000" dirty="0"/>
              <a:t>向后搜索大于</a:t>
            </a:r>
            <a:r>
              <a:rPr lang="en-US" altLang="zh-CN" sz="2000" dirty="0"/>
              <a:t>49</a:t>
            </a:r>
            <a:r>
              <a:rPr lang="zh-CN" altLang="en-US" sz="2000" dirty="0"/>
              <a:t>的记录，找到后将其调整到</a:t>
            </a:r>
            <a:r>
              <a:rPr lang="en-US" altLang="zh-CN" sz="2000" dirty="0"/>
              <a:t>high</a:t>
            </a:r>
            <a:r>
              <a:rPr lang="zh-CN" altLang="en-US" sz="2000" dirty="0"/>
              <a:t>位置，得到结果：</a:t>
            </a:r>
          </a:p>
          <a:p>
            <a:pPr>
              <a:lnSpc>
                <a:spcPct val="80000"/>
              </a:lnSpc>
              <a:buFontTx/>
              <a:buNone/>
            </a:pPr>
            <a:r>
              <a:rPr lang="zh-CN" altLang="en-US" sz="2000" dirty="0"/>
              <a:t>           </a:t>
            </a:r>
            <a:r>
              <a:rPr lang="en-US" altLang="zh-CN" sz="2000" dirty="0" smtClean="0"/>
              <a:t>27   </a:t>
            </a:r>
            <a:r>
              <a:rPr lang="en-US" altLang="zh-CN" sz="2000" dirty="0"/>
              <a:t>14   38     8   □   65   96   49   55   74  </a:t>
            </a:r>
          </a:p>
          <a:p>
            <a:pPr>
              <a:lnSpc>
                <a:spcPct val="80000"/>
              </a:lnSpc>
              <a:buFontTx/>
              <a:buNone/>
            </a:pPr>
            <a:r>
              <a:rPr lang="en-US" altLang="zh-CN" sz="2000" dirty="0"/>
              <a:t>                                       </a:t>
            </a:r>
            <a:r>
              <a:rPr lang="en-US" altLang="zh-CN" sz="2000" dirty="0" smtClean="0"/>
              <a:t>↑           ↑</a:t>
            </a:r>
            <a:endParaRPr lang="en-US" altLang="zh-CN" sz="2000" dirty="0"/>
          </a:p>
          <a:p>
            <a:pPr>
              <a:lnSpc>
                <a:spcPct val="80000"/>
              </a:lnSpc>
              <a:buFontTx/>
              <a:buNone/>
            </a:pPr>
            <a:r>
              <a:rPr lang="en-US" altLang="zh-CN" sz="2000" dirty="0"/>
              <a:t>                                     </a:t>
            </a:r>
            <a:r>
              <a:rPr lang="en-US" altLang="zh-CN" sz="2000" dirty="0" smtClean="0"/>
              <a:t>low         high</a:t>
            </a:r>
            <a:endParaRPr lang="en-US" altLang="zh-CN" sz="2000" dirty="0"/>
          </a:p>
          <a:p>
            <a:pPr>
              <a:lnSpc>
                <a:spcPct val="80000"/>
              </a:lnSpc>
              <a:buFontTx/>
              <a:buNone/>
            </a:pPr>
            <a:r>
              <a:rPr lang="zh-CN" altLang="en-US" sz="2000" dirty="0" smtClean="0"/>
              <a:t>再</a:t>
            </a:r>
            <a:r>
              <a:rPr lang="zh-CN" altLang="en-US" sz="2000" dirty="0"/>
              <a:t>继续，得到结果：</a:t>
            </a:r>
          </a:p>
          <a:p>
            <a:pPr>
              <a:lnSpc>
                <a:spcPct val="80000"/>
              </a:lnSpc>
              <a:buFontTx/>
              <a:buNone/>
            </a:pPr>
            <a:r>
              <a:rPr lang="zh-CN" altLang="en-US" sz="2000" dirty="0"/>
              <a:t>          </a:t>
            </a:r>
            <a:r>
              <a:rPr lang="zh-CN" altLang="en-US" sz="2000" dirty="0" smtClean="0"/>
              <a:t> </a:t>
            </a:r>
            <a:r>
              <a:rPr lang="en-US" altLang="zh-CN" sz="2000" dirty="0"/>
              <a:t>27   14   38     8   □   65   96   49   55   74  </a:t>
            </a:r>
          </a:p>
          <a:p>
            <a:pPr>
              <a:lnSpc>
                <a:spcPct val="80000"/>
              </a:lnSpc>
              <a:buFontTx/>
              <a:buNone/>
            </a:pPr>
            <a:r>
              <a:rPr lang="en-US" altLang="zh-CN" sz="2000" dirty="0"/>
              <a:t>                                      </a:t>
            </a:r>
            <a:r>
              <a:rPr lang="en-US" altLang="zh-CN" sz="2000" dirty="0" smtClean="0"/>
              <a:t>↑↑</a:t>
            </a:r>
            <a:endParaRPr lang="en-US" altLang="zh-CN" sz="2000" dirty="0"/>
          </a:p>
          <a:p>
            <a:pPr>
              <a:lnSpc>
                <a:spcPct val="80000"/>
              </a:lnSpc>
              <a:buFontTx/>
              <a:buNone/>
            </a:pPr>
            <a:r>
              <a:rPr lang="en-US" altLang="zh-CN" sz="2000" dirty="0"/>
              <a:t>                                     low== high</a:t>
            </a:r>
          </a:p>
          <a:p>
            <a:pPr>
              <a:lnSpc>
                <a:spcPct val="80000"/>
              </a:lnSpc>
              <a:buFontTx/>
              <a:buNone/>
            </a:pPr>
            <a:endParaRPr lang="en-US" altLang="zh-CN" sz="2000" dirty="0"/>
          </a:p>
          <a:p>
            <a:pPr>
              <a:lnSpc>
                <a:spcPct val="80000"/>
              </a:lnSpc>
              <a:buFontTx/>
              <a:buNone/>
            </a:pPr>
            <a:r>
              <a:rPr lang="zh-CN" altLang="en-US" sz="2000" dirty="0" smtClean="0">
                <a:solidFill>
                  <a:srgbClr val="C00000"/>
                </a:solidFill>
              </a:rPr>
              <a:t>当</a:t>
            </a:r>
            <a:r>
              <a:rPr lang="en-US" altLang="zh-CN" sz="2000" dirty="0">
                <a:solidFill>
                  <a:srgbClr val="C00000"/>
                </a:solidFill>
              </a:rPr>
              <a:t>low=high</a:t>
            </a:r>
            <a:r>
              <a:rPr lang="zh-CN" altLang="en-US" sz="2000" dirty="0">
                <a:solidFill>
                  <a:srgbClr val="C00000"/>
                </a:solidFill>
              </a:rPr>
              <a:t>，划分结束，填入支点记录</a:t>
            </a:r>
            <a:r>
              <a:rPr lang="zh-CN" altLang="en-US" sz="2000" dirty="0"/>
              <a:t>：</a:t>
            </a:r>
          </a:p>
          <a:p>
            <a:pPr>
              <a:lnSpc>
                <a:spcPct val="80000"/>
              </a:lnSpc>
              <a:buFontTx/>
              <a:buNone/>
            </a:pPr>
            <a:r>
              <a:rPr lang="zh-CN" altLang="en-US" sz="2000" dirty="0"/>
              <a:t>             </a:t>
            </a:r>
            <a:r>
              <a:rPr lang="en-US" altLang="zh-CN" sz="2000" dirty="0"/>
              <a:t>[27   14   38     8]  </a:t>
            </a:r>
            <a:r>
              <a:rPr lang="en-US" altLang="zh-CN" sz="2000" dirty="0">
                <a:solidFill>
                  <a:srgbClr val="FFFF00"/>
                </a:solidFill>
              </a:rPr>
              <a:t> </a:t>
            </a:r>
            <a:r>
              <a:rPr lang="en-US" altLang="zh-CN" sz="2000" dirty="0">
                <a:solidFill>
                  <a:srgbClr val="FF0000"/>
                </a:solidFill>
              </a:rPr>
              <a:t>49</a:t>
            </a:r>
            <a:r>
              <a:rPr lang="en-US" altLang="zh-CN" sz="2000" dirty="0"/>
              <a:t>   [65   96   49   55   74]</a:t>
            </a:r>
          </a:p>
        </p:txBody>
      </p:sp>
      <p:sp>
        <p:nvSpPr>
          <p:cNvPr id="3" name="Rectangle 2"/>
          <p:cNvSpPr>
            <a:spLocks noGrp="1" noChangeArrowheads="1"/>
          </p:cNvSpPr>
          <p:nvPr>
            <p:ph type="title"/>
          </p:nvPr>
        </p:nvSpPr>
        <p:spPr>
          <a:xfrm>
            <a:off x="457200" y="274638"/>
            <a:ext cx="8229600" cy="1143000"/>
          </a:xfrm>
        </p:spPr>
        <p:txBody>
          <a:bodyPr/>
          <a:lstStyle/>
          <a:p>
            <a:r>
              <a:rPr lang="zh-CN" altLang="en-US" dirty="0" smtClean="0"/>
              <a:t>快速</a:t>
            </a:r>
            <a:r>
              <a:rPr lang="zh-CN" altLang="en-US" dirty="0" smtClean="0"/>
              <a:t>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0194">
                                            <p:txEl>
                                              <p:pRg st="0" end="0"/>
                                            </p:txEl>
                                          </p:spTgt>
                                        </p:tgtEl>
                                        <p:attrNameLst>
                                          <p:attrName>style.visibility</p:attrName>
                                        </p:attrNameLst>
                                      </p:cBhvr>
                                      <p:to>
                                        <p:strVal val="visible"/>
                                      </p:to>
                                    </p:set>
                                    <p:animEffect transition="in" filter="blinds(horizontal)">
                                      <p:cBhvr>
                                        <p:cTn id="7" dur="500"/>
                                        <p:tgtEl>
                                          <p:spTgt spid="52019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20194">
                                            <p:txEl>
                                              <p:pRg st="1" end="1"/>
                                            </p:txEl>
                                          </p:spTgt>
                                        </p:tgtEl>
                                        <p:attrNameLst>
                                          <p:attrName>style.visibility</p:attrName>
                                        </p:attrNameLst>
                                      </p:cBhvr>
                                      <p:to>
                                        <p:strVal val="visible"/>
                                      </p:to>
                                    </p:set>
                                    <p:animEffect transition="in" filter="blinds(horizontal)">
                                      <p:cBhvr>
                                        <p:cTn id="10" dur="500"/>
                                        <p:tgtEl>
                                          <p:spTgt spid="52019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20194">
                                            <p:txEl>
                                              <p:pRg st="2" end="2"/>
                                            </p:txEl>
                                          </p:spTgt>
                                        </p:tgtEl>
                                        <p:attrNameLst>
                                          <p:attrName>style.visibility</p:attrName>
                                        </p:attrNameLst>
                                      </p:cBhvr>
                                      <p:to>
                                        <p:strVal val="visible"/>
                                      </p:to>
                                    </p:set>
                                    <p:animEffect transition="in" filter="blinds(horizontal)">
                                      <p:cBhvr>
                                        <p:cTn id="13" dur="500"/>
                                        <p:tgtEl>
                                          <p:spTgt spid="52019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20194">
                                            <p:txEl>
                                              <p:pRg st="3" end="3"/>
                                            </p:txEl>
                                          </p:spTgt>
                                        </p:tgtEl>
                                        <p:attrNameLst>
                                          <p:attrName>style.visibility</p:attrName>
                                        </p:attrNameLst>
                                      </p:cBhvr>
                                      <p:to>
                                        <p:strVal val="visible"/>
                                      </p:to>
                                    </p:set>
                                    <p:animEffect transition="in" filter="blinds(horizontal)">
                                      <p:cBhvr>
                                        <p:cTn id="16" dur="500"/>
                                        <p:tgtEl>
                                          <p:spTgt spid="52019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20194">
                                            <p:txEl>
                                              <p:pRg st="4" end="4"/>
                                            </p:txEl>
                                          </p:spTgt>
                                        </p:tgtEl>
                                        <p:attrNameLst>
                                          <p:attrName>style.visibility</p:attrName>
                                        </p:attrNameLst>
                                      </p:cBhvr>
                                      <p:to>
                                        <p:strVal val="visible"/>
                                      </p:to>
                                    </p:set>
                                    <p:animEffect transition="in" filter="blinds(horizontal)">
                                      <p:cBhvr>
                                        <p:cTn id="21" dur="500"/>
                                        <p:tgtEl>
                                          <p:spTgt spid="520194">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20194">
                                            <p:txEl>
                                              <p:pRg st="5" end="5"/>
                                            </p:txEl>
                                          </p:spTgt>
                                        </p:tgtEl>
                                        <p:attrNameLst>
                                          <p:attrName>style.visibility</p:attrName>
                                        </p:attrNameLst>
                                      </p:cBhvr>
                                      <p:to>
                                        <p:strVal val="visible"/>
                                      </p:to>
                                    </p:set>
                                    <p:animEffect transition="in" filter="blinds(horizontal)">
                                      <p:cBhvr>
                                        <p:cTn id="24" dur="500"/>
                                        <p:tgtEl>
                                          <p:spTgt spid="520194">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20194">
                                            <p:txEl>
                                              <p:pRg st="6" end="6"/>
                                            </p:txEl>
                                          </p:spTgt>
                                        </p:tgtEl>
                                        <p:attrNameLst>
                                          <p:attrName>style.visibility</p:attrName>
                                        </p:attrNameLst>
                                      </p:cBhvr>
                                      <p:to>
                                        <p:strVal val="visible"/>
                                      </p:to>
                                    </p:set>
                                    <p:animEffect transition="in" filter="blinds(horizontal)">
                                      <p:cBhvr>
                                        <p:cTn id="27" dur="500"/>
                                        <p:tgtEl>
                                          <p:spTgt spid="520194">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20194">
                                            <p:txEl>
                                              <p:pRg st="7" end="7"/>
                                            </p:txEl>
                                          </p:spTgt>
                                        </p:tgtEl>
                                        <p:attrNameLst>
                                          <p:attrName>style.visibility</p:attrName>
                                        </p:attrNameLst>
                                      </p:cBhvr>
                                      <p:to>
                                        <p:strVal val="visible"/>
                                      </p:to>
                                    </p:set>
                                    <p:animEffect transition="in" filter="blinds(horizontal)">
                                      <p:cBhvr>
                                        <p:cTn id="30" dur="500"/>
                                        <p:tgtEl>
                                          <p:spTgt spid="52019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520194">
                                            <p:txEl>
                                              <p:pRg st="8" end="8"/>
                                            </p:txEl>
                                          </p:spTgt>
                                        </p:tgtEl>
                                        <p:attrNameLst>
                                          <p:attrName>style.visibility</p:attrName>
                                        </p:attrNameLst>
                                      </p:cBhvr>
                                      <p:to>
                                        <p:strVal val="visible"/>
                                      </p:to>
                                    </p:set>
                                    <p:animEffect transition="in" filter="blinds(horizontal)">
                                      <p:cBhvr>
                                        <p:cTn id="35" dur="500"/>
                                        <p:tgtEl>
                                          <p:spTgt spid="520194">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520194">
                                            <p:txEl>
                                              <p:pRg st="9" end="9"/>
                                            </p:txEl>
                                          </p:spTgt>
                                        </p:tgtEl>
                                        <p:attrNameLst>
                                          <p:attrName>style.visibility</p:attrName>
                                        </p:attrNameLst>
                                      </p:cBhvr>
                                      <p:to>
                                        <p:strVal val="visible"/>
                                      </p:to>
                                    </p:set>
                                    <p:animEffect transition="in" filter="blinds(horizontal)">
                                      <p:cBhvr>
                                        <p:cTn id="38" dur="500"/>
                                        <p:tgtEl>
                                          <p:spTgt spid="520194">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520194">
                                            <p:txEl>
                                              <p:pRg st="10" end="10"/>
                                            </p:txEl>
                                          </p:spTgt>
                                        </p:tgtEl>
                                        <p:attrNameLst>
                                          <p:attrName>style.visibility</p:attrName>
                                        </p:attrNameLst>
                                      </p:cBhvr>
                                      <p:to>
                                        <p:strVal val="visible"/>
                                      </p:to>
                                    </p:set>
                                    <p:animEffect transition="in" filter="blinds(horizontal)">
                                      <p:cBhvr>
                                        <p:cTn id="41" dur="500"/>
                                        <p:tgtEl>
                                          <p:spTgt spid="520194">
                                            <p:txEl>
                                              <p:pRg st="10" end="10"/>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520194">
                                            <p:txEl>
                                              <p:pRg st="11" end="11"/>
                                            </p:txEl>
                                          </p:spTgt>
                                        </p:tgtEl>
                                        <p:attrNameLst>
                                          <p:attrName>style.visibility</p:attrName>
                                        </p:attrNameLst>
                                      </p:cBhvr>
                                      <p:to>
                                        <p:strVal val="visible"/>
                                      </p:to>
                                    </p:set>
                                    <p:animEffect transition="in" filter="blinds(horizontal)">
                                      <p:cBhvr>
                                        <p:cTn id="44" dur="500"/>
                                        <p:tgtEl>
                                          <p:spTgt spid="520194">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520194">
                                            <p:txEl>
                                              <p:pRg st="13" end="13"/>
                                            </p:txEl>
                                          </p:spTgt>
                                        </p:tgtEl>
                                        <p:attrNameLst>
                                          <p:attrName>style.visibility</p:attrName>
                                        </p:attrNameLst>
                                      </p:cBhvr>
                                      <p:to>
                                        <p:strVal val="visible"/>
                                      </p:to>
                                    </p:set>
                                    <p:animEffect transition="in" filter="blinds(horizontal)">
                                      <p:cBhvr>
                                        <p:cTn id="49" dur="500"/>
                                        <p:tgtEl>
                                          <p:spTgt spid="520194">
                                            <p:txEl>
                                              <p:pRg st="13" end="13"/>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520194">
                                            <p:txEl>
                                              <p:pRg st="14" end="14"/>
                                            </p:txEl>
                                          </p:spTgt>
                                        </p:tgtEl>
                                        <p:attrNameLst>
                                          <p:attrName>style.visibility</p:attrName>
                                        </p:attrNameLst>
                                      </p:cBhvr>
                                      <p:to>
                                        <p:strVal val="visible"/>
                                      </p:to>
                                    </p:set>
                                    <p:animEffect transition="in" filter="blinds(horizontal)">
                                      <p:cBhvr>
                                        <p:cTn id="52" dur="500"/>
                                        <p:tgtEl>
                                          <p:spTgt spid="52019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ChangeArrowheads="1"/>
          </p:cNvSpPr>
          <p:nvPr/>
        </p:nvSpPr>
        <p:spPr bwMode="auto">
          <a:xfrm>
            <a:off x="285720" y="2000240"/>
            <a:ext cx="8640763" cy="1689052"/>
          </a:xfrm>
          <a:prstGeom prst="rect">
            <a:avLst/>
          </a:prstGeom>
          <a:noFill/>
          <a:ln w="19050" cap="sq">
            <a:noFill/>
            <a:miter lim="800000"/>
            <a:headEnd/>
            <a:tailEnd/>
          </a:ln>
          <a:effectLst/>
        </p:spPr>
        <p:txBody>
          <a:bodyPr anchor="ctr">
            <a:spAutoFit/>
          </a:bodyPr>
          <a:lstStyle/>
          <a:p>
            <a:pPr>
              <a:lnSpc>
                <a:spcPct val="150000"/>
              </a:lnSpc>
            </a:pPr>
            <a:r>
              <a:rPr lang="zh-CN" altLang="en-US" sz="2400" dirty="0" smtClean="0">
                <a:latin typeface="微软雅黑" pitchFamily="34" charset="-122"/>
                <a:ea typeface="微软雅黑" pitchFamily="34" charset="-122"/>
              </a:rPr>
              <a:t>经过</a:t>
            </a:r>
            <a:r>
              <a:rPr lang="zh-CN" altLang="en-US" sz="2400" dirty="0">
                <a:latin typeface="微软雅黑" pitchFamily="34" charset="-122"/>
                <a:ea typeface="微软雅黑" pitchFamily="34" charset="-122"/>
              </a:rPr>
              <a:t>划分之后，支点则到了最终排好序的位置上，再分别对支点前后的两组继续划分下去，直到每一组只有一个记录为止，则是最后的有序序列，这就是快速排序。 </a:t>
            </a:r>
          </a:p>
        </p:txBody>
      </p:sp>
      <p:sp>
        <p:nvSpPr>
          <p:cNvPr id="6" name="Rectangle 2"/>
          <p:cNvSpPr txBox="1">
            <a:spLocks noChangeArrowheads="1"/>
          </p:cNvSpPr>
          <p:nvPr/>
        </p:nvSpPr>
        <p:spPr>
          <a:xfrm>
            <a:off x="457200" y="428612"/>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快速排序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22242"/>
                                        </p:tgtEl>
                                        <p:attrNameLst>
                                          <p:attrName>style.visibility</p:attrName>
                                        </p:attrNameLst>
                                      </p:cBhvr>
                                      <p:to>
                                        <p:strVal val="visible"/>
                                      </p:to>
                                    </p:set>
                                    <p:animEffect transition="in" filter="wipe(left)">
                                      <p:cBhvr>
                                        <p:cTn id="7" dur="500"/>
                                        <p:tgtEl>
                                          <p:spTgt spid="522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body" idx="1"/>
          </p:nvPr>
        </p:nvSpPr>
        <p:spPr>
          <a:xfrm>
            <a:off x="179388" y="1500174"/>
            <a:ext cx="8785225" cy="5357826"/>
          </a:xfrm>
        </p:spPr>
        <p:txBody>
          <a:bodyPr>
            <a:normAutofit/>
          </a:bodyPr>
          <a:lstStyle/>
          <a:p>
            <a:pPr>
              <a:lnSpc>
                <a:spcPct val="85000"/>
              </a:lnSpc>
              <a:buFontTx/>
              <a:buNone/>
            </a:pPr>
            <a:r>
              <a:rPr lang="en-US" altLang="zh-CN" sz="2000" dirty="0" err="1" smtClean="0"/>
              <a:t>int</a:t>
            </a:r>
            <a:r>
              <a:rPr lang="en-US" altLang="zh-CN" sz="2000" dirty="0" smtClean="0"/>
              <a:t> </a:t>
            </a:r>
            <a:r>
              <a:rPr lang="en-US" altLang="zh-CN" sz="2000" dirty="0"/>
              <a:t>Partition(</a:t>
            </a:r>
            <a:r>
              <a:rPr lang="en-US" altLang="zh-CN" sz="2000" dirty="0" err="1"/>
              <a:t>datatype</a:t>
            </a:r>
            <a:r>
              <a:rPr lang="en-US" altLang="zh-CN" sz="2000" dirty="0"/>
              <a:t> R[ ], </a:t>
            </a:r>
            <a:r>
              <a:rPr lang="en-US" altLang="zh-CN" sz="2000" dirty="0" err="1"/>
              <a:t>int</a:t>
            </a:r>
            <a:r>
              <a:rPr lang="en-US" altLang="zh-CN" sz="2000" dirty="0"/>
              <a:t> low, </a:t>
            </a:r>
            <a:r>
              <a:rPr lang="en-US" altLang="zh-CN" sz="2000" dirty="0" err="1"/>
              <a:t>int</a:t>
            </a:r>
            <a:r>
              <a:rPr lang="en-US" altLang="zh-CN" sz="2000" dirty="0"/>
              <a:t> high) 	</a:t>
            </a:r>
          </a:p>
          <a:p>
            <a:pPr>
              <a:lnSpc>
                <a:spcPct val="85000"/>
              </a:lnSpc>
              <a:buFontTx/>
              <a:buNone/>
            </a:pPr>
            <a:r>
              <a:rPr lang="en-US" altLang="zh-CN" sz="2000" dirty="0"/>
              <a:t>{ </a:t>
            </a:r>
            <a:r>
              <a:rPr lang="en-US" altLang="zh-CN" sz="1800" dirty="0"/>
              <a:t>/*</a:t>
            </a:r>
            <a:r>
              <a:rPr lang="zh-CN" altLang="en-US" sz="1800" dirty="0"/>
              <a:t>以</a:t>
            </a:r>
            <a:r>
              <a:rPr lang="en-US" altLang="zh-CN" sz="1800" dirty="0"/>
              <a:t>R[low]</a:t>
            </a:r>
            <a:r>
              <a:rPr lang="zh-CN" altLang="en-US" sz="1800" dirty="0"/>
              <a:t>为支点对</a:t>
            </a:r>
            <a:r>
              <a:rPr lang="en-US" altLang="zh-CN" sz="1800" dirty="0"/>
              <a:t>R[low]. .R[ high]</a:t>
            </a:r>
            <a:r>
              <a:rPr lang="zh-CN" altLang="en-US" sz="1800" dirty="0"/>
              <a:t>进行划分，返回支点记录最终的位置*</a:t>
            </a:r>
            <a:r>
              <a:rPr lang="en-US" altLang="zh-CN" sz="1800" dirty="0"/>
              <a:t>/</a:t>
            </a:r>
          </a:p>
          <a:p>
            <a:pPr>
              <a:lnSpc>
                <a:spcPct val="85000"/>
              </a:lnSpc>
              <a:buFontTx/>
              <a:buNone/>
            </a:pPr>
            <a:r>
              <a:rPr lang="en-US" altLang="zh-CN" sz="2000" dirty="0"/>
              <a:t> R[0]=R[low];   		</a:t>
            </a:r>
            <a:r>
              <a:rPr lang="en-US" altLang="zh-CN" sz="2000" dirty="0" smtClean="0"/>
              <a:t>            </a:t>
            </a:r>
            <a:r>
              <a:rPr lang="en-US" altLang="zh-CN" sz="2000" dirty="0" smtClean="0">
                <a:solidFill>
                  <a:srgbClr val="C00000"/>
                </a:solidFill>
              </a:rPr>
              <a:t>/*</a:t>
            </a:r>
            <a:r>
              <a:rPr lang="zh-CN" altLang="en-US" sz="2000" dirty="0">
                <a:solidFill>
                  <a:srgbClr val="C00000"/>
                </a:solidFill>
              </a:rPr>
              <a:t>暂存支点记录*</a:t>
            </a:r>
            <a:r>
              <a:rPr lang="en-US" altLang="zh-CN" sz="2000" dirty="0">
                <a:solidFill>
                  <a:srgbClr val="C00000"/>
                </a:solidFill>
              </a:rPr>
              <a:t>/</a:t>
            </a:r>
          </a:p>
          <a:p>
            <a:pPr>
              <a:lnSpc>
                <a:spcPct val="85000"/>
              </a:lnSpc>
              <a:buFontTx/>
              <a:buNone/>
            </a:pPr>
            <a:r>
              <a:rPr lang="en-US" altLang="zh-CN" sz="2000" dirty="0"/>
              <a:t> while(low&lt;high) 		/*</a:t>
            </a:r>
            <a:r>
              <a:rPr lang="zh-CN" altLang="en-US" sz="2000" dirty="0"/>
              <a:t>从表的两端交替地向中间扫描*</a:t>
            </a:r>
            <a:r>
              <a:rPr lang="en-US" altLang="zh-CN" sz="2000" dirty="0"/>
              <a:t>/</a:t>
            </a:r>
          </a:p>
          <a:p>
            <a:pPr>
              <a:lnSpc>
                <a:spcPct val="85000"/>
              </a:lnSpc>
              <a:buFontTx/>
              <a:buNone/>
            </a:pPr>
            <a:r>
              <a:rPr lang="en-US" altLang="zh-CN" sz="2000" dirty="0"/>
              <a:t>	 { while(low&lt;high&amp;&amp;R[high].key&gt;=R[0].key)   </a:t>
            </a:r>
            <a:r>
              <a:rPr lang="en-US" altLang="zh-CN" sz="2000" dirty="0">
                <a:solidFill>
                  <a:srgbClr val="C00000"/>
                </a:solidFill>
              </a:rPr>
              <a:t>h</a:t>
            </a:r>
            <a:r>
              <a:rPr lang="en-US" altLang="zh-CN" sz="2000" dirty="0" smtClean="0">
                <a:solidFill>
                  <a:srgbClr val="C00000"/>
                </a:solidFill>
              </a:rPr>
              <a:t>igh-</a:t>
            </a:r>
            <a:r>
              <a:rPr lang="en-US" altLang="zh-CN" sz="2000" dirty="0">
                <a:solidFill>
                  <a:srgbClr val="C00000"/>
                </a:solidFill>
              </a:rPr>
              <a:t>-;</a:t>
            </a:r>
          </a:p>
          <a:p>
            <a:pPr>
              <a:lnSpc>
                <a:spcPct val="85000"/>
              </a:lnSpc>
              <a:buFontTx/>
              <a:buNone/>
            </a:pPr>
            <a:r>
              <a:rPr lang="en-US" altLang="zh-CN" sz="2000" dirty="0"/>
              <a:t>	  if(low&lt;high) { R[low]=R[high]; </a:t>
            </a:r>
            <a:r>
              <a:rPr lang="en-US" altLang="zh-CN" sz="2000" dirty="0">
                <a:solidFill>
                  <a:srgbClr val="C00000"/>
                </a:solidFill>
              </a:rPr>
              <a:t>low++; </a:t>
            </a:r>
            <a:r>
              <a:rPr lang="en-US" altLang="zh-CN" sz="2000" dirty="0"/>
              <a:t>}  </a:t>
            </a:r>
          </a:p>
          <a:p>
            <a:pPr>
              <a:lnSpc>
                <a:spcPct val="85000"/>
              </a:lnSpc>
              <a:buFontTx/>
              <a:buNone/>
            </a:pPr>
            <a:r>
              <a:rPr lang="en-US" altLang="zh-CN" sz="2000" dirty="0"/>
              <a:t>                                 </a:t>
            </a:r>
            <a:r>
              <a:rPr lang="en-US" altLang="zh-CN" sz="2000" dirty="0" smtClean="0"/>
              <a:t>                </a:t>
            </a:r>
            <a:r>
              <a:rPr lang="en-US" altLang="zh-CN" sz="2000" dirty="0"/>
              <a:t>/*</a:t>
            </a:r>
            <a:r>
              <a:rPr lang="zh-CN" altLang="en-US" sz="2000" dirty="0"/>
              <a:t>将比支点小的交换到前面*</a:t>
            </a:r>
            <a:r>
              <a:rPr lang="en-US" altLang="zh-CN" sz="2000" dirty="0"/>
              <a:t>/</a:t>
            </a:r>
          </a:p>
          <a:p>
            <a:pPr>
              <a:lnSpc>
                <a:spcPct val="85000"/>
              </a:lnSpc>
              <a:buFontTx/>
              <a:buNone/>
            </a:pPr>
            <a:r>
              <a:rPr lang="en-US" altLang="zh-CN" sz="2000" dirty="0"/>
              <a:t>	  while(low&lt;high&amp;&amp;R[low].key&lt;R[0].key)     </a:t>
            </a:r>
            <a:r>
              <a:rPr lang="en-US" altLang="zh-CN" sz="2000" dirty="0">
                <a:solidFill>
                  <a:srgbClr val="C00000"/>
                </a:solidFill>
              </a:rPr>
              <a:t>low++;</a:t>
            </a:r>
          </a:p>
          <a:p>
            <a:pPr>
              <a:lnSpc>
                <a:spcPct val="85000"/>
              </a:lnSpc>
              <a:buFontTx/>
              <a:buNone/>
            </a:pPr>
            <a:r>
              <a:rPr lang="en-US" altLang="zh-CN" sz="2000" dirty="0"/>
              <a:t>      if(low&lt;high) {R[high]=R[low]; </a:t>
            </a:r>
            <a:r>
              <a:rPr lang="en-US" altLang="zh-CN" sz="2000" dirty="0">
                <a:solidFill>
                  <a:srgbClr val="C00000"/>
                </a:solidFill>
              </a:rPr>
              <a:t>high</a:t>
            </a:r>
            <a:r>
              <a:rPr lang="en-US" altLang="zh-CN" sz="2000" dirty="0">
                <a:solidFill>
                  <a:srgbClr val="C00000"/>
                </a:solidFill>
                <a:sym typeface="Symbol" pitchFamily="18" charset="2"/>
              </a:rPr>
              <a:t></a:t>
            </a:r>
            <a:r>
              <a:rPr lang="en-US" altLang="zh-CN" sz="2000" dirty="0">
                <a:solidFill>
                  <a:srgbClr val="C00000"/>
                </a:solidFill>
              </a:rPr>
              <a:t> </a:t>
            </a:r>
            <a:r>
              <a:rPr lang="en-US" altLang="zh-CN" sz="2000" dirty="0">
                <a:solidFill>
                  <a:srgbClr val="C00000"/>
                </a:solidFill>
                <a:sym typeface="Symbol" pitchFamily="18" charset="2"/>
              </a:rPr>
              <a:t></a:t>
            </a:r>
            <a:r>
              <a:rPr lang="en-US" altLang="zh-CN" sz="2000" dirty="0">
                <a:solidFill>
                  <a:srgbClr val="C00000"/>
                </a:solidFill>
              </a:rPr>
              <a:t>; </a:t>
            </a:r>
            <a:r>
              <a:rPr lang="en-US" altLang="zh-CN" sz="2000" dirty="0"/>
              <a:t>}</a:t>
            </a:r>
          </a:p>
          <a:p>
            <a:pPr>
              <a:lnSpc>
                <a:spcPct val="85000"/>
              </a:lnSpc>
              <a:buFontTx/>
              <a:buNone/>
            </a:pPr>
            <a:r>
              <a:rPr lang="en-US" altLang="zh-CN" sz="2000" dirty="0"/>
              <a:t>                                 </a:t>
            </a:r>
            <a:r>
              <a:rPr lang="en-US" altLang="zh-CN" sz="2000" dirty="0" smtClean="0"/>
              <a:t>                </a:t>
            </a:r>
            <a:r>
              <a:rPr lang="en-US" altLang="zh-CN" sz="2000" dirty="0"/>
              <a:t>/*</a:t>
            </a:r>
            <a:r>
              <a:rPr lang="zh-CN" altLang="en-US" sz="2000" dirty="0"/>
              <a:t>将比支点大的交换到后面*</a:t>
            </a:r>
            <a:r>
              <a:rPr lang="en-US" altLang="zh-CN" sz="2000" dirty="0"/>
              <a:t>/</a:t>
            </a:r>
          </a:p>
          <a:p>
            <a:pPr>
              <a:lnSpc>
                <a:spcPct val="85000"/>
              </a:lnSpc>
              <a:buFontTx/>
              <a:buNone/>
            </a:pPr>
            <a:r>
              <a:rPr lang="en-US" altLang="zh-CN" sz="2000" dirty="0"/>
              <a:t>	 }</a:t>
            </a:r>
          </a:p>
          <a:p>
            <a:pPr>
              <a:lnSpc>
                <a:spcPct val="85000"/>
              </a:lnSpc>
              <a:buFontTx/>
              <a:buNone/>
            </a:pPr>
            <a:r>
              <a:rPr lang="en-US" altLang="zh-CN" sz="2000" dirty="0"/>
              <a:t>  R[low]=R[0];     		</a:t>
            </a:r>
            <a:r>
              <a:rPr lang="en-US" altLang="zh-CN" sz="2000" dirty="0">
                <a:solidFill>
                  <a:srgbClr val="C00000"/>
                </a:solidFill>
              </a:rPr>
              <a:t>/*</a:t>
            </a:r>
            <a:r>
              <a:rPr lang="zh-CN" altLang="en-US" sz="2000" dirty="0">
                <a:solidFill>
                  <a:srgbClr val="C00000"/>
                </a:solidFill>
              </a:rPr>
              <a:t>支点记录到位*</a:t>
            </a:r>
            <a:r>
              <a:rPr lang="en-US" altLang="zh-CN" sz="2000" dirty="0">
                <a:solidFill>
                  <a:srgbClr val="C00000"/>
                </a:solidFill>
              </a:rPr>
              <a:t>/</a:t>
            </a:r>
          </a:p>
          <a:p>
            <a:pPr>
              <a:lnSpc>
                <a:spcPct val="85000"/>
              </a:lnSpc>
              <a:buFontTx/>
              <a:buNone/>
            </a:pPr>
            <a:r>
              <a:rPr lang="en-US" altLang="zh-CN" sz="2000" dirty="0"/>
              <a:t>  return low;    		</a:t>
            </a:r>
            <a:r>
              <a:rPr lang="en-US" altLang="zh-CN" sz="2000" dirty="0" smtClean="0"/>
              <a:t>            /*</a:t>
            </a:r>
            <a:r>
              <a:rPr lang="zh-CN" altLang="en-US" sz="2000" dirty="0"/>
              <a:t>返回支点记录所在位置*</a:t>
            </a:r>
            <a:r>
              <a:rPr lang="en-US" altLang="zh-CN" sz="2000" dirty="0"/>
              <a:t>/</a:t>
            </a:r>
          </a:p>
          <a:p>
            <a:pPr>
              <a:lnSpc>
                <a:spcPct val="85000"/>
              </a:lnSpc>
              <a:buFontTx/>
              <a:buNone/>
            </a:pPr>
            <a:r>
              <a:rPr lang="en-US" altLang="zh-CN" sz="2000" dirty="0"/>
              <a:t>}</a:t>
            </a:r>
          </a:p>
        </p:txBody>
      </p:sp>
      <p:sp>
        <p:nvSpPr>
          <p:cNvPr id="3" name="Rectangle 2"/>
          <p:cNvSpPr>
            <a:spLocks noGrp="1" noChangeArrowheads="1"/>
          </p:cNvSpPr>
          <p:nvPr>
            <p:ph type="title"/>
          </p:nvPr>
        </p:nvSpPr>
        <p:spPr>
          <a:xfrm>
            <a:off x="457200" y="274638"/>
            <a:ext cx="8229600" cy="1143000"/>
          </a:xfrm>
        </p:spPr>
        <p:txBody>
          <a:bodyPr/>
          <a:lstStyle/>
          <a:p>
            <a:r>
              <a:rPr lang="zh-CN" altLang="en-US" dirty="0" smtClean="0"/>
              <a:t>快速</a:t>
            </a:r>
            <a:r>
              <a:rPr lang="zh-CN" altLang="en-US" dirty="0" smtClean="0"/>
              <a:t>排序 </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3" name="Rectangle 3"/>
          <p:cNvSpPr>
            <a:spLocks noChangeArrowheads="1"/>
          </p:cNvSpPr>
          <p:nvPr/>
        </p:nvSpPr>
        <p:spPr bwMode="auto">
          <a:xfrm>
            <a:off x="357158" y="1785926"/>
            <a:ext cx="8429684" cy="3416320"/>
          </a:xfrm>
          <a:prstGeom prst="rect">
            <a:avLst/>
          </a:prstGeom>
          <a:noFill/>
          <a:ln w="19050" cap="sq">
            <a:noFill/>
            <a:miter lim="800000"/>
            <a:headEnd/>
            <a:tailEnd/>
          </a:ln>
          <a:effectLst/>
        </p:spPr>
        <p:txBody>
          <a:bodyPr wrap="square">
            <a:spAutoFit/>
          </a:bodyPr>
          <a:lstStyle/>
          <a:p>
            <a:r>
              <a:rPr kumimoji="1" lang="en-US" altLang="zh-CN" sz="2400" dirty="0" smtClean="0">
                <a:latin typeface="微软雅黑" pitchFamily="34" charset="-122"/>
                <a:ea typeface="微软雅黑" pitchFamily="34" charset="-122"/>
              </a:rPr>
              <a:t>void  </a:t>
            </a:r>
            <a:r>
              <a:rPr kumimoji="1" lang="en-US" altLang="zh-CN" sz="2400" dirty="0" err="1">
                <a:latin typeface="微软雅黑" pitchFamily="34" charset="-122"/>
                <a:ea typeface="微软雅黑" pitchFamily="34" charset="-122"/>
              </a:rPr>
              <a:t>Quick_Sort</a:t>
            </a:r>
            <a:r>
              <a:rPr kumimoji="1" lang="en-US" altLang="zh-CN" sz="2400" dirty="0">
                <a:latin typeface="微软雅黑" pitchFamily="34" charset="-122"/>
                <a:ea typeface="微软雅黑" pitchFamily="34" charset="-122"/>
              </a:rPr>
              <a:t>(</a:t>
            </a:r>
            <a:r>
              <a:rPr kumimoji="1" lang="en-US" altLang="zh-CN" sz="2400" dirty="0" err="1">
                <a:latin typeface="微软雅黑" pitchFamily="34" charset="-122"/>
                <a:ea typeface="微软雅黑" pitchFamily="34" charset="-122"/>
              </a:rPr>
              <a:t>datatype</a:t>
            </a:r>
            <a:r>
              <a:rPr kumimoji="1" lang="en-US" altLang="zh-CN" sz="2400" dirty="0">
                <a:latin typeface="微软雅黑" pitchFamily="34" charset="-122"/>
                <a:ea typeface="微软雅黑" pitchFamily="34" charset="-122"/>
              </a:rPr>
              <a:t> R[ ], </a:t>
            </a:r>
            <a:r>
              <a:rPr kumimoji="1" lang="en-US" altLang="zh-CN" sz="2400" dirty="0" err="1">
                <a:latin typeface="微软雅黑" pitchFamily="34" charset="-122"/>
                <a:ea typeface="微软雅黑" pitchFamily="34" charset="-122"/>
              </a:rPr>
              <a:t>int</a:t>
            </a:r>
            <a:r>
              <a:rPr kumimoji="1" lang="en-US" altLang="zh-CN" sz="2400" dirty="0">
                <a:latin typeface="微软雅黑" pitchFamily="34" charset="-122"/>
                <a:ea typeface="微软雅黑" pitchFamily="34" charset="-122"/>
              </a:rPr>
              <a:t> s, </a:t>
            </a:r>
            <a:r>
              <a:rPr kumimoji="1" lang="en-US" altLang="zh-CN" sz="2400" dirty="0" err="1">
                <a:latin typeface="微软雅黑" pitchFamily="34" charset="-122"/>
                <a:ea typeface="微软雅黑" pitchFamily="34" charset="-122"/>
              </a:rPr>
              <a:t>int</a:t>
            </a:r>
            <a:r>
              <a:rPr kumimoji="1" lang="en-US" altLang="zh-CN" sz="2400" dirty="0">
                <a:latin typeface="微软雅黑" pitchFamily="34" charset="-122"/>
                <a:ea typeface="微软雅黑" pitchFamily="34" charset="-122"/>
              </a:rPr>
              <a:t> t)   	</a:t>
            </a:r>
          </a:p>
          <a:p>
            <a:r>
              <a:rPr kumimoji="1" lang="en-US" altLang="zh-CN" sz="2400" dirty="0">
                <a:latin typeface="微软雅黑" pitchFamily="34" charset="-122"/>
                <a:ea typeface="微软雅黑" pitchFamily="34" charset="-122"/>
              </a:rPr>
              <a:t>{/*</a:t>
            </a:r>
            <a:r>
              <a:rPr kumimoji="1" lang="zh-CN" altLang="en-US" sz="2400" dirty="0">
                <a:latin typeface="微软雅黑" pitchFamily="34" charset="-122"/>
                <a:ea typeface="微软雅黑" pitchFamily="34" charset="-122"/>
              </a:rPr>
              <a:t>对</a:t>
            </a:r>
            <a:r>
              <a:rPr kumimoji="1" lang="en-US" altLang="zh-CN" sz="2400" dirty="0">
                <a:latin typeface="微软雅黑" pitchFamily="34" charset="-122"/>
                <a:ea typeface="微软雅黑" pitchFamily="34" charset="-122"/>
              </a:rPr>
              <a:t>R[s]..R[t]</a:t>
            </a:r>
            <a:r>
              <a:rPr kumimoji="1" lang="zh-CN" altLang="en-US" sz="2400" dirty="0">
                <a:latin typeface="微软雅黑" pitchFamily="34" charset="-122"/>
                <a:ea typeface="微软雅黑" pitchFamily="34" charset="-122"/>
              </a:rPr>
              <a:t>进行快速排序*</a:t>
            </a:r>
            <a:r>
              <a:rPr kumimoji="1" lang="en-US" altLang="zh-CN" sz="2400" dirty="0">
                <a:latin typeface="微软雅黑" pitchFamily="34" charset="-122"/>
                <a:ea typeface="微软雅黑" pitchFamily="34" charset="-122"/>
              </a:rPr>
              <a:t>/</a:t>
            </a:r>
          </a:p>
          <a:p>
            <a:r>
              <a:rPr kumimoji="1" lang="en-US" altLang="zh-CN" sz="2400" dirty="0">
                <a:latin typeface="微软雅黑" pitchFamily="34" charset="-122"/>
                <a:ea typeface="微软雅黑" pitchFamily="34" charset="-122"/>
              </a:rPr>
              <a:t>   if( s&lt;t )</a:t>
            </a:r>
          </a:p>
          <a:p>
            <a:r>
              <a:rPr kumimoji="1" lang="en-US" altLang="zh-CN" sz="2400" dirty="0">
                <a:latin typeface="微软雅黑" pitchFamily="34" charset="-122"/>
                <a:ea typeface="微软雅黑" pitchFamily="34" charset="-122"/>
              </a:rPr>
              <a:t>     {       </a:t>
            </a:r>
          </a:p>
          <a:p>
            <a:r>
              <a:rPr kumimoji="1" lang="en-US" altLang="zh-CN" sz="2400" dirty="0">
                <a:latin typeface="微软雅黑" pitchFamily="34" charset="-122"/>
                <a:ea typeface="微软雅黑" pitchFamily="34" charset="-122"/>
              </a:rPr>
              <a:t>            </a:t>
            </a:r>
            <a:r>
              <a:rPr kumimoji="1" lang="en-US" altLang="zh-CN" sz="2400" dirty="0" err="1">
                <a:latin typeface="微软雅黑" pitchFamily="34" charset="-122"/>
                <a:ea typeface="微软雅黑" pitchFamily="34" charset="-122"/>
              </a:rPr>
              <a:t>i</a:t>
            </a:r>
            <a:r>
              <a:rPr kumimoji="1" lang="en-US" altLang="zh-CN" sz="2400" dirty="0">
                <a:latin typeface="微软雅黑" pitchFamily="34" charset="-122"/>
                <a:ea typeface="微软雅黑" pitchFamily="34" charset="-122"/>
              </a:rPr>
              <a:t> = </a:t>
            </a:r>
            <a:r>
              <a:rPr kumimoji="1" lang="en-US" altLang="zh-CN" sz="2400" dirty="0">
                <a:solidFill>
                  <a:srgbClr val="C00000"/>
                </a:solidFill>
                <a:latin typeface="微软雅黑" pitchFamily="34" charset="-122"/>
                <a:ea typeface="微软雅黑" pitchFamily="34" charset="-122"/>
              </a:rPr>
              <a:t>Partition(R, s, t)  </a:t>
            </a:r>
            <a:r>
              <a:rPr kumimoji="1" lang="en-US" altLang="zh-CN" sz="2400" dirty="0" smtClean="0">
                <a:solidFill>
                  <a:srgbClr val="C00000"/>
                </a:solidFill>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a:t>
            </a:r>
            <a:r>
              <a:rPr kumimoji="1" lang="zh-CN" altLang="en-US" sz="2400" dirty="0">
                <a:latin typeface="微软雅黑" pitchFamily="34" charset="-122"/>
                <a:ea typeface="微软雅黑" pitchFamily="34" charset="-122"/>
              </a:rPr>
              <a:t>将表一分为二*</a:t>
            </a:r>
            <a:r>
              <a:rPr kumimoji="1" lang="en-US" altLang="zh-CN" sz="2400" dirty="0">
                <a:latin typeface="微软雅黑" pitchFamily="34" charset="-122"/>
                <a:ea typeface="微软雅黑" pitchFamily="34" charset="-122"/>
              </a:rPr>
              <a:t>/</a:t>
            </a:r>
          </a:p>
          <a:p>
            <a:r>
              <a:rPr kumimoji="1" lang="en-US" altLang="zh-CN" sz="2400" dirty="0" smtClean="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           </a:t>
            </a:r>
            <a:r>
              <a:rPr kumimoji="1" lang="en-US" altLang="zh-CN" sz="2400" dirty="0" err="1" smtClean="0">
                <a:solidFill>
                  <a:srgbClr val="C00000"/>
                </a:solidFill>
                <a:latin typeface="微软雅黑" pitchFamily="34" charset="-122"/>
                <a:ea typeface="微软雅黑" pitchFamily="34" charset="-122"/>
              </a:rPr>
              <a:t>Quick_Sort</a:t>
            </a:r>
            <a:r>
              <a:rPr kumimoji="1" lang="en-US" altLang="zh-CN" sz="2400" dirty="0" smtClean="0">
                <a:solidFill>
                  <a:srgbClr val="C00000"/>
                </a:solidFill>
                <a:latin typeface="微软雅黑" pitchFamily="34" charset="-122"/>
                <a:ea typeface="微软雅黑" pitchFamily="34" charset="-122"/>
              </a:rPr>
              <a:t>(R</a:t>
            </a:r>
            <a:r>
              <a:rPr kumimoji="1" lang="en-US" altLang="zh-CN" sz="2400" dirty="0">
                <a:solidFill>
                  <a:srgbClr val="C00000"/>
                </a:solidFill>
                <a:latin typeface="微软雅黑" pitchFamily="34" charset="-122"/>
                <a:ea typeface="微软雅黑" pitchFamily="34" charset="-122"/>
              </a:rPr>
              <a:t>, s, i</a:t>
            </a:r>
            <a:r>
              <a:rPr kumimoji="1" lang="en-US" altLang="zh-CN" sz="2400" dirty="0">
                <a:solidFill>
                  <a:srgbClr val="C00000"/>
                </a:solidFill>
                <a:latin typeface="微软雅黑" pitchFamily="34" charset="-122"/>
                <a:ea typeface="微软雅黑" pitchFamily="34" charset="-122"/>
                <a:sym typeface="Symbol" pitchFamily="18" charset="2"/>
              </a:rPr>
              <a:t></a:t>
            </a:r>
            <a:r>
              <a:rPr kumimoji="1" lang="en-US" altLang="zh-CN" sz="2400" dirty="0">
                <a:solidFill>
                  <a:srgbClr val="C00000"/>
                </a:solidFill>
                <a:latin typeface="微软雅黑" pitchFamily="34" charset="-122"/>
                <a:ea typeface="微软雅黑" pitchFamily="34" charset="-122"/>
              </a:rPr>
              <a:t>1);  </a:t>
            </a:r>
            <a:r>
              <a:rPr kumimoji="1" lang="en-US" altLang="zh-CN" sz="2400" dirty="0">
                <a:latin typeface="微软雅黑" pitchFamily="34" charset="-122"/>
                <a:ea typeface="微软雅黑" pitchFamily="34" charset="-122"/>
              </a:rPr>
              <a:t>/*</a:t>
            </a:r>
            <a:r>
              <a:rPr kumimoji="1" lang="zh-CN" altLang="en-US" sz="2400" dirty="0">
                <a:latin typeface="微软雅黑" pitchFamily="34" charset="-122"/>
                <a:ea typeface="微软雅黑" pitchFamily="34" charset="-122"/>
              </a:rPr>
              <a:t>对支点前端子表递归排序*</a:t>
            </a:r>
            <a:r>
              <a:rPr kumimoji="1" lang="en-US" altLang="zh-CN" sz="2400" dirty="0">
                <a:latin typeface="微软雅黑" pitchFamily="34" charset="-122"/>
                <a:ea typeface="微软雅黑" pitchFamily="34" charset="-122"/>
              </a:rPr>
              <a:t>/</a:t>
            </a:r>
          </a:p>
          <a:p>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           </a:t>
            </a:r>
            <a:r>
              <a:rPr kumimoji="1" lang="en-US" altLang="zh-CN" sz="2400" dirty="0" err="1" smtClean="0">
                <a:solidFill>
                  <a:srgbClr val="C00000"/>
                </a:solidFill>
                <a:latin typeface="微软雅黑" pitchFamily="34" charset="-122"/>
                <a:ea typeface="微软雅黑" pitchFamily="34" charset="-122"/>
              </a:rPr>
              <a:t>Quick_Sort</a:t>
            </a:r>
            <a:r>
              <a:rPr kumimoji="1" lang="en-US" altLang="zh-CN" sz="2400" dirty="0" smtClean="0">
                <a:solidFill>
                  <a:srgbClr val="C00000"/>
                </a:solidFill>
                <a:latin typeface="微软雅黑" pitchFamily="34" charset="-122"/>
                <a:ea typeface="微软雅黑" pitchFamily="34" charset="-122"/>
              </a:rPr>
              <a:t>(R</a:t>
            </a:r>
            <a:r>
              <a:rPr kumimoji="1" lang="en-US" altLang="zh-CN" sz="2400" dirty="0">
                <a:solidFill>
                  <a:srgbClr val="C00000"/>
                </a:solidFill>
                <a:latin typeface="微软雅黑" pitchFamily="34" charset="-122"/>
                <a:ea typeface="微软雅黑" pitchFamily="34" charset="-122"/>
              </a:rPr>
              <a:t>, i+1, t);   </a:t>
            </a:r>
            <a:r>
              <a:rPr kumimoji="1" lang="en-US" altLang="zh-CN" sz="2400" dirty="0">
                <a:latin typeface="微软雅黑" pitchFamily="34" charset="-122"/>
                <a:ea typeface="微软雅黑" pitchFamily="34" charset="-122"/>
              </a:rPr>
              <a:t>/*</a:t>
            </a:r>
            <a:r>
              <a:rPr kumimoji="1" lang="zh-CN" altLang="en-US" sz="2400" dirty="0">
                <a:latin typeface="微软雅黑" pitchFamily="34" charset="-122"/>
                <a:ea typeface="微软雅黑" pitchFamily="34" charset="-122"/>
              </a:rPr>
              <a:t>对支点后端子表递归排序*</a:t>
            </a:r>
            <a:r>
              <a:rPr kumimoji="1" lang="en-US" altLang="zh-CN" sz="2400" dirty="0">
                <a:latin typeface="微软雅黑" pitchFamily="34" charset="-122"/>
                <a:ea typeface="微软雅黑" pitchFamily="34" charset="-122"/>
              </a:rPr>
              <a:t>/</a:t>
            </a:r>
          </a:p>
          <a:p>
            <a:r>
              <a:rPr kumimoji="1" lang="en-US" altLang="zh-CN" sz="2400" dirty="0">
                <a:latin typeface="微软雅黑" pitchFamily="34" charset="-122"/>
                <a:ea typeface="微软雅黑" pitchFamily="34" charset="-122"/>
              </a:rPr>
              <a:t>      }</a:t>
            </a:r>
          </a:p>
          <a:p>
            <a:r>
              <a:rPr kumimoji="1" lang="en-US" altLang="zh-CN" sz="2400" dirty="0">
                <a:latin typeface="微软雅黑" pitchFamily="34" charset="-122"/>
                <a:ea typeface="微软雅黑" pitchFamily="34" charset="-122"/>
              </a:rPr>
              <a:t>  }</a:t>
            </a:r>
          </a:p>
        </p:txBody>
      </p:sp>
      <p:sp>
        <p:nvSpPr>
          <p:cNvPr id="4" name="Rectangle 2"/>
          <p:cNvSpPr txBox="1">
            <a:spLocks noChangeArrowheads="1"/>
          </p:cNvSpPr>
          <p:nvPr/>
        </p:nvSpPr>
        <p:spPr>
          <a:xfrm>
            <a:off x="457200" y="27463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快速排序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43"/>
                                        </p:tgtEl>
                                        <p:attrNameLst>
                                          <p:attrName>style.visibility</p:attrName>
                                        </p:attrNameLst>
                                      </p:cBhvr>
                                      <p:to>
                                        <p:strVal val="visible"/>
                                      </p:to>
                                    </p:set>
                                    <p:animEffect transition="in" filter="dissolve">
                                      <p:cBhvr>
                                        <p:cTn id="7" dur="500"/>
                                        <p:tgtEl>
                                          <p:spTgt spid="522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Text Box 2"/>
          <p:cNvSpPr txBox="1">
            <a:spLocks noChangeArrowheads="1"/>
          </p:cNvSpPr>
          <p:nvPr/>
        </p:nvSpPr>
        <p:spPr bwMode="auto">
          <a:xfrm>
            <a:off x="393700" y="2438400"/>
            <a:ext cx="4541838" cy="2031325"/>
          </a:xfrm>
          <a:prstGeom prst="rect">
            <a:avLst/>
          </a:prstGeom>
          <a:noFill/>
          <a:ln w="19050" cap="sq">
            <a:noFill/>
            <a:miter lim="800000"/>
            <a:headEnd/>
            <a:tailEnd/>
          </a:ln>
          <a:effectLst/>
        </p:spPr>
        <p:txBody>
          <a:bodyPr>
            <a:spAutoFit/>
          </a:bodyPr>
          <a:lstStyle/>
          <a:p>
            <a:pPr>
              <a:spcBef>
                <a:spcPct val="50000"/>
              </a:spcBef>
            </a:pPr>
            <a:r>
              <a:rPr kumimoji="1" lang="en-US" altLang="zh-CN" dirty="0">
                <a:solidFill>
                  <a:srgbClr val="C00000"/>
                </a:solidFill>
                <a:effectLst>
                  <a:outerShdw blurRad="38100" dist="38100" dir="2700000" algn="tl">
                    <a:srgbClr val="000000"/>
                  </a:outerShdw>
                </a:effectLst>
                <a:latin typeface="微软雅黑" pitchFamily="34" charset="-122"/>
                <a:ea typeface="微软雅黑" pitchFamily="34" charset="-122"/>
              </a:rPr>
              <a:t>49</a:t>
            </a:r>
            <a:r>
              <a:rPr kumimoji="1" lang="en-US" altLang="zh-CN" dirty="0">
                <a:effectLst>
                  <a:outerShdw blurRad="38100" dist="38100" dir="2700000" algn="tl">
                    <a:srgbClr val="000000"/>
                  </a:outerShdw>
                </a:effectLst>
                <a:latin typeface="微软雅黑" pitchFamily="34" charset="-122"/>
                <a:ea typeface="微软雅黑" pitchFamily="34" charset="-122"/>
              </a:rPr>
              <a:t>  14  38  74  96   65   8   49   55   27</a:t>
            </a:r>
            <a:endParaRPr kumimoji="1" lang="en-US" altLang="zh-CN" sz="2800" dirty="0">
              <a:latin typeface="微软雅黑" pitchFamily="34" charset="-122"/>
              <a:ea typeface="微软雅黑" pitchFamily="34" charset="-122"/>
            </a:endParaRPr>
          </a:p>
          <a:p>
            <a:pPr>
              <a:spcBef>
                <a:spcPct val="50000"/>
              </a:spcBef>
            </a:pPr>
            <a:r>
              <a:rPr kumimoji="1"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快速排序的递归过程可用生成一棵二叉树形象地给出，右图为上例中待排序列对应递归调用过程的二叉树。 </a:t>
            </a:r>
          </a:p>
        </p:txBody>
      </p:sp>
      <p:grpSp>
        <p:nvGrpSpPr>
          <p:cNvPr id="2" name="Group 3"/>
          <p:cNvGrpSpPr>
            <a:grpSpLocks/>
          </p:cNvGrpSpPr>
          <p:nvPr/>
        </p:nvGrpSpPr>
        <p:grpSpPr bwMode="auto">
          <a:xfrm>
            <a:off x="5286380" y="1857364"/>
            <a:ext cx="3276600" cy="2895600"/>
            <a:chOff x="3312" y="2256"/>
            <a:chExt cx="2064" cy="1824"/>
          </a:xfrm>
        </p:grpSpPr>
        <p:sp>
          <p:nvSpPr>
            <p:cNvPr id="523268" name="Oval 4"/>
            <p:cNvSpPr>
              <a:spLocks noChangeArrowheads="1"/>
            </p:cNvSpPr>
            <p:nvPr/>
          </p:nvSpPr>
          <p:spPr bwMode="auto">
            <a:xfrm>
              <a:off x="3888" y="3264"/>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38</a:t>
              </a:r>
            </a:p>
          </p:txBody>
        </p:sp>
        <p:sp>
          <p:nvSpPr>
            <p:cNvPr id="523269" name="Oval 5"/>
            <p:cNvSpPr>
              <a:spLocks noChangeArrowheads="1"/>
            </p:cNvSpPr>
            <p:nvPr/>
          </p:nvSpPr>
          <p:spPr bwMode="auto">
            <a:xfrm>
              <a:off x="4800" y="3792"/>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74</a:t>
              </a:r>
            </a:p>
          </p:txBody>
        </p:sp>
        <p:sp>
          <p:nvSpPr>
            <p:cNvPr id="523270" name="Oval 6"/>
            <p:cNvSpPr>
              <a:spLocks noChangeArrowheads="1"/>
            </p:cNvSpPr>
            <p:nvPr/>
          </p:nvSpPr>
          <p:spPr bwMode="auto">
            <a:xfrm>
              <a:off x="5088" y="3264"/>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96</a:t>
              </a:r>
            </a:p>
          </p:txBody>
        </p:sp>
        <p:sp>
          <p:nvSpPr>
            <p:cNvPr id="523271" name="Oval 7"/>
            <p:cNvSpPr>
              <a:spLocks noChangeArrowheads="1"/>
            </p:cNvSpPr>
            <p:nvPr/>
          </p:nvSpPr>
          <p:spPr bwMode="auto">
            <a:xfrm>
              <a:off x="3312" y="3264"/>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8</a:t>
              </a:r>
            </a:p>
          </p:txBody>
        </p:sp>
        <p:sp>
          <p:nvSpPr>
            <p:cNvPr id="523272" name="Oval 8"/>
            <p:cNvSpPr>
              <a:spLocks noChangeArrowheads="1"/>
            </p:cNvSpPr>
            <p:nvPr/>
          </p:nvSpPr>
          <p:spPr bwMode="auto">
            <a:xfrm>
              <a:off x="4128" y="3792"/>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dirty="0">
                  <a:solidFill>
                    <a:schemeClr val="bg2"/>
                  </a:solidFill>
                  <a:latin typeface="Times New Roman" pitchFamily="18" charset="0"/>
                </a:rPr>
                <a:t>49</a:t>
              </a:r>
            </a:p>
          </p:txBody>
        </p:sp>
        <p:sp>
          <p:nvSpPr>
            <p:cNvPr id="523273" name="Oval 9"/>
            <p:cNvSpPr>
              <a:spLocks noChangeArrowheads="1"/>
            </p:cNvSpPr>
            <p:nvPr/>
          </p:nvSpPr>
          <p:spPr bwMode="auto">
            <a:xfrm>
              <a:off x="3648" y="2784"/>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27</a:t>
              </a:r>
            </a:p>
          </p:txBody>
        </p:sp>
        <p:sp>
          <p:nvSpPr>
            <p:cNvPr id="523274" name="Oval 10"/>
            <p:cNvSpPr>
              <a:spLocks noChangeArrowheads="1"/>
            </p:cNvSpPr>
            <p:nvPr/>
          </p:nvSpPr>
          <p:spPr bwMode="auto">
            <a:xfrm>
              <a:off x="4416" y="3264"/>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55</a:t>
              </a:r>
            </a:p>
          </p:txBody>
        </p:sp>
        <p:sp>
          <p:nvSpPr>
            <p:cNvPr id="523275" name="Oval 11"/>
            <p:cNvSpPr>
              <a:spLocks noChangeArrowheads="1"/>
            </p:cNvSpPr>
            <p:nvPr/>
          </p:nvSpPr>
          <p:spPr bwMode="auto">
            <a:xfrm>
              <a:off x="4128" y="2256"/>
              <a:ext cx="288" cy="288"/>
            </a:xfrm>
            <a:prstGeom prst="ellipse">
              <a:avLst/>
            </a:prstGeom>
            <a:solidFill>
              <a:srgbClr val="FF0000"/>
            </a:solidFill>
            <a:ln w="12700" cap="sq">
              <a:solidFill>
                <a:schemeClr val="bg1"/>
              </a:solidFill>
              <a:round/>
              <a:headEnd type="none" w="sm" len="sm"/>
              <a:tailEnd type="none" w="sm" len="sm"/>
            </a:ln>
            <a:effectLst/>
          </p:spPr>
          <p:txBody>
            <a:bodyPr wrap="none" anchor="ctr"/>
            <a:lstStyle/>
            <a:p>
              <a:pPr algn="ctr"/>
              <a:r>
                <a:rPr kumimoji="1" lang="en-US" altLang="zh-CN" sz="2400" b="1" dirty="0">
                  <a:solidFill>
                    <a:srgbClr val="FFFF00"/>
                  </a:solidFill>
                  <a:latin typeface="Times New Roman" pitchFamily="18" charset="0"/>
                </a:rPr>
                <a:t>49</a:t>
              </a:r>
            </a:p>
          </p:txBody>
        </p:sp>
        <p:sp>
          <p:nvSpPr>
            <p:cNvPr id="523276" name="Oval 12"/>
            <p:cNvSpPr>
              <a:spLocks noChangeArrowheads="1"/>
            </p:cNvSpPr>
            <p:nvPr/>
          </p:nvSpPr>
          <p:spPr bwMode="auto">
            <a:xfrm>
              <a:off x="4704" y="2784"/>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65</a:t>
              </a:r>
            </a:p>
          </p:txBody>
        </p:sp>
        <p:sp>
          <p:nvSpPr>
            <p:cNvPr id="523277" name="Line 13"/>
            <p:cNvSpPr>
              <a:spLocks noChangeShapeType="1"/>
            </p:cNvSpPr>
            <p:nvPr/>
          </p:nvSpPr>
          <p:spPr bwMode="auto">
            <a:xfrm flipH="1">
              <a:off x="4656" y="3024"/>
              <a:ext cx="144" cy="240"/>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78" name="Line 14"/>
            <p:cNvSpPr>
              <a:spLocks noChangeShapeType="1"/>
            </p:cNvSpPr>
            <p:nvPr/>
          </p:nvSpPr>
          <p:spPr bwMode="auto">
            <a:xfrm flipH="1">
              <a:off x="3888" y="2496"/>
              <a:ext cx="288" cy="336"/>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79" name="Line 15"/>
            <p:cNvSpPr>
              <a:spLocks noChangeShapeType="1"/>
            </p:cNvSpPr>
            <p:nvPr/>
          </p:nvSpPr>
          <p:spPr bwMode="auto">
            <a:xfrm flipH="1">
              <a:off x="4368" y="3552"/>
              <a:ext cx="144" cy="288"/>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80" name="Line 16"/>
            <p:cNvSpPr>
              <a:spLocks noChangeShapeType="1"/>
            </p:cNvSpPr>
            <p:nvPr/>
          </p:nvSpPr>
          <p:spPr bwMode="auto">
            <a:xfrm flipH="1">
              <a:off x="3504" y="3072"/>
              <a:ext cx="192" cy="240"/>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81" name="Line 17"/>
            <p:cNvSpPr>
              <a:spLocks noChangeShapeType="1"/>
            </p:cNvSpPr>
            <p:nvPr/>
          </p:nvSpPr>
          <p:spPr bwMode="auto">
            <a:xfrm>
              <a:off x="4944" y="3024"/>
              <a:ext cx="192" cy="288"/>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82" name="Oval 18"/>
            <p:cNvSpPr>
              <a:spLocks noChangeArrowheads="1"/>
            </p:cNvSpPr>
            <p:nvPr/>
          </p:nvSpPr>
          <p:spPr bwMode="auto">
            <a:xfrm>
              <a:off x="3600" y="3792"/>
              <a:ext cx="288" cy="288"/>
            </a:xfrm>
            <a:prstGeom prst="ellipse">
              <a:avLst/>
            </a:prstGeom>
            <a:solidFill>
              <a:schemeClr val="folHlink"/>
            </a:solidFill>
            <a:ln w="12700" cap="sq">
              <a:solidFill>
                <a:schemeClr val="bg1"/>
              </a:solidFill>
              <a:round/>
              <a:headEnd type="none" w="sm" len="sm"/>
              <a:tailEnd type="none" w="sm" len="sm"/>
            </a:ln>
            <a:effectLst/>
          </p:spPr>
          <p:txBody>
            <a:bodyPr wrap="none" anchor="ctr"/>
            <a:lstStyle/>
            <a:p>
              <a:pPr algn="ctr"/>
              <a:r>
                <a:rPr kumimoji="1" lang="en-US" altLang="zh-CN" sz="2400" b="1">
                  <a:solidFill>
                    <a:schemeClr val="bg2"/>
                  </a:solidFill>
                  <a:latin typeface="Times New Roman" pitchFamily="18" charset="0"/>
                </a:rPr>
                <a:t>14</a:t>
              </a:r>
            </a:p>
          </p:txBody>
        </p:sp>
        <p:sp>
          <p:nvSpPr>
            <p:cNvPr id="523283" name="Line 19"/>
            <p:cNvSpPr>
              <a:spLocks noChangeShapeType="1"/>
            </p:cNvSpPr>
            <p:nvPr/>
          </p:nvSpPr>
          <p:spPr bwMode="auto">
            <a:xfrm>
              <a:off x="3504" y="3504"/>
              <a:ext cx="192" cy="336"/>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84" name="Line 20"/>
            <p:cNvSpPr>
              <a:spLocks noChangeShapeType="1"/>
            </p:cNvSpPr>
            <p:nvPr/>
          </p:nvSpPr>
          <p:spPr bwMode="auto">
            <a:xfrm>
              <a:off x="4377" y="2478"/>
              <a:ext cx="432" cy="336"/>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85" name="Line 21"/>
            <p:cNvSpPr>
              <a:spLocks noChangeShapeType="1"/>
            </p:cNvSpPr>
            <p:nvPr/>
          </p:nvSpPr>
          <p:spPr bwMode="auto">
            <a:xfrm>
              <a:off x="3888" y="3072"/>
              <a:ext cx="144" cy="240"/>
            </a:xfrm>
            <a:prstGeom prst="line">
              <a:avLst/>
            </a:prstGeom>
            <a:noFill/>
            <a:ln w="38100" cap="sq">
              <a:solidFill>
                <a:schemeClr val="tx1"/>
              </a:solidFill>
              <a:round/>
              <a:headEnd type="none" w="sm" len="sm"/>
              <a:tailEnd type="none" w="sm" len="sm"/>
            </a:ln>
            <a:effectLst/>
          </p:spPr>
          <p:txBody>
            <a:bodyPr wrap="none"/>
            <a:lstStyle/>
            <a:p>
              <a:endParaRPr lang="zh-CN" altLang="en-US"/>
            </a:p>
          </p:txBody>
        </p:sp>
        <p:sp>
          <p:nvSpPr>
            <p:cNvPr id="523286" name="Line 22"/>
            <p:cNvSpPr>
              <a:spLocks noChangeShapeType="1"/>
            </p:cNvSpPr>
            <p:nvPr/>
          </p:nvSpPr>
          <p:spPr bwMode="auto">
            <a:xfrm flipH="1">
              <a:off x="5040" y="3552"/>
              <a:ext cx="144" cy="288"/>
            </a:xfrm>
            <a:prstGeom prst="line">
              <a:avLst/>
            </a:prstGeom>
            <a:noFill/>
            <a:ln w="38100" cap="sq">
              <a:solidFill>
                <a:schemeClr val="tx1"/>
              </a:solidFill>
              <a:round/>
              <a:headEnd type="none" w="sm" len="sm"/>
              <a:tailEnd type="none" w="sm" len="sm"/>
            </a:ln>
            <a:effectLst/>
          </p:spPr>
          <p:txBody>
            <a:bodyPr wrap="none"/>
            <a:lstStyle/>
            <a:p>
              <a:endParaRPr lang="zh-CN" altLang="en-US"/>
            </a:p>
          </p:txBody>
        </p:sp>
      </p:grpSp>
      <p:sp>
        <p:nvSpPr>
          <p:cNvPr id="523287" name="Rectangle 23"/>
          <p:cNvSpPr>
            <a:spLocks noChangeArrowheads="1"/>
          </p:cNvSpPr>
          <p:nvPr/>
        </p:nvSpPr>
        <p:spPr bwMode="auto">
          <a:xfrm>
            <a:off x="357158" y="1643050"/>
            <a:ext cx="3562350" cy="519113"/>
          </a:xfrm>
          <a:prstGeom prst="rect">
            <a:avLst/>
          </a:prstGeom>
          <a:noFill/>
          <a:ln w="19050" cap="sq" algn="ctr">
            <a:noFill/>
            <a:miter lim="800000"/>
            <a:headEnd/>
            <a:tailEnd/>
          </a:ln>
          <a:effectLst/>
        </p:spPr>
        <p:txBody>
          <a:bodyPr>
            <a:spAutoFit/>
          </a:bodyPr>
          <a:lstStyle/>
          <a:p>
            <a:pPr>
              <a:spcBef>
                <a:spcPct val="20000"/>
              </a:spcBef>
            </a:pPr>
            <a:r>
              <a:rPr lang="zh-CN" altLang="en-US" sz="2800" dirty="0" smtClean="0">
                <a:solidFill>
                  <a:srgbClr val="C00000"/>
                </a:solidFill>
                <a:latin typeface="微软雅黑" pitchFamily="34" charset="-122"/>
                <a:ea typeface="微软雅黑" pitchFamily="34" charset="-122"/>
              </a:rPr>
              <a:t>效率</a:t>
            </a:r>
            <a:r>
              <a:rPr lang="zh-CN" altLang="en-US" sz="2800" dirty="0">
                <a:solidFill>
                  <a:srgbClr val="C00000"/>
                </a:solidFill>
                <a:latin typeface="微软雅黑" pitchFamily="34" charset="-122"/>
                <a:ea typeface="微软雅黑" pitchFamily="34" charset="-122"/>
              </a:rPr>
              <a:t>分析</a:t>
            </a:r>
          </a:p>
        </p:txBody>
      </p:sp>
      <p:sp>
        <p:nvSpPr>
          <p:cNvPr id="24" name="Rectangle 2"/>
          <p:cNvSpPr txBox="1">
            <a:spLocks noChangeArrowheads="1"/>
          </p:cNvSpPr>
          <p:nvPr/>
        </p:nvSpPr>
        <p:spPr>
          <a:xfrm>
            <a:off x="457200" y="27463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快速排序 </a:t>
            </a:r>
          </a:p>
        </p:txBody>
      </p:sp>
      <p:sp>
        <p:nvSpPr>
          <p:cNvPr id="25" name="矩形 24"/>
          <p:cNvSpPr/>
          <p:nvPr/>
        </p:nvSpPr>
        <p:spPr>
          <a:xfrm>
            <a:off x="4286248" y="5214950"/>
            <a:ext cx="4224233" cy="313932"/>
          </a:xfrm>
          <a:prstGeom prst="rect">
            <a:avLst/>
          </a:prstGeom>
        </p:spPr>
        <p:txBody>
          <a:bodyPr wrap="none">
            <a:spAutoFit/>
          </a:bodyPr>
          <a:lstStyle/>
          <a:p>
            <a:pPr>
              <a:lnSpc>
                <a:spcPct val="80000"/>
              </a:lnSpc>
              <a:buFontTx/>
              <a:buNone/>
            </a:pPr>
            <a:r>
              <a:rPr lang="en-US" altLang="zh-CN" dirty="0" smtClean="0"/>
              <a:t>[27   14   38     8]  </a:t>
            </a:r>
            <a:r>
              <a:rPr lang="en-US" altLang="zh-CN" dirty="0" smtClean="0">
                <a:solidFill>
                  <a:srgbClr val="FFFF00"/>
                </a:solidFill>
              </a:rPr>
              <a:t> </a:t>
            </a:r>
            <a:r>
              <a:rPr lang="en-US" altLang="zh-CN" dirty="0" smtClean="0">
                <a:solidFill>
                  <a:srgbClr val="FF0000"/>
                </a:solidFill>
              </a:rPr>
              <a:t>49</a:t>
            </a:r>
            <a:r>
              <a:rPr lang="en-US" altLang="zh-CN" dirty="0" smtClean="0"/>
              <a:t>   [65   96   49   55   74]</a:t>
            </a:r>
            <a:endParaRPr lang="en-US" altLang="zh-CN"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428596" y="1285860"/>
            <a:ext cx="8305800" cy="4930581"/>
          </a:xfrm>
          <a:prstGeom prst="rect">
            <a:avLst/>
          </a:prstGeom>
          <a:noFill/>
          <a:ln w="12700" cap="sq">
            <a:noFill/>
            <a:miter lim="800000"/>
            <a:headEnd type="none" w="sm" len="sm"/>
            <a:tailEnd type="none" w="sm" len="sm"/>
          </a:ln>
          <a:effectLst/>
        </p:spPr>
        <p:txBody>
          <a:bodyPr>
            <a:spAutoFit/>
          </a:bodyPr>
          <a:lstStyle/>
          <a:p>
            <a:pPr algn="just">
              <a:spcBef>
                <a:spcPct val="20000"/>
              </a:spcBef>
            </a:pPr>
            <a:endParaRPr kumimoji="1" lang="en-US" altLang="zh-CN" sz="2400" dirty="0">
              <a:effectLst>
                <a:outerShdw blurRad="38100" dist="38100" dir="2700000" algn="tl">
                  <a:srgbClr val="000000"/>
                </a:outerShdw>
              </a:effectLst>
              <a:latin typeface="微软雅黑" pitchFamily="34" charset="-122"/>
              <a:ea typeface="微软雅黑" pitchFamily="34" charset="-122"/>
            </a:endParaRPr>
          </a:p>
          <a:p>
            <a:pPr algn="just">
              <a:lnSpc>
                <a:spcPct val="115000"/>
              </a:lnSpc>
              <a:spcBef>
                <a:spcPct val="20000"/>
              </a:spcBef>
            </a:pPr>
            <a:r>
              <a:rPr kumimoji="1" lang="en-US" altLang="zh-CN" sz="2400" b="1" dirty="0">
                <a:solidFill>
                  <a:srgbClr val="C00000"/>
                </a:solidFill>
                <a:effectLst>
                  <a:outerShdw blurRad="38100" dist="38100" dir="2700000" algn="tl">
                    <a:srgbClr val="000000"/>
                  </a:outerShdw>
                </a:effectLst>
                <a:latin typeface="微软雅黑" pitchFamily="34" charset="-122"/>
                <a:ea typeface="微软雅黑" pitchFamily="34" charset="-122"/>
              </a:rPr>
              <a:t>      </a:t>
            </a:r>
            <a:r>
              <a:rPr lang="zh-CN" altLang="en-US" sz="2400" b="1" dirty="0">
                <a:solidFill>
                  <a:srgbClr val="C00000"/>
                </a:solidFill>
                <a:latin typeface="微软雅黑" pitchFamily="34" charset="-122"/>
                <a:ea typeface="微软雅黑" pitchFamily="34" charset="-122"/>
              </a:rPr>
              <a:t>空间效率</a:t>
            </a:r>
            <a:r>
              <a:rPr lang="zh-CN" altLang="en-US" sz="2400" dirty="0">
                <a:latin typeface="微软雅黑" pitchFamily="34" charset="-122"/>
                <a:ea typeface="微软雅黑" pitchFamily="34" charset="-122"/>
              </a:rPr>
              <a:t>：快速排序是递归的，每层递归调用时的指针和</a:t>
            </a:r>
            <a:r>
              <a:rPr lang="zh-CN" altLang="en-US" sz="2400" dirty="0">
                <a:solidFill>
                  <a:srgbClr val="C00000"/>
                </a:solidFill>
                <a:latin typeface="微软雅黑" pitchFamily="34" charset="-122"/>
                <a:ea typeface="微软雅黑" pitchFamily="34" charset="-122"/>
              </a:rPr>
              <a:t>参数均要用栈来存放</a:t>
            </a:r>
            <a:r>
              <a:rPr lang="zh-CN" altLang="en-US" sz="2400" dirty="0">
                <a:latin typeface="微软雅黑" pitchFamily="34" charset="-122"/>
                <a:ea typeface="微软雅黑" pitchFamily="34" charset="-122"/>
              </a:rPr>
              <a:t>，递归调用层次数与上述二叉树的深度一致。因而，存储开销在理想情况下为</a:t>
            </a:r>
            <a:r>
              <a:rPr lang="en-US" altLang="zh-CN" sz="2400" dirty="0">
                <a:solidFill>
                  <a:srgbClr val="C00000"/>
                </a:solidFill>
                <a:latin typeface="微软雅黑" pitchFamily="34" charset="-122"/>
                <a:ea typeface="微软雅黑" pitchFamily="34" charset="-122"/>
              </a:rPr>
              <a:t>O(log</a:t>
            </a:r>
            <a:r>
              <a:rPr lang="en-US" altLang="zh-CN" sz="2400" baseline="-25000" dirty="0">
                <a:solidFill>
                  <a:srgbClr val="C00000"/>
                </a:solidFill>
                <a:latin typeface="微软雅黑" pitchFamily="34" charset="-122"/>
                <a:ea typeface="微软雅黑" pitchFamily="34" charset="-122"/>
              </a:rPr>
              <a:t>2</a:t>
            </a:r>
            <a:r>
              <a:rPr lang="en-US" altLang="zh-CN" sz="2400" dirty="0">
                <a:solidFill>
                  <a:srgbClr val="C00000"/>
                </a:solidFill>
                <a:latin typeface="微软雅黑" pitchFamily="34" charset="-122"/>
                <a:ea typeface="微软雅黑" pitchFamily="34" charset="-122"/>
              </a:rPr>
              <a:t>n)</a:t>
            </a:r>
            <a:r>
              <a:rPr lang="zh-CN" altLang="en-US" sz="2400" dirty="0">
                <a:latin typeface="微软雅黑" pitchFamily="34" charset="-122"/>
                <a:ea typeface="微软雅黑" pitchFamily="34" charset="-122"/>
              </a:rPr>
              <a:t>，即树的高度；在最坏情况下，即二叉树是一个单链，为</a:t>
            </a:r>
            <a:r>
              <a:rPr lang="en-US" altLang="zh-CN" sz="2400" dirty="0">
                <a:solidFill>
                  <a:srgbClr val="C00000"/>
                </a:solidFill>
                <a:latin typeface="微软雅黑" pitchFamily="34" charset="-122"/>
                <a:ea typeface="微软雅黑" pitchFamily="34" charset="-122"/>
              </a:rPr>
              <a:t>O(n)</a:t>
            </a:r>
            <a:r>
              <a:rPr lang="zh-CN" altLang="en-US" sz="2400" dirty="0">
                <a:latin typeface="微软雅黑" pitchFamily="34" charset="-122"/>
                <a:ea typeface="微软雅黑" pitchFamily="34" charset="-122"/>
              </a:rPr>
              <a:t>。</a:t>
            </a:r>
          </a:p>
          <a:p>
            <a:pPr algn="just">
              <a:lnSpc>
                <a:spcPct val="115000"/>
              </a:lnSpc>
              <a:spcBef>
                <a:spcPct val="20000"/>
              </a:spcBef>
            </a:pP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a:t>
            </a:r>
            <a:r>
              <a:rPr lang="zh-CN" altLang="en-US" sz="2400" b="1" dirty="0" smtClean="0">
                <a:solidFill>
                  <a:srgbClr val="C00000"/>
                </a:solidFill>
                <a:latin typeface="微软雅黑" pitchFamily="34" charset="-122"/>
                <a:ea typeface="微软雅黑" pitchFamily="34" charset="-122"/>
              </a:rPr>
              <a:t> 时间</a:t>
            </a:r>
            <a:r>
              <a:rPr lang="zh-CN" altLang="en-US" sz="2400" b="1" dirty="0">
                <a:solidFill>
                  <a:srgbClr val="C00000"/>
                </a:solidFill>
                <a:latin typeface="微软雅黑" pitchFamily="34" charset="-122"/>
                <a:ea typeface="微软雅黑" pitchFamily="34" charset="-122"/>
              </a:rPr>
              <a:t>效率</a:t>
            </a:r>
            <a:r>
              <a:rPr lang="zh-CN" altLang="en-US" sz="2400" dirty="0">
                <a:latin typeface="微软雅黑" pitchFamily="34" charset="-122"/>
                <a:ea typeface="微软雅黑" pitchFamily="34" charset="-122"/>
              </a:rPr>
              <a:t>：在</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个记录的待排序列中，一次划分需要约有</a:t>
            </a:r>
            <a:r>
              <a:rPr lang="en-US" altLang="zh-CN" sz="2400" dirty="0">
                <a:latin typeface="微软雅黑" pitchFamily="34" charset="-122"/>
                <a:ea typeface="微软雅黑" pitchFamily="34" charset="-122"/>
                <a:sym typeface="Symbol" pitchFamily="18" charset="2"/>
              </a:rPr>
              <a:t>&lt;=</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次关键码比较，时效为</a:t>
            </a:r>
            <a:r>
              <a:rPr lang="en-US" altLang="zh-CN" sz="2400" dirty="0">
                <a:latin typeface="微软雅黑" pitchFamily="34" charset="-122"/>
                <a:ea typeface="微软雅黑" pitchFamily="34" charset="-122"/>
              </a:rPr>
              <a:t>O(n)</a:t>
            </a:r>
            <a:r>
              <a:rPr lang="zh-CN" altLang="en-US" sz="2400" dirty="0">
                <a:latin typeface="微软雅黑" pitchFamily="34" charset="-122"/>
                <a:ea typeface="微软雅黑" pitchFamily="34" charset="-122"/>
              </a:rPr>
              <a:t>，理想情况下：每次划分，正好将分成两个等长的子序列，则需要的排序趟数为</a:t>
            </a:r>
            <a:r>
              <a:rPr lang="en-US" altLang="zh-CN" sz="2400" dirty="0">
                <a:latin typeface="微软雅黑" pitchFamily="34" charset="-122"/>
                <a:ea typeface="微软雅黑" pitchFamily="34" charset="-122"/>
                <a:sym typeface="Symbol" pitchFamily="18" charset="2"/>
              </a:rPr>
              <a:t>&lt;=</a:t>
            </a:r>
            <a:r>
              <a:rPr lang="en-US" altLang="zh-CN" sz="2400" dirty="0">
                <a:latin typeface="微软雅黑" pitchFamily="34" charset="-122"/>
                <a:ea typeface="微软雅黑" pitchFamily="34" charset="-122"/>
              </a:rPr>
              <a:t> log</a:t>
            </a:r>
            <a:r>
              <a:rPr lang="en-US" altLang="zh-CN" sz="2400" baseline="-25000" dirty="0">
                <a:latin typeface="微软雅黑" pitchFamily="34" charset="-122"/>
                <a:ea typeface="微软雅黑" pitchFamily="34" charset="-122"/>
              </a:rPr>
              <a:t>2</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，故时间性能为</a:t>
            </a:r>
            <a:r>
              <a:rPr lang="en-US" altLang="zh-CN" sz="2400" dirty="0">
                <a:solidFill>
                  <a:srgbClr val="C00000"/>
                </a:solidFill>
                <a:latin typeface="微软雅黑" pitchFamily="34" charset="-122"/>
                <a:ea typeface="微软雅黑" pitchFamily="34" charset="-122"/>
              </a:rPr>
              <a:t>O(nlog</a:t>
            </a:r>
            <a:r>
              <a:rPr lang="en-US" altLang="zh-CN" sz="2400" baseline="-25000" dirty="0">
                <a:solidFill>
                  <a:srgbClr val="C00000"/>
                </a:solidFill>
                <a:latin typeface="微软雅黑" pitchFamily="34" charset="-122"/>
                <a:ea typeface="微软雅黑" pitchFamily="34" charset="-122"/>
              </a:rPr>
              <a:t>2</a:t>
            </a:r>
            <a:r>
              <a:rPr lang="en-US" altLang="zh-CN" sz="2400" dirty="0">
                <a:solidFill>
                  <a:srgbClr val="C00000"/>
                </a:solidFill>
                <a:latin typeface="微软雅黑" pitchFamily="34" charset="-122"/>
                <a:ea typeface="微软雅黑" pitchFamily="34" charset="-122"/>
              </a:rPr>
              <a:t>n</a:t>
            </a:r>
            <a:r>
              <a:rPr lang="en-US" altLang="zh-CN" sz="2400" dirty="0" smtClean="0">
                <a:solidFill>
                  <a:srgbClr val="C00000"/>
                </a:solidFill>
                <a:latin typeface="微软雅黑" pitchFamily="34" charset="-122"/>
                <a:ea typeface="微软雅黑" pitchFamily="34" charset="-122"/>
              </a:rPr>
              <a:t>)</a:t>
            </a:r>
            <a:r>
              <a:rPr lang="zh-CN" altLang="en-US" sz="2400" dirty="0" smtClean="0">
                <a:solidFill>
                  <a:srgbClr val="C00000"/>
                </a:solidFill>
                <a:latin typeface="微软雅黑" pitchFamily="34" charset="-122"/>
                <a:ea typeface="微软雅黑" pitchFamily="34" charset="-122"/>
              </a:rPr>
              <a:t>；</a:t>
            </a:r>
            <a:r>
              <a:rPr kumimoji="1" lang="en-US" altLang="zh-CN" sz="2400" dirty="0" smtClean="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最坏情况</a:t>
            </a:r>
            <a:r>
              <a:rPr lang="zh-CN" altLang="en-US" sz="2400" dirty="0" smtClean="0">
                <a:latin typeface="微软雅黑" pitchFamily="34" charset="-122"/>
                <a:ea typeface="微软雅黑" pitchFamily="34" charset="-122"/>
              </a:rPr>
              <a:t>下，即</a:t>
            </a:r>
            <a:r>
              <a:rPr lang="zh-CN" altLang="en-US" sz="2400" dirty="0" smtClean="0">
                <a:latin typeface="微软雅黑" pitchFamily="34" charset="-122"/>
                <a:ea typeface="微软雅黑" pitchFamily="34" charset="-122"/>
              </a:rPr>
              <a:t>每次划分，只得到一个子序列，时效为</a:t>
            </a:r>
            <a:r>
              <a:rPr lang="en-US" altLang="zh-CN" sz="2400" dirty="0" smtClean="0">
                <a:solidFill>
                  <a:srgbClr val="C00000"/>
                </a:solidFill>
                <a:latin typeface="微软雅黑" pitchFamily="34" charset="-122"/>
                <a:ea typeface="微软雅黑" pitchFamily="34" charset="-122"/>
              </a:rPr>
              <a:t>O(n</a:t>
            </a:r>
            <a:r>
              <a:rPr lang="en-US" altLang="zh-CN" sz="2400" baseline="30000" dirty="0" smtClean="0">
                <a:solidFill>
                  <a:srgbClr val="C00000"/>
                </a:solidFill>
                <a:latin typeface="微软雅黑" pitchFamily="34" charset="-122"/>
                <a:ea typeface="微软雅黑" pitchFamily="34" charset="-122"/>
              </a:rPr>
              <a:t>2</a:t>
            </a:r>
            <a:r>
              <a:rPr lang="en-US" altLang="zh-CN" sz="2400" dirty="0" smtClean="0">
                <a:solidFill>
                  <a:srgbClr val="C00000"/>
                </a:solidFill>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a:t>
            </a:r>
            <a:endParaRPr lang="zh-CN" altLang="en-US" sz="2400" dirty="0">
              <a:latin typeface="微软雅黑" pitchFamily="34" charset="-122"/>
              <a:ea typeface="微软雅黑" pitchFamily="34" charset="-122"/>
            </a:endParaRPr>
          </a:p>
          <a:p>
            <a:pPr algn="just">
              <a:lnSpc>
                <a:spcPct val="115000"/>
              </a:lnSpc>
              <a:spcBef>
                <a:spcPct val="20000"/>
              </a:spcBef>
            </a:pPr>
            <a:r>
              <a:rPr lang="zh-CN" altLang="en-US" sz="2400" dirty="0">
                <a:latin typeface="微软雅黑" pitchFamily="34" charset="-122"/>
                <a:ea typeface="微软雅黑" pitchFamily="34" charset="-122"/>
              </a:rPr>
              <a:t>                 </a:t>
            </a:r>
          </a:p>
        </p:txBody>
      </p:sp>
      <p:sp>
        <p:nvSpPr>
          <p:cNvPr id="3" name="Rectangle 2"/>
          <p:cNvSpPr txBox="1">
            <a:spLocks noChangeArrowheads="1"/>
          </p:cNvSpPr>
          <p:nvPr/>
        </p:nvSpPr>
        <p:spPr>
          <a:xfrm>
            <a:off x="457200" y="27463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快速排序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24290">
                                            <p:txEl>
                                              <p:pRg st="1" end="1"/>
                                            </p:txEl>
                                          </p:spTgt>
                                        </p:tgtEl>
                                        <p:attrNameLst>
                                          <p:attrName>style.visibility</p:attrName>
                                        </p:attrNameLst>
                                      </p:cBhvr>
                                      <p:to>
                                        <p:strVal val="visible"/>
                                      </p:to>
                                    </p:set>
                                    <p:animEffect transition="in" filter="dissolve">
                                      <p:cBhvr>
                                        <p:cTn id="7" dur="500"/>
                                        <p:tgtEl>
                                          <p:spTgt spid="524290">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24290">
                                            <p:txEl>
                                              <p:pRg st="2" end="2"/>
                                            </p:txEl>
                                          </p:spTgt>
                                        </p:tgtEl>
                                        <p:attrNameLst>
                                          <p:attrName>style.visibility</p:attrName>
                                        </p:attrNameLst>
                                      </p:cBhvr>
                                      <p:to>
                                        <p:strVal val="visible"/>
                                      </p:to>
                                    </p:set>
                                    <p:animEffect transition="in" filter="dissolve">
                                      <p:cBhvr>
                                        <p:cTn id="10" dur="500"/>
                                        <p:tgtEl>
                                          <p:spTgt spid="524290">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24290">
                                            <p:txEl>
                                              <p:pRg st="3" end="3"/>
                                            </p:txEl>
                                          </p:spTgt>
                                        </p:tgtEl>
                                        <p:attrNameLst>
                                          <p:attrName>style.visibility</p:attrName>
                                        </p:attrNameLst>
                                      </p:cBhvr>
                                      <p:to>
                                        <p:strVal val="visible"/>
                                      </p:to>
                                    </p:set>
                                    <p:animEffect transition="in" filter="dissolve">
                                      <p:cBhvr>
                                        <p:cTn id="13" dur="500"/>
                                        <p:tgtEl>
                                          <p:spTgt spid="524290">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24290">
                                            <p:txEl>
                                              <p:pRg st="2" end="2"/>
                                            </p:txEl>
                                          </p:spTgt>
                                        </p:tgtEl>
                                        <p:attrNameLst>
                                          <p:attrName>style.visibility</p:attrName>
                                        </p:attrNameLst>
                                      </p:cBhvr>
                                      <p:to>
                                        <p:strVal val="visible"/>
                                      </p:to>
                                    </p:set>
                                    <p:animEffect transition="in" filter="blinds(horizontal)">
                                      <p:cBhvr>
                                        <p:cTn id="18" dur="500"/>
                                        <p:tgtEl>
                                          <p:spTgt spid="5242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0"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s1035"/>
          <p:cNvSpPr>
            <a:spLocks noChangeArrowheads="1"/>
          </p:cNvSpPr>
          <p:nvPr/>
        </p:nvSpPr>
        <p:spPr bwMode="auto">
          <a:xfrm>
            <a:off x="714348" y="1643050"/>
            <a:ext cx="5833910"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插入排序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5" name="_s1036"/>
          <p:cNvSpPr>
            <a:spLocks noChangeArrowheads="1"/>
          </p:cNvSpPr>
          <p:nvPr/>
        </p:nvSpPr>
        <p:spPr bwMode="auto">
          <a:xfrm>
            <a:off x="714348" y="2474197"/>
            <a:ext cx="5818598"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交换排序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6" name="_s1037"/>
          <p:cNvSpPr>
            <a:spLocks noChangeArrowheads="1"/>
          </p:cNvSpPr>
          <p:nvPr/>
        </p:nvSpPr>
        <p:spPr bwMode="auto">
          <a:xfrm>
            <a:off x="714348" y="3305344"/>
            <a:ext cx="5837738" cy="700183"/>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选择</a:t>
            </a: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排序</a:t>
            </a:r>
          </a:p>
        </p:txBody>
      </p:sp>
      <p:sp>
        <p:nvSpPr>
          <p:cNvPr id="7" name="_s1038"/>
          <p:cNvSpPr>
            <a:spLocks noChangeArrowheads="1"/>
          </p:cNvSpPr>
          <p:nvPr/>
        </p:nvSpPr>
        <p:spPr bwMode="auto">
          <a:xfrm>
            <a:off x="714348" y="4136491"/>
            <a:ext cx="5833910" cy="70750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归并排序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8" name="_s1038"/>
          <p:cNvSpPr>
            <a:spLocks noChangeArrowheads="1"/>
          </p:cNvSpPr>
          <p:nvPr/>
        </p:nvSpPr>
        <p:spPr bwMode="auto">
          <a:xfrm>
            <a:off x="714348" y="4974956"/>
            <a:ext cx="5834063" cy="70643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lIns="0" tIns="0" rIns="0" bIns="0" anchor="ctr"/>
          <a:lstStyle/>
          <a:p>
            <a:r>
              <a:rPr lang="zh-CN" altLang="en-US" sz="2600" b="1" dirty="0" smtClean="0">
                <a:solidFill>
                  <a:srgbClr val="000000"/>
                </a:solidFill>
                <a:latin typeface="微软雅黑" pitchFamily="34" charset="-122"/>
                <a:ea typeface="微软雅黑" pitchFamily="34" charset="-122"/>
              </a:rPr>
              <a:t>    分配</a:t>
            </a:r>
            <a:r>
              <a:rPr lang="zh-CN" altLang="en-US" sz="2600" b="1" dirty="0">
                <a:solidFill>
                  <a:srgbClr val="000000"/>
                </a:solidFill>
                <a:latin typeface="微软雅黑" pitchFamily="34" charset="-122"/>
                <a:ea typeface="微软雅黑" pitchFamily="34" charset="-122"/>
              </a:rPr>
              <a:t>排序（基数排序）</a:t>
            </a:r>
          </a:p>
        </p:txBody>
      </p:sp>
      <p:sp>
        <p:nvSpPr>
          <p:cNvPr id="9" name="TextBox 8"/>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9" name="Text Box 3"/>
          <p:cNvSpPr txBox="1">
            <a:spLocks noChangeArrowheads="1"/>
          </p:cNvSpPr>
          <p:nvPr/>
        </p:nvSpPr>
        <p:spPr bwMode="auto">
          <a:xfrm>
            <a:off x="357158" y="1428736"/>
            <a:ext cx="8280400" cy="4524315"/>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zh-CN" altLang="en-US" sz="2400" dirty="0" smtClean="0">
                <a:solidFill>
                  <a:srgbClr val="C00000"/>
                </a:solidFill>
                <a:latin typeface="微软雅黑" pitchFamily="34" charset="-122"/>
                <a:ea typeface="微软雅黑" pitchFamily="34" charset="-122"/>
              </a:rPr>
              <a:t>基本思想</a:t>
            </a:r>
            <a:endParaRPr lang="en-US" altLang="zh-CN" sz="2400" dirty="0" smtClean="0">
              <a:solidFill>
                <a:srgbClr val="C00000"/>
              </a:solidFill>
              <a:latin typeface="微软雅黑" pitchFamily="34" charset="-122"/>
              <a:ea typeface="微软雅黑" pitchFamily="34" charset="-122"/>
            </a:endParaRPr>
          </a:p>
          <a:p>
            <a:pPr algn="just">
              <a:spcBef>
                <a:spcPct val="50000"/>
              </a:spcBef>
            </a:pPr>
            <a:r>
              <a:rPr lang="zh-CN" altLang="en-US" sz="2400" dirty="0" smtClean="0">
                <a:latin typeface="微软雅黑" pitchFamily="34" charset="-122"/>
                <a:ea typeface="微软雅黑" pitchFamily="34" charset="-122"/>
              </a:rPr>
              <a:t>在</a:t>
            </a:r>
            <a:r>
              <a:rPr lang="zh-CN" altLang="en-US" sz="2400" dirty="0">
                <a:latin typeface="微软雅黑" pitchFamily="34" charset="-122"/>
                <a:ea typeface="微软雅黑" pitchFamily="34" charset="-122"/>
              </a:rPr>
              <a:t>每一趟排序中通过关键码比较，选择出关键码值最小（以正序为例）的记录，输出或置入相应的位置上，然后再从其余元素中选择</a:t>
            </a:r>
            <a:r>
              <a:rPr lang="zh-CN" altLang="en-US" sz="2400" dirty="0">
                <a:solidFill>
                  <a:srgbClr val="C00000"/>
                </a:solidFill>
                <a:latin typeface="微软雅黑" pitchFamily="34" charset="-122"/>
                <a:ea typeface="微软雅黑" pitchFamily="34" charset="-122"/>
              </a:rPr>
              <a:t>最小</a:t>
            </a:r>
            <a:r>
              <a:rPr lang="zh-CN" altLang="en-US" sz="2400" dirty="0">
                <a:latin typeface="微软雅黑" pitchFamily="34" charset="-122"/>
                <a:ea typeface="微软雅黑" pitchFamily="34" charset="-122"/>
              </a:rPr>
              <a:t>。</a:t>
            </a:r>
          </a:p>
          <a:p>
            <a:pPr algn="just">
              <a:spcBef>
                <a:spcPct val="50000"/>
              </a:spcBef>
            </a:pPr>
            <a:r>
              <a:rPr lang="zh-CN" altLang="en-US" sz="2400" b="1" dirty="0">
                <a:solidFill>
                  <a:srgbClr val="C00000"/>
                </a:solidFill>
                <a:latin typeface="微软雅黑" pitchFamily="34" charset="-122"/>
                <a:ea typeface="微软雅黑" pitchFamily="34" charset="-122"/>
              </a:rPr>
              <a:t>第</a:t>
            </a:r>
            <a:r>
              <a:rPr lang="en-US" altLang="zh-CN" sz="2400" b="1" dirty="0">
                <a:solidFill>
                  <a:srgbClr val="C00000"/>
                </a:solidFill>
                <a:latin typeface="微软雅黑" pitchFamily="34" charset="-122"/>
                <a:ea typeface="微软雅黑" pitchFamily="34" charset="-122"/>
              </a:rPr>
              <a:t>1</a:t>
            </a:r>
            <a:r>
              <a:rPr lang="zh-CN" altLang="en-US" sz="2400" b="1" dirty="0">
                <a:solidFill>
                  <a:srgbClr val="C00000"/>
                </a:solidFill>
                <a:latin typeface="微软雅黑" pitchFamily="34" charset="-122"/>
                <a:ea typeface="微软雅黑" pitchFamily="34" charset="-122"/>
              </a:rPr>
              <a:t>趟</a:t>
            </a:r>
            <a:r>
              <a:rPr lang="zh-CN" altLang="en-US" sz="2400" dirty="0">
                <a:latin typeface="微软雅黑" pitchFamily="34" charset="-122"/>
                <a:ea typeface="微软雅黑" pitchFamily="34" charset="-122"/>
              </a:rPr>
              <a:t>，从</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个记录中找出关键码最小的记录；</a:t>
            </a:r>
          </a:p>
          <a:p>
            <a:pPr algn="just">
              <a:spcBef>
                <a:spcPct val="50000"/>
              </a:spcBef>
            </a:pPr>
            <a:r>
              <a:rPr lang="zh-CN" altLang="en-US" sz="2400" b="1" dirty="0">
                <a:solidFill>
                  <a:srgbClr val="C00000"/>
                </a:solidFill>
                <a:latin typeface="微软雅黑" pitchFamily="34" charset="-122"/>
                <a:ea typeface="微软雅黑" pitchFamily="34" charset="-122"/>
              </a:rPr>
              <a:t>第</a:t>
            </a:r>
            <a:r>
              <a:rPr lang="en-US" altLang="zh-CN" sz="2400" b="1" dirty="0">
                <a:solidFill>
                  <a:srgbClr val="C00000"/>
                </a:solidFill>
                <a:latin typeface="微软雅黑" pitchFamily="34" charset="-122"/>
                <a:ea typeface="微软雅黑" pitchFamily="34" charset="-122"/>
              </a:rPr>
              <a:t>2</a:t>
            </a:r>
            <a:r>
              <a:rPr lang="zh-CN" altLang="en-US" sz="2400" b="1" dirty="0">
                <a:solidFill>
                  <a:srgbClr val="C00000"/>
                </a:solidFill>
                <a:latin typeface="微软雅黑" pitchFamily="34" charset="-122"/>
                <a:ea typeface="微软雅黑" pitchFamily="34" charset="-122"/>
              </a:rPr>
              <a:t>趟</a:t>
            </a:r>
            <a:r>
              <a:rPr lang="zh-CN" altLang="en-US" sz="2400" dirty="0">
                <a:latin typeface="微软雅黑" pitchFamily="34" charset="-122"/>
                <a:ea typeface="微软雅黑" pitchFamily="34" charset="-122"/>
              </a:rPr>
              <a:t>，从剩余的</a:t>
            </a:r>
            <a:r>
              <a:rPr lang="en-US" altLang="zh-CN" sz="2400" dirty="0">
                <a:latin typeface="微软雅黑" pitchFamily="34" charset="-122"/>
                <a:ea typeface="微软雅黑" pitchFamily="34" charset="-122"/>
              </a:rPr>
              <a:t>n-1</a:t>
            </a:r>
            <a:r>
              <a:rPr lang="zh-CN" altLang="en-US" sz="2400" dirty="0">
                <a:latin typeface="微软雅黑" pitchFamily="34" charset="-122"/>
                <a:ea typeface="微软雅黑" pitchFamily="34" charset="-122"/>
              </a:rPr>
              <a:t>个记录中找出关键码最小的记录；</a:t>
            </a:r>
          </a:p>
          <a:p>
            <a:pPr algn="just">
              <a:spcBef>
                <a:spcPct val="50000"/>
              </a:spcBef>
            </a:pPr>
            <a:r>
              <a:rPr lang="en-US" altLang="zh-CN" sz="2400" dirty="0">
                <a:latin typeface="微软雅黑" pitchFamily="34" charset="-122"/>
                <a:ea typeface="微软雅黑" pitchFamily="34" charset="-122"/>
              </a:rPr>
              <a:t>…</a:t>
            </a:r>
          </a:p>
          <a:p>
            <a:pPr algn="just">
              <a:spcBef>
                <a:spcPct val="50000"/>
              </a:spcBef>
            </a:pPr>
            <a:r>
              <a:rPr lang="zh-CN" altLang="en-US" sz="2400" b="1" dirty="0">
                <a:solidFill>
                  <a:srgbClr val="C00000"/>
                </a:solidFill>
                <a:latin typeface="微软雅黑" pitchFamily="34" charset="-122"/>
                <a:ea typeface="微软雅黑" pitchFamily="34" charset="-122"/>
              </a:rPr>
              <a:t>第</a:t>
            </a:r>
            <a:r>
              <a:rPr lang="en-US" altLang="zh-CN" sz="2400" b="1" dirty="0">
                <a:solidFill>
                  <a:srgbClr val="C00000"/>
                </a:solidFill>
                <a:latin typeface="微软雅黑" pitchFamily="34" charset="-122"/>
                <a:ea typeface="微软雅黑" pitchFamily="34" charset="-122"/>
              </a:rPr>
              <a:t>n-1</a:t>
            </a:r>
            <a:r>
              <a:rPr lang="zh-CN" altLang="en-US" sz="2400" b="1" dirty="0">
                <a:solidFill>
                  <a:srgbClr val="C00000"/>
                </a:solidFill>
                <a:latin typeface="微软雅黑" pitchFamily="34" charset="-122"/>
                <a:ea typeface="微软雅黑" pitchFamily="34" charset="-122"/>
              </a:rPr>
              <a:t>趟</a:t>
            </a:r>
            <a:r>
              <a:rPr lang="zh-CN" altLang="en-US" sz="2400" dirty="0">
                <a:latin typeface="微软雅黑" pitchFamily="34" charset="-122"/>
                <a:ea typeface="微软雅黑" pitchFamily="34" charset="-122"/>
              </a:rPr>
              <a:t>，从剩余的</a:t>
            </a:r>
            <a:r>
              <a:rPr lang="en-US" altLang="zh-CN" sz="2400" dirty="0">
                <a:latin typeface="微软雅黑" pitchFamily="34" charset="-122"/>
                <a:ea typeface="微软雅黑" pitchFamily="34" charset="-122"/>
              </a:rPr>
              <a:t>2</a:t>
            </a:r>
            <a:r>
              <a:rPr lang="zh-CN" altLang="en-US" sz="2400" dirty="0">
                <a:latin typeface="微软雅黑" pitchFamily="34" charset="-122"/>
                <a:ea typeface="微软雅黑" pitchFamily="34" charset="-122"/>
              </a:rPr>
              <a:t>个记录中找出关键码最小的记录。</a:t>
            </a:r>
          </a:p>
          <a:p>
            <a:pPr algn="just">
              <a:spcBef>
                <a:spcPct val="50000"/>
              </a:spcBef>
            </a:pPr>
            <a:r>
              <a:rPr lang="zh-CN" altLang="en-US" sz="2400" dirty="0">
                <a:latin typeface="微软雅黑" pitchFamily="34" charset="-122"/>
                <a:ea typeface="微软雅黑" pitchFamily="34" charset="-122"/>
              </a:rPr>
              <a:t>排序</a:t>
            </a:r>
            <a:r>
              <a:rPr lang="zh-CN" altLang="en-US" sz="2400" dirty="0" smtClean="0">
                <a:latin typeface="微软雅黑" pitchFamily="34" charset="-122"/>
                <a:ea typeface="微软雅黑" pitchFamily="34" charset="-122"/>
              </a:rPr>
              <a:t>结束。 </a:t>
            </a:r>
            <a:endParaRPr lang="zh-CN" altLang="en-US" sz="2400" dirty="0">
              <a:latin typeface="微软雅黑" pitchFamily="34" charset="-122"/>
              <a:ea typeface="微软雅黑" pitchFamily="34" charset="-122"/>
            </a:endParaRPr>
          </a:p>
        </p:txBody>
      </p:sp>
      <p:sp>
        <p:nvSpPr>
          <p:cNvPr id="3" name="Rectangle 2"/>
          <p:cNvSpPr txBox="1">
            <a:spLocks noChangeArrowheads="1"/>
          </p:cNvSpPr>
          <p:nvPr/>
        </p:nvSpPr>
        <p:spPr>
          <a:xfrm>
            <a:off x="357158" y="28572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选择排序 </a:t>
            </a:r>
          </a:p>
        </p:txBody>
      </p:sp>
      <p:sp>
        <p:nvSpPr>
          <p:cNvPr id="4" name="矩形 3"/>
          <p:cNvSpPr/>
          <p:nvPr/>
        </p:nvSpPr>
        <p:spPr>
          <a:xfrm>
            <a:off x="5000628" y="5500702"/>
            <a:ext cx="3308919" cy="523220"/>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kumimoji="1" lang="zh-CN" altLang="en-US" sz="2800" b="1" dirty="0" smtClean="0">
                <a:solidFill>
                  <a:srgbClr val="FFFF00"/>
                </a:solidFill>
                <a:latin typeface="微软雅黑" pitchFamily="34" charset="-122"/>
                <a:ea typeface="微软雅黑" pitchFamily="34" charset="-122"/>
              </a:rPr>
              <a:t>选择排序需要</a:t>
            </a:r>
            <a:r>
              <a:rPr kumimoji="1" lang="en-US" altLang="zh-CN" sz="2800" b="1" dirty="0" smtClean="0">
                <a:solidFill>
                  <a:srgbClr val="FFFF00"/>
                </a:solidFill>
                <a:latin typeface="微软雅黑" pitchFamily="34" charset="-122"/>
                <a:ea typeface="微软雅黑" pitchFamily="34" charset="-122"/>
              </a:rPr>
              <a:t>n-1</a:t>
            </a:r>
            <a:r>
              <a:rPr kumimoji="1" lang="zh-CN" altLang="en-US" sz="2800" b="1" dirty="0" smtClean="0">
                <a:solidFill>
                  <a:srgbClr val="FFFF00"/>
                </a:solidFill>
                <a:latin typeface="微软雅黑" pitchFamily="34" charset="-122"/>
                <a:ea typeface="微软雅黑" pitchFamily="34" charset="-122"/>
              </a:rPr>
              <a:t>趟</a:t>
            </a:r>
            <a:endParaRPr lang="zh-CN" altLang="en-US" sz="2800" dirty="0"/>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ext Box 2"/>
          <p:cNvSpPr txBox="1">
            <a:spLocks noChangeArrowheads="1"/>
          </p:cNvSpPr>
          <p:nvPr/>
        </p:nvSpPr>
        <p:spPr bwMode="auto">
          <a:xfrm>
            <a:off x="755650" y="1700213"/>
            <a:ext cx="7391400" cy="22860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根据</a:t>
            </a:r>
            <a:r>
              <a:rPr lang="zh-CN" altLang="en-US" sz="2400" dirty="0">
                <a:solidFill>
                  <a:srgbClr val="C00000"/>
                </a:solidFill>
                <a:latin typeface="微软雅黑" pitchFamily="34" charset="-122"/>
                <a:ea typeface="微软雅黑" pitchFamily="34" charset="-122"/>
              </a:rPr>
              <a:t>选择最小关键码记录</a:t>
            </a:r>
            <a:r>
              <a:rPr lang="zh-CN" altLang="en-US" sz="2400" dirty="0">
                <a:latin typeface="微软雅黑" pitchFamily="34" charset="-122"/>
                <a:ea typeface="微软雅黑" pitchFamily="34" charset="-122"/>
              </a:rPr>
              <a:t>的方式不同，选择排序又有多种方法，在本节中我们重点讲两种选择排序：</a:t>
            </a:r>
          </a:p>
          <a:p>
            <a:pPr>
              <a:spcBef>
                <a:spcPct val="50000"/>
              </a:spcBef>
            </a:pPr>
            <a:r>
              <a:rPr lang="en-US" altLang="zh-CN" sz="3200" dirty="0" smtClean="0">
                <a:latin typeface="微软雅黑" pitchFamily="34" charset="-122"/>
                <a:ea typeface="微软雅黑" pitchFamily="34" charset="-122"/>
              </a:rPr>
              <a:t>1 </a:t>
            </a:r>
            <a:r>
              <a:rPr lang="zh-CN" altLang="en-US" sz="3200" dirty="0">
                <a:latin typeface="微软雅黑" pitchFamily="34" charset="-122"/>
                <a:ea typeface="微软雅黑" pitchFamily="34" charset="-122"/>
              </a:rPr>
              <a:t>简单选择排序</a:t>
            </a:r>
          </a:p>
          <a:p>
            <a:pPr>
              <a:spcBef>
                <a:spcPct val="50000"/>
              </a:spcBef>
            </a:pPr>
            <a:r>
              <a:rPr lang="en-US" altLang="zh-CN" sz="3200" dirty="0" smtClean="0">
                <a:latin typeface="微软雅黑" pitchFamily="34" charset="-122"/>
                <a:ea typeface="微软雅黑" pitchFamily="34" charset="-122"/>
              </a:rPr>
              <a:t>2 </a:t>
            </a:r>
            <a:r>
              <a:rPr lang="zh-CN" altLang="en-US" sz="3200" dirty="0">
                <a:latin typeface="微软雅黑" pitchFamily="34" charset="-122"/>
                <a:ea typeface="微软雅黑" pitchFamily="34" charset="-122"/>
              </a:rPr>
              <a:t>堆排序</a:t>
            </a:r>
          </a:p>
        </p:txBody>
      </p:sp>
      <p:sp>
        <p:nvSpPr>
          <p:cNvPr id="3" name="Rectangle 2"/>
          <p:cNvSpPr txBox="1">
            <a:spLocks noChangeArrowheads="1"/>
          </p:cNvSpPr>
          <p:nvPr/>
        </p:nvSpPr>
        <p:spPr>
          <a:xfrm>
            <a:off x="357158" y="28572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选择排序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27362"/>
                                        </p:tgtEl>
                                        <p:attrNameLst>
                                          <p:attrName>style.visibility</p:attrName>
                                        </p:attrNameLst>
                                      </p:cBhvr>
                                      <p:to>
                                        <p:strVal val="visible"/>
                                      </p:to>
                                    </p:set>
                                    <p:animEffect transition="in" filter="dissolve">
                                      <p:cBhvr>
                                        <p:cTn id="7" dur="500"/>
                                        <p:tgtEl>
                                          <p:spTgt spid="527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3" name="Text Box 3"/>
          <p:cNvSpPr txBox="1">
            <a:spLocks noChangeArrowheads="1"/>
          </p:cNvSpPr>
          <p:nvPr/>
        </p:nvSpPr>
        <p:spPr bwMode="auto">
          <a:xfrm>
            <a:off x="357158" y="1484221"/>
            <a:ext cx="8305800" cy="4628960"/>
          </a:xfrm>
          <a:prstGeom prst="rect">
            <a:avLst/>
          </a:prstGeom>
          <a:noFill/>
          <a:ln w="12700" cap="sq">
            <a:noFill/>
            <a:miter lim="800000"/>
            <a:headEnd type="none" w="sm" len="sm"/>
            <a:tailEnd type="none" w="sm" len="sm"/>
          </a:ln>
          <a:effectLst/>
        </p:spPr>
        <p:txBody>
          <a:bodyPr wrap="square">
            <a:spAutoFit/>
          </a:bodyPr>
          <a:lstStyle/>
          <a:p>
            <a:pPr indent="533400" algn="just">
              <a:lnSpc>
                <a:spcPct val="80000"/>
              </a:lnSpc>
              <a:spcBef>
                <a:spcPct val="50000"/>
              </a:spcBef>
              <a:buFont typeface="Arial" pitchFamily="34" charset="0"/>
              <a:buChar char="•"/>
            </a:pPr>
            <a:r>
              <a:rPr lang="zh-CN" altLang="en-US" sz="2800" dirty="0" smtClean="0">
                <a:latin typeface="微软雅黑" pitchFamily="34" charset="-122"/>
                <a:ea typeface="微软雅黑" pitchFamily="34" charset="-122"/>
              </a:rPr>
              <a:t>记录</a:t>
            </a:r>
            <a:r>
              <a:rPr lang="zh-CN" altLang="en-US" sz="2800" dirty="0">
                <a:latin typeface="微软雅黑" pitchFamily="34" charset="-122"/>
                <a:ea typeface="微软雅黑" pitchFamily="34" charset="-122"/>
              </a:rPr>
              <a:t>、关键码和排序表：</a:t>
            </a:r>
            <a:r>
              <a:rPr kumimoji="1" lang="zh-CN" altLang="en-US" sz="2400" dirty="0">
                <a:latin typeface="微软雅黑" pitchFamily="34" charset="-122"/>
                <a:ea typeface="微软雅黑" pitchFamily="34" charset="-122"/>
              </a:rPr>
              <a:t> </a:t>
            </a:r>
          </a:p>
          <a:p>
            <a:pPr algn="just">
              <a:lnSpc>
                <a:spcPct val="80000"/>
              </a:lnSpc>
              <a:spcBef>
                <a:spcPct val="50000"/>
              </a:spcBef>
            </a:pPr>
            <a:r>
              <a:rPr kumimoji="1" lang="zh-CN" altLang="en-US"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记录：   数据元素</a:t>
            </a:r>
          </a:p>
          <a:p>
            <a:pPr algn="just">
              <a:lnSpc>
                <a:spcPct val="80000"/>
              </a:lnSpc>
              <a:spcBef>
                <a:spcPct val="50000"/>
              </a:spcBef>
            </a:pP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关</a:t>
            </a:r>
            <a:r>
              <a:rPr lang="zh-CN" altLang="en-US" sz="2400" dirty="0">
                <a:latin typeface="微软雅黑" pitchFamily="34" charset="-122"/>
                <a:ea typeface="微软雅黑" pitchFamily="34" charset="-122"/>
              </a:rPr>
              <a:t>键码（或排序码）：作为排序依据的数据项称为数据元素的关键码。</a:t>
            </a:r>
          </a:p>
          <a:p>
            <a:pPr algn="just">
              <a:lnSpc>
                <a:spcPct val="80000"/>
              </a:lnSpc>
              <a:spcBef>
                <a:spcPct val="50000"/>
              </a:spcBef>
            </a:pPr>
            <a:r>
              <a:rPr lang="zh-CN" altLang="en-US" sz="2400" dirty="0" smtClean="0">
                <a:latin typeface="微软雅黑" pitchFamily="34" charset="-122"/>
                <a:ea typeface="微软雅黑" pitchFamily="34" charset="-122"/>
              </a:rPr>
              <a:t>      排序</a:t>
            </a:r>
            <a:r>
              <a:rPr lang="zh-CN" altLang="en-US" sz="2400" dirty="0">
                <a:latin typeface="微软雅黑" pitchFamily="34" charset="-122"/>
                <a:ea typeface="微软雅黑" pitchFamily="34" charset="-122"/>
              </a:rPr>
              <a:t>表：若干个（</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个）排序纪录组成的</a:t>
            </a:r>
            <a:r>
              <a:rPr lang="zh-CN" altLang="en-US" sz="2400" dirty="0" smtClean="0">
                <a:latin typeface="微软雅黑" pitchFamily="34" charset="-122"/>
                <a:ea typeface="微软雅黑" pitchFamily="34" charset="-122"/>
              </a:rPr>
              <a:t>集合，排序</a:t>
            </a:r>
            <a:r>
              <a:rPr lang="zh-CN" altLang="en-US" sz="2400" dirty="0">
                <a:latin typeface="微软雅黑" pitchFamily="34" charset="-122"/>
                <a:ea typeface="微软雅黑" pitchFamily="34" charset="-122"/>
              </a:rPr>
              <a:t>表也称成为</a:t>
            </a:r>
            <a:r>
              <a:rPr lang="zh-CN" altLang="en-US" sz="2400" dirty="0" smtClean="0">
                <a:latin typeface="微软雅黑" pitchFamily="34" charset="-122"/>
                <a:ea typeface="微软雅黑" pitchFamily="34" charset="-122"/>
              </a:rPr>
              <a:t>文件。</a:t>
            </a:r>
            <a:endParaRPr lang="zh-CN" altLang="en-US" sz="2400" dirty="0">
              <a:latin typeface="微软雅黑" pitchFamily="34" charset="-122"/>
              <a:ea typeface="微软雅黑" pitchFamily="34" charset="-122"/>
            </a:endParaRPr>
          </a:p>
          <a:p>
            <a:pPr indent="533400" algn="just">
              <a:lnSpc>
                <a:spcPct val="80000"/>
              </a:lnSpc>
              <a:spcBef>
                <a:spcPct val="50000"/>
              </a:spcBef>
              <a:buFont typeface="Arial" pitchFamily="34" charset="0"/>
              <a:buChar char="•"/>
            </a:pPr>
            <a:r>
              <a:rPr lang="zh-CN" altLang="en-US" sz="2800" dirty="0" smtClean="0">
                <a:latin typeface="微软雅黑" pitchFamily="34" charset="-122"/>
                <a:ea typeface="微软雅黑" pitchFamily="34" charset="-122"/>
              </a:rPr>
              <a:t>非</a:t>
            </a:r>
            <a:r>
              <a:rPr lang="zh-CN" altLang="en-US" sz="2800" dirty="0">
                <a:latin typeface="微软雅黑" pitchFamily="34" charset="-122"/>
                <a:ea typeface="微软雅黑" pitchFamily="34" charset="-122"/>
              </a:rPr>
              <a:t>递减序列、递减序列、非递增序列、递增有序</a:t>
            </a:r>
          </a:p>
          <a:p>
            <a:pPr indent="533400" algn="just">
              <a:lnSpc>
                <a:spcPct val="80000"/>
              </a:lnSpc>
              <a:spcBef>
                <a:spcPct val="50000"/>
              </a:spcBef>
              <a:buFont typeface="Arial" pitchFamily="34" charset="0"/>
              <a:buChar char="•"/>
            </a:pPr>
            <a:r>
              <a:rPr lang="zh-CN" altLang="en-US" sz="2800" dirty="0" smtClean="0">
                <a:latin typeface="微软雅黑" pitchFamily="34" charset="-122"/>
                <a:ea typeface="微软雅黑" pitchFamily="34" charset="-122"/>
              </a:rPr>
              <a:t>稳定</a:t>
            </a:r>
            <a:r>
              <a:rPr lang="zh-CN" altLang="en-US" sz="2800" dirty="0">
                <a:latin typeface="微软雅黑" pitchFamily="34" charset="-122"/>
                <a:ea typeface="微软雅黑" pitchFamily="34" charset="-122"/>
              </a:rPr>
              <a:t>排序和非稳定排序</a:t>
            </a:r>
          </a:p>
          <a:p>
            <a:pPr algn="just">
              <a:lnSpc>
                <a:spcPct val="80000"/>
              </a:lnSpc>
              <a:spcBef>
                <a:spcPct val="50000"/>
              </a:spcBef>
            </a:pPr>
            <a:r>
              <a:rPr lang="zh-CN" altLang="en-US" sz="2800" dirty="0">
                <a:latin typeface="微软雅黑" pitchFamily="34" charset="-122"/>
                <a:ea typeface="微软雅黑" pitchFamily="34" charset="-122"/>
              </a:rPr>
              <a:t>   </a:t>
            </a:r>
            <a:r>
              <a:rPr lang="zh-CN" altLang="en-US" sz="2800" dirty="0" smtClean="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稳定</a:t>
            </a:r>
            <a:r>
              <a:rPr lang="zh-CN" altLang="en-US" sz="2400" dirty="0">
                <a:latin typeface="微软雅黑" pitchFamily="34" charset="-122"/>
                <a:ea typeface="微软雅黑" pitchFamily="34" charset="-122"/>
              </a:rPr>
              <a:t>排序 </a:t>
            </a:r>
            <a:r>
              <a:rPr lang="zh-CN" altLang="en-US" sz="2400" dirty="0" smtClean="0">
                <a:latin typeface="微软雅黑" pitchFamily="34" charset="-122"/>
                <a:ea typeface="微软雅黑" pitchFamily="34" charset="-122"/>
              </a:rPr>
              <a:t>：排序完整</a:t>
            </a:r>
            <a:endParaRPr lang="zh-CN" altLang="en-US" sz="2400" dirty="0">
              <a:latin typeface="微软雅黑" pitchFamily="34" charset="-122"/>
              <a:ea typeface="微软雅黑" pitchFamily="34" charset="-122"/>
            </a:endParaRPr>
          </a:p>
          <a:p>
            <a:pPr algn="just">
              <a:lnSpc>
                <a:spcPct val="80000"/>
              </a:lnSpc>
              <a:spcBef>
                <a:spcPct val="50000"/>
              </a:spcBef>
            </a:pP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不稳定</a:t>
            </a:r>
            <a:r>
              <a:rPr lang="zh-CN" altLang="en-US" sz="2400">
                <a:latin typeface="微软雅黑" pitchFamily="34" charset="-122"/>
                <a:ea typeface="微软雅黑" pitchFamily="34" charset="-122"/>
              </a:rPr>
              <a:t>排序</a:t>
            </a:r>
            <a:r>
              <a:rPr lang="zh-CN" altLang="en-US" sz="2400" smtClean="0">
                <a:latin typeface="微软雅黑" pitchFamily="34" charset="-122"/>
                <a:ea typeface="微软雅黑" pitchFamily="34" charset="-122"/>
              </a:rPr>
              <a:t>：排序不完整</a:t>
            </a:r>
            <a:endParaRPr lang="zh-CN" altLang="en-US" sz="2400" dirty="0">
              <a:latin typeface="微软雅黑" pitchFamily="34" charset="-122"/>
              <a:ea typeface="微软雅黑" pitchFamily="34" charset="-122"/>
            </a:endParaRPr>
          </a:p>
        </p:txBody>
      </p:sp>
      <p:sp>
        <p:nvSpPr>
          <p:cNvPr id="481284" name="Text Box 4"/>
          <p:cNvSpPr txBox="1">
            <a:spLocks noChangeArrowheads="1"/>
          </p:cNvSpPr>
          <p:nvPr/>
        </p:nvSpPr>
        <p:spPr bwMode="auto">
          <a:xfrm>
            <a:off x="838200" y="5516563"/>
            <a:ext cx="8305800" cy="877887"/>
          </a:xfrm>
          <a:prstGeom prst="rect">
            <a:avLst/>
          </a:prstGeom>
          <a:noFill/>
          <a:ln w="12700" cap="sq">
            <a:noFill/>
            <a:miter lim="800000"/>
            <a:headEnd type="none" w="sm" len="sm"/>
            <a:tailEnd type="none" w="sm" len="sm"/>
          </a:ln>
          <a:effectLst/>
        </p:spPr>
        <p:txBody>
          <a:bodyPr>
            <a:spAutoFit/>
          </a:bodyPr>
          <a:lstStyle/>
          <a:p>
            <a:endParaRPr kumimoji="1" lang="en-US" altLang="zh-CN" sz="2400">
              <a:solidFill>
                <a:srgbClr val="000099"/>
              </a:solidFill>
            </a:endParaRPr>
          </a:p>
          <a:p>
            <a:pPr>
              <a:lnSpc>
                <a:spcPct val="115000"/>
              </a:lnSpc>
            </a:pPr>
            <a:endParaRPr kumimoji="1" lang="en-US" altLang="zh-CN" sz="2400">
              <a:solidFill>
                <a:srgbClr val="000000"/>
              </a:solidFill>
              <a:latin typeface="Times New Roman" pitchFamily="18" charset="0"/>
            </a:endParaRPr>
          </a:p>
        </p:txBody>
      </p:sp>
      <p:sp>
        <p:nvSpPr>
          <p:cNvPr id="4" name="TextBox 3"/>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283">
                                            <p:txEl>
                                              <p:pRg st="4" end="4"/>
                                            </p:txEl>
                                          </p:spTgt>
                                        </p:tgtEl>
                                        <p:attrNameLst>
                                          <p:attrName>style.visibility</p:attrName>
                                        </p:attrNameLst>
                                      </p:cBhvr>
                                      <p:to>
                                        <p:strVal val="visible"/>
                                      </p:to>
                                    </p:set>
                                    <p:animEffect transition="in" filter="blinds(horizontal)">
                                      <p:cBhvr>
                                        <p:cTn id="7" dur="500"/>
                                        <p:tgtEl>
                                          <p:spTgt spid="48128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1283">
                                            <p:txEl>
                                              <p:pRg st="5" end="5"/>
                                            </p:txEl>
                                          </p:spTgt>
                                        </p:tgtEl>
                                        <p:attrNameLst>
                                          <p:attrName>style.visibility</p:attrName>
                                        </p:attrNameLst>
                                      </p:cBhvr>
                                      <p:to>
                                        <p:strVal val="visible"/>
                                      </p:to>
                                    </p:set>
                                    <p:animEffect transition="in" filter="blinds(horizontal)">
                                      <p:cBhvr>
                                        <p:cTn id="12" dur="500"/>
                                        <p:tgtEl>
                                          <p:spTgt spid="481283">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81283">
                                            <p:txEl>
                                              <p:pRg st="6" end="6"/>
                                            </p:txEl>
                                          </p:spTgt>
                                        </p:tgtEl>
                                        <p:attrNameLst>
                                          <p:attrName>style.visibility</p:attrName>
                                        </p:attrNameLst>
                                      </p:cBhvr>
                                      <p:to>
                                        <p:strVal val="visible"/>
                                      </p:to>
                                    </p:set>
                                    <p:animEffect transition="in" filter="blinds(horizontal)">
                                      <p:cBhvr>
                                        <p:cTn id="15" dur="500"/>
                                        <p:tgtEl>
                                          <p:spTgt spid="48128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81283">
                                            <p:txEl>
                                              <p:pRg st="7" end="7"/>
                                            </p:txEl>
                                          </p:spTgt>
                                        </p:tgtEl>
                                        <p:attrNameLst>
                                          <p:attrName>style.visibility</p:attrName>
                                        </p:attrNameLst>
                                      </p:cBhvr>
                                      <p:to>
                                        <p:strVal val="visible"/>
                                      </p:to>
                                    </p:set>
                                    <p:animEffect transition="in" filter="blinds(horizontal)">
                                      <p:cBhvr>
                                        <p:cTn id="18" dur="500"/>
                                        <p:tgtEl>
                                          <p:spTgt spid="4812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body" idx="1"/>
          </p:nvPr>
        </p:nvSpPr>
        <p:spPr>
          <a:xfrm>
            <a:off x="428596" y="1164134"/>
            <a:ext cx="8229600" cy="5262979"/>
          </a:xfrm>
          <a:noFill/>
          <a:ln/>
        </p:spPr>
        <p:txBody>
          <a:bodyPr wrap="square">
            <a:spAutoFit/>
          </a:bodyPr>
          <a:lstStyle/>
          <a:p>
            <a:pPr>
              <a:lnSpc>
                <a:spcPct val="80000"/>
              </a:lnSpc>
              <a:buFontTx/>
              <a:buNone/>
            </a:pPr>
            <a:r>
              <a:rPr lang="zh-CN" altLang="en-US" sz="2400" dirty="0" smtClean="0"/>
              <a:t>  </a:t>
            </a:r>
          </a:p>
          <a:p>
            <a:pPr>
              <a:lnSpc>
                <a:spcPct val="80000"/>
              </a:lnSpc>
              <a:buFontTx/>
              <a:buNone/>
            </a:pPr>
            <a:r>
              <a:rPr lang="zh-CN" altLang="en-US" sz="2400" dirty="0" smtClean="0"/>
              <a:t>   特点：每次选择关键码的过程是顺序进行的。</a:t>
            </a:r>
          </a:p>
          <a:p>
            <a:pPr>
              <a:lnSpc>
                <a:spcPct val="80000"/>
              </a:lnSpc>
              <a:buFontTx/>
              <a:buNone/>
            </a:pPr>
            <a:endParaRPr kumimoji="1" lang="zh-CN" altLang="en-US" sz="2400" dirty="0"/>
          </a:p>
          <a:p>
            <a:pPr>
              <a:lnSpc>
                <a:spcPct val="80000"/>
              </a:lnSpc>
              <a:buFontTx/>
              <a:buNone/>
            </a:pPr>
            <a:r>
              <a:rPr lang="zh-CN" altLang="en-US" sz="2400" dirty="0" smtClean="0">
                <a:solidFill>
                  <a:srgbClr val="FFFF00"/>
                </a:solidFill>
              </a:rPr>
              <a:t>    </a:t>
            </a:r>
            <a:r>
              <a:rPr lang="zh-CN" altLang="en-US" sz="2400" dirty="0" smtClean="0">
                <a:solidFill>
                  <a:srgbClr val="C00000"/>
                </a:solidFill>
              </a:rPr>
              <a:t>第</a:t>
            </a:r>
            <a:r>
              <a:rPr lang="en-US" altLang="zh-CN" sz="2400" dirty="0">
                <a:solidFill>
                  <a:srgbClr val="C00000"/>
                </a:solidFill>
              </a:rPr>
              <a:t>1</a:t>
            </a:r>
            <a:r>
              <a:rPr lang="zh-CN" altLang="en-US" sz="2400" dirty="0">
                <a:solidFill>
                  <a:srgbClr val="C00000"/>
                </a:solidFill>
              </a:rPr>
              <a:t>趟</a:t>
            </a:r>
            <a:r>
              <a:rPr lang="zh-CN" altLang="en-US" sz="2400" dirty="0"/>
              <a:t>，从第</a:t>
            </a:r>
            <a:r>
              <a:rPr lang="en-US" altLang="zh-CN" sz="2400" dirty="0"/>
              <a:t>1</a:t>
            </a:r>
            <a:r>
              <a:rPr lang="zh-CN" altLang="en-US" sz="2400" dirty="0"/>
              <a:t>个到第</a:t>
            </a:r>
            <a:r>
              <a:rPr lang="en-US" altLang="zh-CN" sz="2400" dirty="0"/>
              <a:t>n</a:t>
            </a:r>
            <a:r>
              <a:rPr lang="zh-CN" altLang="en-US" sz="2400" dirty="0"/>
              <a:t>个记录中选择关键码最小的记录与第</a:t>
            </a:r>
            <a:r>
              <a:rPr lang="en-US" altLang="zh-CN" sz="2400" dirty="0"/>
              <a:t>1</a:t>
            </a:r>
            <a:r>
              <a:rPr lang="zh-CN" altLang="en-US" sz="2400" dirty="0"/>
              <a:t>个记录交换；</a:t>
            </a:r>
          </a:p>
          <a:p>
            <a:pPr>
              <a:lnSpc>
                <a:spcPct val="80000"/>
              </a:lnSpc>
              <a:buFontTx/>
              <a:buNone/>
            </a:pPr>
            <a:r>
              <a:rPr lang="zh-CN" altLang="en-US" sz="2400" dirty="0">
                <a:solidFill>
                  <a:srgbClr val="FFFF00"/>
                </a:solidFill>
              </a:rPr>
              <a:t>   </a:t>
            </a:r>
            <a:r>
              <a:rPr lang="zh-CN" altLang="en-US" sz="2400" dirty="0" smtClean="0">
                <a:solidFill>
                  <a:srgbClr val="FFFF00"/>
                </a:solidFill>
              </a:rPr>
              <a:t> </a:t>
            </a:r>
            <a:r>
              <a:rPr lang="zh-CN" altLang="en-US" sz="2400" dirty="0" smtClean="0">
                <a:solidFill>
                  <a:srgbClr val="C00000"/>
                </a:solidFill>
              </a:rPr>
              <a:t>第</a:t>
            </a:r>
            <a:r>
              <a:rPr lang="en-US" altLang="zh-CN" sz="2400" dirty="0">
                <a:solidFill>
                  <a:srgbClr val="C00000"/>
                </a:solidFill>
              </a:rPr>
              <a:t>2</a:t>
            </a:r>
            <a:r>
              <a:rPr lang="zh-CN" altLang="en-US" sz="2400" dirty="0">
                <a:solidFill>
                  <a:srgbClr val="C00000"/>
                </a:solidFill>
              </a:rPr>
              <a:t>趟</a:t>
            </a:r>
            <a:r>
              <a:rPr lang="zh-CN" altLang="en-US" sz="2400" dirty="0"/>
              <a:t>，从第</a:t>
            </a:r>
            <a:r>
              <a:rPr lang="en-US" altLang="zh-CN" sz="2400" dirty="0"/>
              <a:t>2</a:t>
            </a:r>
            <a:r>
              <a:rPr lang="zh-CN" altLang="en-US" sz="2400" dirty="0"/>
              <a:t>个到第</a:t>
            </a:r>
            <a:r>
              <a:rPr lang="en-US" altLang="zh-CN" sz="2400" dirty="0"/>
              <a:t>n</a:t>
            </a:r>
            <a:r>
              <a:rPr lang="zh-CN" altLang="en-US" sz="2400" dirty="0"/>
              <a:t>个记录中选择关键码最小的记录与第</a:t>
            </a:r>
            <a:r>
              <a:rPr lang="en-US" altLang="zh-CN" sz="2400" dirty="0"/>
              <a:t>2</a:t>
            </a:r>
            <a:r>
              <a:rPr lang="zh-CN" altLang="en-US" sz="2400" dirty="0"/>
              <a:t>个记录交换； </a:t>
            </a:r>
          </a:p>
          <a:p>
            <a:pPr>
              <a:lnSpc>
                <a:spcPct val="80000"/>
              </a:lnSpc>
              <a:buFontTx/>
              <a:buNone/>
            </a:pPr>
            <a:r>
              <a:rPr lang="en-US" altLang="zh-CN" sz="2400" dirty="0" smtClean="0"/>
              <a:t>      …</a:t>
            </a:r>
            <a:endParaRPr lang="en-US" altLang="zh-CN" sz="2400" dirty="0"/>
          </a:p>
          <a:p>
            <a:pPr>
              <a:lnSpc>
                <a:spcPct val="80000"/>
              </a:lnSpc>
              <a:buFontTx/>
              <a:buNone/>
            </a:pPr>
            <a:r>
              <a:rPr lang="en-US" altLang="zh-CN" sz="2400" dirty="0"/>
              <a:t>   </a:t>
            </a:r>
            <a:r>
              <a:rPr lang="en-US" altLang="zh-CN" sz="2400" dirty="0" smtClean="0"/>
              <a:t> </a:t>
            </a:r>
            <a:r>
              <a:rPr lang="zh-CN" altLang="en-US" sz="2400" dirty="0" smtClean="0">
                <a:solidFill>
                  <a:srgbClr val="C00000"/>
                </a:solidFill>
              </a:rPr>
              <a:t>第</a:t>
            </a:r>
            <a:r>
              <a:rPr lang="en-US" altLang="zh-CN" sz="2400" dirty="0" err="1">
                <a:solidFill>
                  <a:srgbClr val="C00000"/>
                </a:solidFill>
              </a:rPr>
              <a:t>i</a:t>
            </a:r>
            <a:r>
              <a:rPr lang="zh-CN" altLang="en-US" sz="2400" dirty="0">
                <a:solidFill>
                  <a:srgbClr val="C00000"/>
                </a:solidFill>
              </a:rPr>
              <a:t>趟</a:t>
            </a:r>
            <a:r>
              <a:rPr lang="zh-CN" altLang="en-US" sz="2400" dirty="0"/>
              <a:t>， 从第</a:t>
            </a:r>
            <a:r>
              <a:rPr lang="en-US" altLang="zh-CN" sz="2400" dirty="0" err="1"/>
              <a:t>i</a:t>
            </a:r>
            <a:r>
              <a:rPr lang="zh-CN" altLang="en-US" sz="2400" dirty="0"/>
              <a:t>个到第</a:t>
            </a:r>
            <a:r>
              <a:rPr lang="en-US" altLang="zh-CN" sz="2400" dirty="0"/>
              <a:t>n</a:t>
            </a:r>
            <a:r>
              <a:rPr lang="zh-CN" altLang="en-US" sz="2400" dirty="0"/>
              <a:t>个记录中选择关键码最小的记录与第</a:t>
            </a:r>
            <a:r>
              <a:rPr lang="en-US" altLang="zh-CN" sz="2400" dirty="0" err="1"/>
              <a:t>i</a:t>
            </a:r>
            <a:r>
              <a:rPr lang="zh-CN" altLang="en-US" sz="2400" dirty="0"/>
              <a:t>个记录交换</a:t>
            </a:r>
            <a:r>
              <a:rPr lang="en-US" altLang="zh-CN" sz="2400" dirty="0"/>
              <a:t>;</a:t>
            </a:r>
          </a:p>
          <a:p>
            <a:pPr>
              <a:lnSpc>
                <a:spcPct val="80000"/>
              </a:lnSpc>
              <a:buFontTx/>
              <a:buNone/>
            </a:pPr>
            <a:r>
              <a:rPr lang="en-US" altLang="zh-CN" sz="2400" dirty="0" smtClean="0"/>
              <a:t>      …</a:t>
            </a:r>
            <a:endParaRPr lang="en-US" altLang="zh-CN" sz="2400" dirty="0"/>
          </a:p>
          <a:p>
            <a:pPr>
              <a:lnSpc>
                <a:spcPct val="80000"/>
              </a:lnSpc>
              <a:buFontTx/>
              <a:buNone/>
            </a:pPr>
            <a:r>
              <a:rPr lang="zh-CN" altLang="en-US" sz="2400" dirty="0" smtClean="0"/>
              <a:t>    直到</a:t>
            </a:r>
            <a:r>
              <a:rPr lang="zh-CN" altLang="en-US" sz="2400" dirty="0">
                <a:solidFill>
                  <a:srgbClr val="C00000"/>
                </a:solidFill>
              </a:rPr>
              <a:t>第</a:t>
            </a:r>
            <a:r>
              <a:rPr lang="en-US" altLang="zh-CN" sz="2400" dirty="0">
                <a:solidFill>
                  <a:srgbClr val="C00000"/>
                </a:solidFill>
              </a:rPr>
              <a:t>n-1</a:t>
            </a:r>
            <a:r>
              <a:rPr lang="zh-CN" altLang="en-US" sz="2400" dirty="0">
                <a:solidFill>
                  <a:srgbClr val="C00000"/>
                </a:solidFill>
              </a:rPr>
              <a:t>趟</a:t>
            </a:r>
            <a:r>
              <a:rPr lang="zh-CN" altLang="en-US" sz="2400" dirty="0"/>
              <a:t>，从最后两个记录中选择较小的记录放置在第</a:t>
            </a:r>
            <a:r>
              <a:rPr lang="en-US" altLang="zh-CN" sz="2400" dirty="0"/>
              <a:t>n-1 </a:t>
            </a:r>
            <a:r>
              <a:rPr lang="zh-CN" altLang="en-US" sz="2400" dirty="0"/>
              <a:t>位置。排序结束。</a:t>
            </a:r>
          </a:p>
          <a:p>
            <a:pPr>
              <a:lnSpc>
                <a:spcPct val="80000"/>
              </a:lnSpc>
              <a:buFontTx/>
              <a:buNone/>
            </a:pPr>
            <a:endParaRPr lang="zh-CN" altLang="en-US" sz="2400" dirty="0"/>
          </a:p>
          <a:p>
            <a:pPr>
              <a:lnSpc>
                <a:spcPct val="80000"/>
              </a:lnSpc>
              <a:buFontTx/>
              <a:buNone/>
            </a:pPr>
            <a:endParaRPr lang="en-US" altLang="zh-CN" sz="2400" dirty="0"/>
          </a:p>
        </p:txBody>
      </p:sp>
      <p:sp>
        <p:nvSpPr>
          <p:cNvPr id="3" name="Rectangle 2"/>
          <p:cNvSpPr txBox="1">
            <a:spLocks noChangeArrowheads="1"/>
          </p:cNvSpPr>
          <p:nvPr/>
        </p:nvSpPr>
        <p:spPr>
          <a:xfrm>
            <a:off x="357158" y="28572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选择排序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8386">
                                            <p:txEl>
                                              <p:pRg st="3" end="3"/>
                                            </p:txEl>
                                          </p:spTgt>
                                        </p:tgtEl>
                                        <p:attrNameLst>
                                          <p:attrName>style.visibility</p:attrName>
                                        </p:attrNameLst>
                                      </p:cBhvr>
                                      <p:to>
                                        <p:strVal val="visible"/>
                                      </p:to>
                                    </p:set>
                                    <p:animEffect transition="in" filter="blinds(horizontal)">
                                      <p:cBhvr>
                                        <p:cTn id="7" dur="500"/>
                                        <p:tgtEl>
                                          <p:spTgt spid="52838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8386">
                                            <p:txEl>
                                              <p:pRg st="4" end="4"/>
                                            </p:txEl>
                                          </p:spTgt>
                                        </p:tgtEl>
                                        <p:attrNameLst>
                                          <p:attrName>style.visibility</p:attrName>
                                        </p:attrNameLst>
                                      </p:cBhvr>
                                      <p:to>
                                        <p:strVal val="visible"/>
                                      </p:to>
                                    </p:set>
                                    <p:animEffect transition="in" filter="blinds(horizontal)">
                                      <p:cBhvr>
                                        <p:cTn id="12" dur="500"/>
                                        <p:tgtEl>
                                          <p:spTgt spid="52838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8386">
                                            <p:txEl>
                                              <p:pRg st="5" end="5"/>
                                            </p:txEl>
                                          </p:spTgt>
                                        </p:tgtEl>
                                        <p:attrNameLst>
                                          <p:attrName>style.visibility</p:attrName>
                                        </p:attrNameLst>
                                      </p:cBhvr>
                                      <p:to>
                                        <p:strVal val="visible"/>
                                      </p:to>
                                    </p:set>
                                    <p:animEffect transition="in" filter="blinds(horizontal)">
                                      <p:cBhvr>
                                        <p:cTn id="17" dur="500"/>
                                        <p:tgtEl>
                                          <p:spTgt spid="528386">
                                            <p:txEl>
                                              <p:pRg st="5" end="5"/>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528386">
                                            <p:txEl>
                                              <p:pRg st="6" end="6"/>
                                            </p:txEl>
                                          </p:spTgt>
                                        </p:tgtEl>
                                        <p:attrNameLst>
                                          <p:attrName>style.visibility</p:attrName>
                                        </p:attrNameLst>
                                      </p:cBhvr>
                                      <p:to>
                                        <p:strVal val="visible"/>
                                      </p:to>
                                    </p:set>
                                    <p:animEffect transition="in" filter="blinds(horizontal)">
                                      <p:cBhvr>
                                        <p:cTn id="20" dur="500"/>
                                        <p:tgtEl>
                                          <p:spTgt spid="528386">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528386">
                                            <p:txEl>
                                              <p:pRg st="7" end="7"/>
                                            </p:txEl>
                                          </p:spTgt>
                                        </p:tgtEl>
                                        <p:attrNameLst>
                                          <p:attrName>style.visibility</p:attrName>
                                        </p:attrNameLst>
                                      </p:cBhvr>
                                      <p:to>
                                        <p:strVal val="visible"/>
                                      </p:to>
                                    </p:set>
                                    <p:animEffect transition="in" filter="blinds(horizontal)">
                                      <p:cBhvr>
                                        <p:cTn id="25" dur="500"/>
                                        <p:tgtEl>
                                          <p:spTgt spid="528386">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28386">
                                            <p:txEl>
                                              <p:pRg st="8" end="8"/>
                                            </p:txEl>
                                          </p:spTgt>
                                        </p:tgtEl>
                                        <p:attrNameLst>
                                          <p:attrName>style.visibility</p:attrName>
                                        </p:attrNameLst>
                                      </p:cBhvr>
                                      <p:to>
                                        <p:strVal val="visible"/>
                                      </p:to>
                                    </p:set>
                                    <p:animEffect transition="in" filter="blinds(horizontal)">
                                      <p:cBhvr>
                                        <p:cTn id="28" dur="500"/>
                                        <p:tgtEl>
                                          <p:spTgt spid="5283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body" idx="1"/>
          </p:nvPr>
        </p:nvSpPr>
        <p:spPr>
          <a:xfrm>
            <a:off x="428596" y="1714488"/>
            <a:ext cx="8715404" cy="3711785"/>
          </a:xfrm>
          <a:noFill/>
          <a:ln/>
        </p:spPr>
        <p:txBody>
          <a:bodyPr wrap="square">
            <a:spAutoFit/>
          </a:bodyPr>
          <a:lstStyle/>
          <a:p>
            <a:pPr>
              <a:lnSpc>
                <a:spcPct val="80000"/>
              </a:lnSpc>
              <a:buFontTx/>
              <a:buNone/>
            </a:pPr>
            <a:r>
              <a:rPr lang="zh-CN" altLang="en-US" sz="2400" dirty="0" smtClean="0"/>
              <a:t>设</a:t>
            </a:r>
            <a:r>
              <a:rPr lang="zh-CN" altLang="en-US" sz="2400" dirty="0"/>
              <a:t>排序表：</a:t>
            </a:r>
            <a:r>
              <a:rPr kumimoji="1" lang="en-US" altLang="zh-CN" sz="2400" b="1" dirty="0">
                <a:solidFill>
                  <a:srgbClr val="C00000"/>
                </a:solidFill>
              </a:rPr>
              <a:t>49   14   38   74   96   65  49  8  55   27</a:t>
            </a:r>
          </a:p>
          <a:p>
            <a:pPr>
              <a:lnSpc>
                <a:spcPct val="80000"/>
              </a:lnSpc>
              <a:buFontTx/>
              <a:buNone/>
            </a:pPr>
            <a:endParaRPr kumimoji="1" lang="en-US" altLang="zh-CN" sz="2400" b="1" dirty="0"/>
          </a:p>
          <a:p>
            <a:pPr>
              <a:lnSpc>
                <a:spcPct val="80000"/>
              </a:lnSpc>
              <a:buFontTx/>
              <a:buNone/>
            </a:pPr>
            <a:r>
              <a:rPr lang="zh-CN" altLang="en-US" sz="2400" dirty="0"/>
              <a:t>第</a:t>
            </a:r>
            <a:r>
              <a:rPr lang="en-US" altLang="zh-CN" sz="2400" dirty="0"/>
              <a:t>1</a:t>
            </a:r>
            <a:r>
              <a:rPr lang="zh-CN" altLang="en-US" sz="2400" dirty="0"/>
              <a:t>趟之后：</a:t>
            </a:r>
            <a:r>
              <a:rPr kumimoji="1" lang="en-US" altLang="zh-CN" sz="2400" b="1" dirty="0"/>
              <a:t>8     </a:t>
            </a:r>
            <a:r>
              <a:rPr kumimoji="1" lang="en-US" altLang="zh-CN" sz="2400" dirty="0">
                <a:solidFill>
                  <a:srgbClr val="C00000"/>
                </a:solidFill>
              </a:rPr>
              <a:t>14   38   74   96   65   49  49   55   27</a:t>
            </a:r>
          </a:p>
          <a:p>
            <a:pPr>
              <a:lnSpc>
                <a:spcPct val="80000"/>
              </a:lnSpc>
              <a:buFontTx/>
              <a:buNone/>
            </a:pPr>
            <a:r>
              <a:rPr lang="zh-CN" altLang="en-US" sz="2400" dirty="0"/>
              <a:t>第</a:t>
            </a:r>
            <a:r>
              <a:rPr lang="en-US" altLang="zh-CN" sz="2400" dirty="0"/>
              <a:t>2</a:t>
            </a:r>
            <a:r>
              <a:rPr lang="zh-CN" altLang="en-US" sz="2400" dirty="0"/>
              <a:t>趟之后：</a:t>
            </a:r>
            <a:r>
              <a:rPr kumimoji="1" lang="en-US" altLang="zh-CN" sz="2400" b="1" dirty="0"/>
              <a:t>8     14   </a:t>
            </a:r>
            <a:r>
              <a:rPr kumimoji="1" lang="en-US" altLang="zh-CN" sz="2400" dirty="0">
                <a:solidFill>
                  <a:srgbClr val="C00000"/>
                </a:solidFill>
              </a:rPr>
              <a:t>38   74   96   65   49  49   55   27</a:t>
            </a:r>
          </a:p>
          <a:p>
            <a:pPr>
              <a:lnSpc>
                <a:spcPct val="80000"/>
              </a:lnSpc>
              <a:buFontTx/>
              <a:buNone/>
            </a:pPr>
            <a:r>
              <a:rPr kumimoji="1" lang="en-US" altLang="zh-CN" sz="2400" dirty="0"/>
              <a:t>                                             </a:t>
            </a:r>
            <a:r>
              <a:rPr kumimoji="1" lang="zh-CN" altLang="en-US" sz="2400" dirty="0"/>
              <a:t>（在本位就不用交换）</a:t>
            </a:r>
          </a:p>
          <a:p>
            <a:pPr>
              <a:lnSpc>
                <a:spcPct val="80000"/>
              </a:lnSpc>
              <a:buFontTx/>
              <a:buNone/>
            </a:pPr>
            <a:r>
              <a:rPr lang="zh-CN" altLang="en-US" sz="2400" dirty="0"/>
              <a:t>第</a:t>
            </a:r>
            <a:r>
              <a:rPr lang="en-US" altLang="zh-CN" sz="2400" dirty="0"/>
              <a:t>3</a:t>
            </a:r>
            <a:r>
              <a:rPr lang="zh-CN" altLang="en-US" sz="2400" dirty="0"/>
              <a:t>趟之后：</a:t>
            </a:r>
            <a:r>
              <a:rPr kumimoji="1" lang="en-US" altLang="zh-CN" sz="2400" b="1" dirty="0"/>
              <a:t>8     </a:t>
            </a:r>
            <a:r>
              <a:rPr kumimoji="1" lang="en-US" altLang="zh-CN" sz="2400" b="1" dirty="0" smtClean="0"/>
              <a:t>14    27   </a:t>
            </a:r>
            <a:r>
              <a:rPr kumimoji="1" lang="en-US" altLang="zh-CN" sz="2400" dirty="0" smtClean="0">
                <a:solidFill>
                  <a:srgbClr val="C00000"/>
                </a:solidFill>
              </a:rPr>
              <a:t>74   96   65   49  49   55   38 </a:t>
            </a:r>
            <a:endParaRPr kumimoji="1" lang="en-US" altLang="zh-CN" sz="2400" dirty="0">
              <a:solidFill>
                <a:srgbClr val="C00000"/>
              </a:solidFill>
            </a:endParaRPr>
          </a:p>
          <a:p>
            <a:pPr>
              <a:lnSpc>
                <a:spcPct val="80000"/>
              </a:lnSpc>
              <a:buFontTx/>
              <a:buNone/>
            </a:pPr>
            <a:r>
              <a:rPr lang="zh-CN" altLang="en-US" sz="2400" dirty="0"/>
              <a:t>第</a:t>
            </a:r>
            <a:r>
              <a:rPr lang="en-US" altLang="zh-CN" sz="2400" dirty="0"/>
              <a:t>4</a:t>
            </a:r>
            <a:r>
              <a:rPr lang="zh-CN" altLang="en-US" sz="2400" dirty="0"/>
              <a:t>趟之后：</a:t>
            </a:r>
            <a:r>
              <a:rPr kumimoji="1" lang="en-US" altLang="zh-CN" sz="2400" b="1" dirty="0"/>
              <a:t>8     14    27   </a:t>
            </a:r>
            <a:r>
              <a:rPr kumimoji="1" lang="en-US" altLang="zh-CN" sz="2400" dirty="0">
                <a:solidFill>
                  <a:srgbClr val="C00000"/>
                </a:solidFill>
              </a:rPr>
              <a:t>49   96   65   74  49   </a:t>
            </a:r>
            <a:r>
              <a:rPr kumimoji="1" lang="en-US" altLang="zh-CN" sz="2400" dirty="0" smtClean="0">
                <a:solidFill>
                  <a:srgbClr val="C00000"/>
                </a:solidFill>
              </a:rPr>
              <a:t>55   </a:t>
            </a:r>
            <a:r>
              <a:rPr kumimoji="1" lang="en-US" altLang="zh-CN" sz="2400" dirty="0">
                <a:solidFill>
                  <a:srgbClr val="C00000"/>
                </a:solidFill>
              </a:rPr>
              <a:t>38</a:t>
            </a:r>
            <a:r>
              <a:rPr kumimoji="1" lang="en-US" altLang="zh-CN" sz="2400" b="1" dirty="0">
                <a:solidFill>
                  <a:srgbClr val="C00000"/>
                </a:solidFill>
              </a:rPr>
              <a:t> </a:t>
            </a:r>
          </a:p>
          <a:p>
            <a:pPr>
              <a:lnSpc>
                <a:spcPct val="80000"/>
              </a:lnSpc>
              <a:buFontTx/>
              <a:buNone/>
            </a:pPr>
            <a:r>
              <a:rPr kumimoji="1" lang="zh-CN" altLang="en-US" sz="2400" dirty="0"/>
              <a:t>。。。</a:t>
            </a:r>
          </a:p>
          <a:p>
            <a:pPr>
              <a:lnSpc>
                <a:spcPct val="80000"/>
              </a:lnSpc>
              <a:buFontTx/>
              <a:buNone/>
            </a:pPr>
            <a:endParaRPr kumimoji="1" lang="zh-CN" altLang="en-US" sz="2400" dirty="0"/>
          </a:p>
          <a:p>
            <a:pPr>
              <a:lnSpc>
                <a:spcPct val="80000"/>
              </a:lnSpc>
              <a:buFontTx/>
              <a:buNone/>
            </a:pPr>
            <a:r>
              <a:rPr lang="zh-CN" altLang="en-US" sz="2400" dirty="0"/>
              <a:t>第</a:t>
            </a:r>
            <a:r>
              <a:rPr lang="en-US" altLang="zh-CN" sz="2400" dirty="0"/>
              <a:t>9</a:t>
            </a:r>
            <a:r>
              <a:rPr lang="zh-CN" altLang="en-US" sz="2400" dirty="0"/>
              <a:t>趟之后：</a:t>
            </a:r>
            <a:r>
              <a:rPr kumimoji="1" lang="zh-CN" altLang="en-US" sz="2400" b="1" dirty="0"/>
              <a:t> </a:t>
            </a:r>
            <a:r>
              <a:rPr kumimoji="1" lang="en-US" altLang="zh-CN" sz="2400" b="1" dirty="0"/>
              <a:t>8     14    27    38   49    49  55  65   74   96 </a:t>
            </a:r>
            <a:endParaRPr lang="en-US" altLang="zh-CN" sz="1300" dirty="0"/>
          </a:p>
        </p:txBody>
      </p:sp>
      <p:sp>
        <p:nvSpPr>
          <p:cNvPr id="3" name="Rectangle 2"/>
          <p:cNvSpPr txBox="1">
            <a:spLocks noChangeArrowheads="1"/>
          </p:cNvSpPr>
          <p:nvPr/>
        </p:nvSpPr>
        <p:spPr>
          <a:xfrm>
            <a:off x="357158" y="28572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选择排序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9410">
                                            <p:txEl>
                                              <p:pRg st="0" end="0"/>
                                            </p:txEl>
                                          </p:spTgt>
                                        </p:tgtEl>
                                        <p:attrNameLst>
                                          <p:attrName>style.visibility</p:attrName>
                                        </p:attrNameLst>
                                      </p:cBhvr>
                                      <p:to>
                                        <p:strVal val="visible"/>
                                      </p:to>
                                    </p:set>
                                    <p:anim calcmode="lin" valueType="num">
                                      <p:cBhvr additive="base">
                                        <p:cTn id="7" dur="500" fill="hold"/>
                                        <p:tgtEl>
                                          <p:spTgt spid="5294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94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29410">
                                            <p:txEl>
                                              <p:pRg st="2" end="2"/>
                                            </p:txEl>
                                          </p:spTgt>
                                        </p:tgtEl>
                                        <p:attrNameLst>
                                          <p:attrName>style.visibility</p:attrName>
                                        </p:attrNameLst>
                                      </p:cBhvr>
                                      <p:to>
                                        <p:strVal val="visible"/>
                                      </p:to>
                                    </p:set>
                                    <p:anim calcmode="lin" valueType="num">
                                      <p:cBhvr additive="base">
                                        <p:cTn id="13" dur="500" fill="hold"/>
                                        <p:tgtEl>
                                          <p:spTgt spid="5294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94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9410">
                                            <p:txEl>
                                              <p:pRg st="3" end="3"/>
                                            </p:txEl>
                                          </p:spTgt>
                                        </p:tgtEl>
                                        <p:attrNameLst>
                                          <p:attrName>style.visibility</p:attrName>
                                        </p:attrNameLst>
                                      </p:cBhvr>
                                      <p:to>
                                        <p:strVal val="visible"/>
                                      </p:to>
                                    </p:set>
                                    <p:anim calcmode="lin" valueType="num">
                                      <p:cBhvr additive="base">
                                        <p:cTn id="19" dur="500" fill="hold"/>
                                        <p:tgtEl>
                                          <p:spTgt spid="5294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9410">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529410">
                                            <p:txEl>
                                              <p:pRg st="4" end="4"/>
                                            </p:txEl>
                                          </p:spTgt>
                                        </p:tgtEl>
                                        <p:attrNameLst>
                                          <p:attrName>style.visibility</p:attrName>
                                        </p:attrNameLst>
                                      </p:cBhvr>
                                      <p:to>
                                        <p:strVal val="visible"/>
                                      </p:to>
                                    </p:set>
                                    <p:anim calcmode="lin" valueType="num">
                                      <p:cBhvr additive="base">
                                        <p:cTn id="24" dur="500" fill="hold"/>
                                        <p:tgtEl>
                                          <p:spTgt spid="529410">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294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29410">
                                            <p:txEl>
                                              <p:pRg st="5" end="5"/>
                                            </p:txEl>
                                          </p:spTgt>
                                        </p:tgtEl>
                                        <p:attrNameLst>
                                          <p:attrName>style.visibility</p:attrName>
                                        </p:attrNameLst>
                                      </p:cBhvr>
                                      <p:to>
                                        <p:strVal val="visible"/>
                                      </p:to>
                                    </p:set>
                                    <p:anim calcmode="lin" valueType="num">
                                      <p:cBhvr additive="base">
                                        <p:cTn id="30" dur="500" fill="hold"/>
                                        <p:tgtEl>
                                          <p:spTgt spid="529410">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294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29410">
                                            <p:txEl>
                                              <p:pRg st="6" end="6"/>
                                            </p:txEl>
                                          </p:spTgt>
                                        </p:tgtEl>
                                        <p:attrNameLst>
                                          <p:attrName>style.visibility</p:attrName>
                                        </p:attrNameLst>
                                      </p:cBhvr>
                                      <p:to>
                                        <p:strVal val="visible"/>
                                      </p:to>
                                    </p:set>
                                    <p:anim calcmode="lin" valueType="num">
                                      <p:cBhvr additive="base">
                                        <p:cTn id="36" dur="500" fill="hold"/>
                                        <p:tgtEl>
                                          <p:spTgt spid="529410">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29410">
                                            <p:txEl>
                                              <p:pRg st="6" end="6"/>
                                            </p:txEl>
                                          </p:spTgt>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 presetClass="entr" presetSubtype="4" fill="hold" nodeType="afterEffect">
                                  <p:stCondLst>
                                    <p:cond delay="0"/>
                                  </p:stCondLst>
                                  <p:childTnLst>
                                    <p:set>
                                      <p:cBhvr>
                                        <p:cTn id="40" dur="1" fill="hold">
                                          <p:stCondLst>
                                            <p:cond delay="0"/>
                                          </p:stCondLst>
                                        </p:cTn>
                                        <p:tgtEl>
                                          <p:spTgt spid="529410">
                                            <p:txEl>
                                              <p:pRg st="7" end="7"/>
                                            </p:txEl>
                                          </p:spTgt>
                                        </p:tgtEl>
                                        <p:attrNameLst>
                                          <p:attrName>style.visibility</p:attrName>
                                        </p:attrNameLst>
                                      </p:cBhvr>
                                      <p:to>
                                        <p:strVal val="visible"/>
                                      </p:to>
                                    </p:set>
                                    <p:anim calcmode="lin" valueType="num">
                                      <p:cBhvr additive="base">
                                        <p:cTn id="41" dur="500" fill="hold"/>
                                        <p:tgtEl>
                                          <p:spTgt spid="529410">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294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29410">
                                            <p:txEl>
                                              <p:pRg st="9" end="9"/>
                                            </p:txEl>
                                          </p:spTgt>
                                        </p:tgtEl>
                                        <p:attrNameLst>
                                          <p:attrName>style.visibility</p:attrName>
                                        </p:attrNameLst>
                                      </p:cBhvr>
                                      <p:to>
                                        <p:strVal val="visible"/>
                                      </p:to>
                                    </p:set>
                                    <p:anim calcmode="lin" valueType="num">
                                      <p:cBhvr additive="base">
                                        <p:cTn id="47" dur="500" fill="hold"/>
                                        <p:tgtEl>
                                          <p:spTgt spid="529410">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294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Text Box 2"/>
          <p:cNvSpPr txBox="1">
            <a:spLocks noChangeArrowheads="1"/>
          </p:cNvSpPr>
          <p:nvPr/>
        </p:nvSpPr>
        <p:spPr bwMode="auto">
          <a:xfrm>
            <a:off x="285720" y="1643050"/>
            <a:ext cx="8642350" cy="4310071"/>
          </a:xfrm>
          <a:prstGeom prst="rect">
            <a:avLst/>
          </a:prstGeom>
          <a:noFill/>
          <a:ln w="12700" cap="sq">
            <a:noFill/>
            <a:miter lim="800000"/>
            <a:headEnd type="none" w="sm" len="sm"/>
            <a:tailEnd type="none" w="sm" len="sm"/>
          </a:ln>
          <a:effectLst/>
        </p:spPr>
        <p:txBody>
          <a:bodyPr/>
          <a:lstStyle/>
          <a:p>
            <a:pPr>
              <a:lnSpc>
                <a:spcPct val="80000"/>
              </a:lnSpc>
              <a:spcBef>
                <a:spcPct val="20000"/>
              </a:spcBef>
              <a:buClr>
                <a:schemeClr val="tx2"/>
              </a:buClr>
            </a:pPr>
            <a:r>
              <a:rPr kumimoji="1" lang="en-US" altLang="zh-CN" sz="2400" dirty="0" smtClean="0">
                <a:latin typeface="微软雅黑" pitchFamily="34" charset="-122"/>
                <a:ea typeface="微软雅黑" pitchFamily="34" charset="-122"/>
              </a:rPr>
              <a:t>void  </a:t>
            </a:r>
            <a:r>
              <a:rPr kumimoji="1" lang="en-US" altLang="zh-CN" sz="2400" dirty="0" err="1">
                <a:latin typeface="微软雅黑" pitchFamily="34" charset="-122"/>
                <a:ea typeface="微软雅黑" pitchFamily="34" charset="-122"/>
              </a:rPr>
              <a:t>Select_Sort</a:t>
            </a:r>
            <a:r>
              <a:rPr kumimoji="1" lang="en-US" altLang="zh-CN" sz="2400" dirty="0">
                <a:latin typeface="微软雅黑" pitchFamily="34" charset="-122"/>
                <a:ea typeface="微软雅黑" pitchFamily="34" charset="-122"/>
              </a:rPr>
              <a:t>(</a:t>
            </a:r>
            <a:r>
              <a:rPr kumimoji="1" lang="en-US" altLang="zh-CN" sz="2400" dirty="0" err="1">
                <a:latin typeface="微软雅黑" pitchFamily="34" charset="-122"/>
                <a:ea typeface="微软雅黑" pitchFamily="34" charset="-122"/>
              </a:rPr>
              <a:t>datatype</a:t>
            </a:r>
            <a:r>
              <a:rPr kumimoji="1" lang="en-US" altLang="zh-CN" sz="2400" dirty="0">
                <a:latin typeface="微软雅黑" pitchFamily="34" charset="-122"/>
                <a:ea typeface="微软雅黑" pitchFamily="34" charset="-122"/>
              </a:rPr>
              <a:t> R[ ],</a:t>
            </a:r>
            <a:r>
              <a:rPr kumimoji="1" lang="en-US" altLang="zh-CN" sz="2400" dirty="0" err="1">
                <a:latin typeface="微软雅黑" pitchFamily="34" charset="-122"/>
                <a:ea typeface="微软雅黑" pitchFamily="34" charset="-122"/>
              </a:rPr>
              <a:t>int</a:t>
            </a:r>
            <a:r>
              <a:rPr kumimoji="1" lang="en-US" altLang="zh-CN" sz="2400" dirty="0">
                <a:latin typeface="微软雅黑" pitchFamily="34" charset="-122"/>
                <a:ea typeface="微软雅黑" pitchFamily="34" charset="-122"/>
              </a:rPr>
              <a:t> n)</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dirty="0" smtClean="0">
                <a:latin typeface="微软雅黑" pitchFamily="34" charset="-122"/>
                <a:ea typeface="微软雅黑" pitchFamily="34" charset="-122"/>
              </a:rPr>
              <a:t>{/*</a:t>
            </a:r>
            <a:r>
              <a:rPr kumimoji="1" lang="zh-CN" altLang="en-US" dirty="0" smtClean="0">
                <a:latin typeface="微软雅黑" pitchFamily="34" charset="-122"/>
                <a:ea typeface="微软雅黑" pitchFamily="34" charset="-122"/>
              </a:rPr>
              <a:t>对</a:t>
            </a:r>
            <a:r>
              <a:rPr kumimoji="1" lang="zh-CN" altLang="en-US" dirty="0">
                <a:latin typeface="微软雅黑" pitchFamily="34" charset="-122"/>
                <a:ea typeface="微软雅黑" pitchFamily="34" charset="-122"/>
              </a:rPr>
              <a:t>排序表</a:t>
            </a:r>
            <a:r>
              <a:rPr kumimoji="1" lang="en-US" altLang="zh-CN" dirty="0">
                <a:latin typeface="微软雅黑" pitchFamily="34" charset="-122"/>
                <a:ea typeface="微软雅黑" pitchFamily="34" charset="-122"/>
              </a:rPr>
              <a:t>R[1]..R[n]</a:t>
            </a:r>
            <a:r>
              <a:rPr kumimoji="1" lang="zh-CN" altLang="en-US" dirty="0" smtClean="0">
                <a:latin typeface="微软雅黑" pitchFamily="34" charset="-122"/>
                <a:ea typeface="微软雅黑" pitchFamily="34" charset="-122"/>
              </a:rPr>
              <a:t>进行选择排序</a:t>
            </a:r>
            <a:r>
              <a:rPr kumimoji="1" lang="zh-CN" altLang="en-US" dirty="0">
                <a:latin typeface="微软雅黑" pitchFamily="34" charset="-122"/>
                <a:ea typeface="微软雅黑" pitchFamily="34" charset="-122"/>
              </a:rPr>
              <a:t>，</a:t>
            </a:r>
            <a:r>
              <a:rPr kumimoji="1" lang="en-US" altLang="zh-CN" dirty="0">
                <a:latin typeface="微软雅黑" pitchFamily="34" charset="-122"/>
                <a:ea typeface="微软雅黑" pitchFamily="34" charset="-122"/>
              </a:rPr>
              <a:t>n</a:t>
            </a:r>
            <a:r>
              <a:rPr kumimoji="1" lang="zh-CN" altLang="en-US" dirty="0">
                <a:latin typeface="微软雅黑" pitchFamily="34" charset="-122"/>
                <a:ea typeface="微软雅黑" pitchFamily="34" charset="-122"/>
              </a:rPr>
              <a:t>是记录个数*</a:t>
            </a:r>
            <a:r>
              <a:rPr kumimoji="1" lang="en-US" altLang="zh-CN" dirty="0">
                <a:latin typeface="微软雅黑" pitchFamily="34" charset="-122"/>
                <a:ea typeface="微软雅黑" pitchFamily="34" charset="-122"/>
              </a:rPr>
              <a:t>/</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for(</a:t>
            </a:r>
            <a:r>
              <a:rPr kumimoji="1" lang="en-US" altLang="zh-CN" sz="2400" dirty="0" err="1">
                <a:latin typeface="微软雅黑" pitchFamily="34" charset="-122"/>
                <a:ea typeface="微软雅黑" pitchFamily="34" charset="-122"/>
              </a:rPr>
              <a:t>i</a:t>
            </a:r>
            <a:r>
              <a:rPr kumimoji="1" lang="en-US" altLang="zh-CN" sz="2400" dirty="0">
                <a:latin typeface="微软雅黑" pitchFamily="34" charset="-122"/>
                <a:ea typeface="微软雅黑" pitchFamily="34" charset="-122"/>
              </a:rPr>
              <a:t>=1;i&lt;</a:t>
            </a:r>
            <a:r>
              <a:rPr kumimoji="1" lang="en-US" altLang="zh-CN" sz="2400" dirty="0" err="1">
                <a:latin typeface="微软雅黑" pitchFamily="34" charset="-122"/>
                <a:ea typeface="微软雅黑" pitchFamily="34" charset="-122"/>
              </a:rPr>
              <a:t>n;i</a:t>
            </a:r>
            <a:r>
              <a:rPr kumimoji="1" lang="en-US" altLang="zh-CN" sz="2400" dirty="0">
                <a:latin typeface="微软雅黑" pitchFamily="34" charset="-122"/>
                <a:ea typeface="微软雅黑" pitchFamily="34" charset="-122"/>
              </a:rPr>
              <a:t>++)  	</a:t>
            </a:r>
            <a:r>
              <a:rPr kumimoji="1" lang="en-US" altLang="zh-CN" dirty="0">
                <a:latin typeface="微软雅黑" pitchFamily="34" charset="-122"/>
                <a:ea typeface="微软雅黑" pitchFamily="34" charset="-122"/>
              </a:rPr>
              <a:t>/* </a:t>
            </a:r>
            <a:r>
              <a:rPr kumimoji="1" lang="zh-CN" altLang="en-US" dirty="0">
                <a:latin typeface="微软雅黑" pitchFamily="34" charset="-122"/>
                <a:ea typeface="微软雅黑" pitchFamily="34" charset="-122"/>
              </a:rPr>
              <a:t>作</a:t>
            </a:r>
            <a:r>
              <a:rPr kumimoji="1" lang="en-US" altLang="zh-CN" dirty="0">
                <a:latin typeface="微软雅黑" pitchFamily="34" charset="-122"/>
                <a:ea typeface="微软雅黑" pitchFamily="34" charset="-122"/>
              </a:rPr>
              <a:t>n-1</a:t>
            </a:r>
            <a:r>
              <a:rPr kumimoji="1" lang="zh-CN" altLang="en-US" dirty="0">
                <a:latin typeface="微软雅黑" pitchFamily="34" charset="-122"/>
                <a:ea typeface="微软雅黑" pitchFamily="34" charset="-122"/>
              </a:rPr>
              <a:t>趟选取 *</a:t>
            </a:r>
            <a:r>
              <a:rPr kumimoji="1" lang="en-US" altLang="zh-CN" dirty="0">
                <a:latin typeface="微软雅黑" pitchFamily="34" charset="-122"/>
                <a:ea typeface="微软雅黑" pitchFamily="34" charset="-122"/>
              </a:rPr>
              <a:t>/</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a:t>
            </a:r>
            <a:r>
              <a:rPr kumimoji="1" lang="en-US" altLang="zh-CN" sz="2400" dirty="0" smtClean="0">
                <a:solidFill>
                  <a:srgbClr val="C00000"/>
                </a:solidFill>
                <a:latin typeface="微软雅黑" pitchFamily="34" charset="-122"/>
                <a:ea typeface="微软雅黑" pitchFamily="34" charset="-122"/>
              </a:rPr>
              <a:t>k=</a:t>
            </a:r>
            <a:r>
              <a:rPr kumimoji="1" lang="en-US" altLang="zh-CN" sz="2400" dirty="0" err="1" smtClean="0">
                <a:solidFill>
                  <a:srgbClr val="C00000"/>
                </a:solidFill>
                <a:latin typeface="微软雅黑" pitchFamily="34" charset="-122"/>
                <a:ea typeface="微软雅黑" pitchFamily="34" charset="-122"/>
              </a:rPr>
              <a:t>i</a:t>
            </a:r>
            <a:r>
              <a:rPr kumimoji="1" lang="en-US" altLang="zh-CN" sz="2400" dirty="0">
                <a:solidFill>
                  <a:srgbClr val="C00000"/>
                </a:solidFill>
                <a:latin typeface="微软雅黑" pitchFamily="34" charset="-122"/>
                <a:ea typeface="微软雅黑" pitchFamily="34" charset="-122"/>
              </a:rPr>
              <a:t>;     </a:t>
            </a:r>
            <a:r>
              <a:rPr kumimoji="1" lang="en-US" altLang="zh-CN" sz="2000" dirty="0">
                <a:latin typeface="微软雅黑" pitchFamily="34" charset="-122"/>
                <a:ea typeface="微软雅黑" pitchFamily="34" charset="-122"/>
              </a:rPr>
              <a:t>	/* </a:t>
            </a:r>
            <a:r>
              <a:rPr kumimoji="1" lang="zh-CN" altLang="en-US" sz="2000" dirty="0">
                <a:latin typeface="微软雅黑" pitchFamily="34" charset="-122"/>
                <a:ea typeface="微软雅黑" pitchFamily="34" charset="-122"/>
              </a:rPr>
              <a:t>在</a:t>
            </a:r>
            <a:r>
              <a:rPr kumimoji="1" lang="en-US" altLang="zh-CN" sz="2000" dirty="0" err="1">
                <a:latin typeface="微软雅黑" pitchFamily="34" charset="-122"/>
                <a:ea typeface="微软雅黑" pitchFamily="34" charset="-122"/>
              </a:rPr>
              <a:t>i</a:t>
            </a:r>
            <a:r>
              <a:rPr kumimoji="1" lang="zh-CN" altLang="en-US" sz="2000" dirty="0">
                <a:latin typeface="微软雅黑" pitchFamily="34" charset="-122"/>
                <a:ea typeface="微软雅黑" pitchFamily="34" charset="-122"/>
              </a:rPr>
              <a:t>开始的</a:t>
            </a:r>
            <a:r>
              <a:rPr kumimoji="1" lang="en-US" altLang="zh-CN" sz="2000" dirty="0">
                <a:latin typeface="微软雅黑" pitchFamily="34" charset="-122"/>
                <a:ea typeface="微软雅黑" pitchFamily="34" charset="-122"/>
              </a:rPr>
              <a:t>n-i+1</a:t>
            </a:r>
            <a:r>
              <a:rPr kumimoji="1" lang="zh-CN" altLang="en-US" sz="2000" dirty="0">
                <a:latin typeface="微软雅黑" pitchFamily="34" charset="-122"/>
                <a:ea typeface="微软雅黑" pitchFamily="34" charset="-122"/>
              </a:rPr>
              <a:t>个记录中选关键码最小的记录 *</a:t>
            </a:r>
            <a:r>
              <a:rPr kumimoji="1" lang="en-US" altLang="zh-CN" sz="2000" dirty="0">
                <a:latin typeface="微软雅黑" pitchFamily="34" charset="-122"/>
                <a:ea typeface="微软雅黑" pitchFamily="34" charset="-122"/>
              </a:rPr>
              <a:t>/</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for(j=i+1</a:t>
            </a:r>
            <a:r>
              <a:rPr kumimoji="1" lang="en-US" altLang="zh-CN" sz="2400" dirty="0">
                <a:latin typeface="微软雅黑" pitchFamily="34" charset="-122"/>
                <a:ea typeface="微软雅黑" pitchFamily="34" charset="-122"/>
              </a:rPr>
              <a:t>; j&lt;=n; j++) </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if(R[j</a:t>
            </a:r>
            <a:r>
              <a:rPr kumimoji="1" lang="en-US" altLang="zh-CN" sz="2400" dirty="0">
                <a:latin typeface="微软雅黑" pitchFamily="34" charset="-122"/>
                <a:ea typeface="微软雅黑" pitchFamily="34" charset="-122"/>
              </a:rPr>
              <a:t>].key&lt;R[k].key) </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solidFill>
                  <a:srgbClr val="C00000"/>
                </a:solidFill>
                <a:latin typeface="微软雅黑" pitchFamily="34" charset="-122"/>
                <a:ea typeface="微软雅黑" pitchFamily="34" charset="-122"/>
              </a:rPr>
              <a:t>k=j</a:t>
            </a:r>
            <a:r>
              <a:rPr kumimoji="1" lang="en-US" altLang="zh-CN" sz="2400" dirty="0" smtClean="0">
                <a:latin typeface="微软雅黑" pitchFamily="34" charset="-122"/>
                <a:ea typeface="微软雅黑" pitchFamily="34" charset="-122"/>
              </a:rPr>
              <a:t>;                   </a:t>
            </a:r>
            <a:r>
              <a:rPr kumimoji="1" lang="en-US" altLang="zh-CN" dirty="0" smtClean="0">
                <a:latin typeface="微软雅黑" pitchFamily="34" charset="-122"/>
                <a:ea typeface="微软雅黑" pitchFamily="34" charset="-122"/>
              </a:rPr>
              <a:t>/* </a:t>
            </a:r>
            <a:r>
              <a:rPr kumimoji="1" lang="en-US" altLang="zh-CN" dirty="0">
                <a:latin typeface="微软雅黑" pitchFamily="34" charset="-122"/>
                <a:ea typeface="微软雅黑" pitchFamily="34" charset="-122"/>
              </a:rPr>
              <a:t>k</a:t>
            </a:r>
            <a:r>
              <a:rPr kumimoji="1" lang="zh-CN" altLang="en-US" dirty="0">
                <a:latin typeface="微软雅黑" pitchFamily="34" charset="-122"/>
                <a:ea typeface="微软雅黑" pitchFamily="34" charset="-122"/>
              </a:rPr>
              <a:t>中存放关键码最小记录的下标 *</a:t>
            </a:r>
            <a:r>
              <a:rPr kumimoji="1" lang="en-US" altLang="zh-CN" dirty="0">
                <a:latin typeface="微软雅黑" pitchFamily="34" charset="-122"/>
                <a:ea typeface="微软雅黑" pitchFamily="34" charset="-122"/>
              </a:rPr>
              <a:t>/</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if </a:t>
            </a:r>
            <a:r>
              <a:rPr kumimoji="1" lang="en-US" altLang="zh-CN" sz="2400" dirty="0">
                <a:latin typeface="微软雅黑" pitchFamily="34" charset="-122"/>
                <a:ea typeface="微软雅黑" pitchFamily="34" charset="-122"/>
              </a:rPr>
              <a:t>(</a:t>
            </a:r>
            <a:r>
              <a:rPr kumimoji="1" lang="en-US" altLang="zh-CN" sz="2400" dirty="0" err="1">
                <a:latin typeface="微软雅黑" pitchFamily="34" charset="-122"/>
                <a:ea typeface="微软雅黑" pitchFamily="34" charset="-122"/>
              </a:rPr>
              <a:t>i</a:t>
            </a:r>
            <a:r>
              <a:rPr kumimoji="1" lang="en-US" altLang="zh-CN" sz="2400" dirty="0">
                <a:latin typeface="微软雅黑" pitchFamily="34" charset="-122"/>
                <a:ea typeface="微软雅黑" pitchFamily="34" charset="-122"/>
              </a:rPr>
              <a:t>!=k)</a:t>
            </a:r>
            <a:r>
              <a:rPr kumimoji="1" lang="en-US" altLang="zh-CN" sz="3200" dirty="0">
                <a:latin typeface="微软雅黑" pitchFamily="34" charset="-122"/>
                <a:ea typeface="微软雅黑" pitchFamily="34" charset="-122"/>
              </a:rPr>
              <a:t>   </a:t>
            </a:r>
            <a:r>
              <a:rPr kumimoji="1" lang="en-US" altLang="zh-CN" sz="3200" dirty="0" smtClean="0">
                <a:latin typeface="微软雅黑" pitchFamily="34" charset="-122"/>
                <a:ea typeface="微软雅黑" pitchFamily="34" charset="-122"/>
              </a:rPr>
              <a:t>             </a:t>
            </a:r>
            <a:r>
              <a:rPr kumimoji="1" lang="en-US" altLang="zh-CN" dirty="0" smtClean="0">
                <a:latin typeface="微软雅黑" pitchFamily="34" charset="-122"/>
                <a:ea typeface="微软雅黑" pitchFamily="34" charset="-122"/>
              </a:rPr>
              <a:t>/* </a:t>
            </a:r>
            <a:r>
              <a:rPr kumimoji="1" lang="zh-CN" altLang="en-US" dirty="0">
                <a:latin typeface="微软雅黑" pitchFamily="34" charset="-122"/>
                <a:ea typeface="微软雅黑" pitchFamily="34" charset="-122"/>
              </a:rPr>
              <a:t>关键码最小的记录与第</a:t>
            </a:r>
            <a:r>
              <a:rPr kumimoji="1" lang="en-US" altLang="zh-CN" dirty="0" err="1">
                <a:latin typeface="微软雅黑" pitchFamily="34" charset="-122"/>
                <a:ea typeface="微软雅黑" pitchFamily="34" charset="-122"/>
              </a:rPr>
              <a:t>i</a:t>
            </a:r>
            <a:r>
              <a:rPr kumimoji="1" lang="zh-CN" altLang="en-US" dirty="0">
                <a:latin typeface="微软雅黑" pitchFamily="34" charset="-122"/>
                <a:ea typeface="微软雅黑" pitchFamily="34" charset="-122"/>
              </a:rPr>
              <a:t>个记录交换 *</a:t>
            </a:r>
            <a:r>
              <a:rPr kumimoji="1" lang="en-US" altLang="zh-CN" dirty="0">
                <a:latin typeface="微软雅黑" pitchFamily="34" charset="-122"/>
                <a:ea typeface="微软雅黑" pitchFamily="34" charset="-122"/>
              </a:rPr>
              <a:t>/</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 </a:t>
            </a:r>
            <a:r>
              <a:rPr kumimoji="1" lang="en-US" altLang="zh-CN" sz="2400" dirty="0">
                <a:latin typeface="微软雅黑" pitchFamily="34" charset="-122"/>
                <a:ea typeface="微软雅黑" pitchFamily="34" charset="-122"/>
              </a:rPr>
              <a:t>R[0]=R[k]; R[k]=R[</a:t>
            </a:r>
            <a:r>
              <a:rPr kumimoji="1" lang="en-US" altLang="zh-CN" sz="2400" dirty="0" err="1">
                <a:latin typeface="微软雅黑" pitchFamily="34" charset="-122"/>
                <a:ea typeface="微软雅黑" pitchFamily="34" charset="-122"/>
              </a:rPr>
              <a:t>i</a:t>
            </a:r>
            <a:r>
              <a:rPr kumimoji="1" lang="en-US" altLang="zh-CN" sz="2400" dirty="0">
                <a:latin typeface="微软雅黑" pitchFamily="34" charset="-122"/>
                <a:ea typeface="微软雅黑" pitchFamily="34" charset="-122"/>
              </a:rPr>
              <a:t>]; R[</a:t>
            </a:r>
            <a:r>
              <a:rPr kumimoji="1" lang="en-US" altLang="zh-CN" sz="2400" dirty="0" err="1">
                <a:latin typeface="微软雅黑" pitchFamily="34" charset="-122"/>
                <a:ea typeface="微软雅黑" pitchFamily="34" charset="-122"/>
              </a:rPr>
              <a:t>i</a:t>
            </a:r>
            <a:r>
              <a:rPr kumimoji="1" lang="en-US" altLang="zh-CN" sz="2400" dirty="0">
                <a:latin typeface="微软雅黑" pitchFamily="34" charset="-122"/>
                <a:ea typeface="微软雅黑" pitchFamily="34" charset="-122"/>
              </a:rPr>
              <a:t>]=R[0 ]; }</a:t>
            </a: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a:t>
            </a:r>
            <a:endParaRPr kumimoji="1" lang="en-US" altLang="zh-CN" sz="2400" dirty="0">
              <a:latin typeface="微软雅黑" pitchFamily="34" charset="-122"/>
              <a:ea typeface="微软雅黑" pitchFamily="34" charset="-122"/>
            </a:endParaRPr>
          </a:p>
          <a:p>
            <a:pPr>
              <a:lnSpc>
                <a:spcPct val="80000"/>
              </a:lnSpc>
              <a:spcBef>
                <a:spcPct val="20000"/>
              </a:spcBef>
              <a:buClr>
                <a:schemeClr val="tx2"/>
              </a:buClr>
            </a:pPr>
            <a:r>
              <a:rPr kumimoji="1" lang="en-US" altLang="zh-CN" sz="2400" dirty="0">
                <a:latin typeface="微软雅黑" pitchFamily="34" charset="-122"/>
                <a:ea typeface="微软雅黑" pitchFamily="34" charset="-122"/>
              </a:rPr>
              <a:t>  </a:t>
            </a:r>
            <a:r>
              <a:rPr kumimoji="1" lang="en-US" altLang="zh-CN" sz="2400" dirty="0" smtClean="0">
                <a:latin typeface="微软雅黑" pitchFamily="34" charset="-122"/>
                <a:ea typeface="微软雅黑" pitchFamily="34" charset="-122"/>
              </a:rPr>
              <a:t>}</a:t>
            </a:r>
            <a:endParaRPr kumimoji="1" lang="zh-CN" altLang="en-US" sz="2000" dirty="0">
              <a:solidFill>
                <a:srgbClr val="00FF00"/>
              </a:solidFill>
              <a:latin typeface="微软雅黑" pitchFamily="34" charset="-122"/>
              <a:ea typeface="微软雅黑" pitchFamily="34" charset="-122"/>
            </a:endParaRPr>
          </a:p>
        </p:txBody>
      </p:sp>
      <p:sp>
        <p:nvSpPr>
          <p:cNvPr id="3" name="Rectangle 2"/>
          <p:cNvSpPr txBox="1">
            <a:spLocks noChangeArrowheads="1"/>
          </p:cNvSpPr>
          <p:nvPr/>
        </p:nvSpPr>
        <p:spPr>
          <a:xfrm>
            <a:off x="357158" y="28572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选择排序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30434"/>
                                        </p:tgtEl>
                                        <p:attrNameLst>
                                          <p:attrName>style.visibility</p:attrName>
                                        </p:attrNameLst>
                                      </p:cBhvr>
                                      <p:to>
                                        <p:strVal val="visible"/>
                                      </p:to>
                                    </p:set>
                                    <p:animEffect transition="in" filter="dissolve">
                                      <p:cBhvr>
                                        <p:cTn id="7" dur="500"/>
                                        <p:tgtEl>
                                          <p:spTgt spid="530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Text Box 2"/>
          <p:cNvSpPr txBox="1">
            <a:spLocks noGrp="1" noChangeArrowheads="1"/>
          </p:cNvSpPr>
          <p:nvPr>
            <p:ph type="body" idx="1"/>
          </p:nvPr>
        </p:nvSpPr>
        <p:spPr>
          <a:xfrm>
            <a:off x="285720" y="1571612"/>
            <a:ext cx="8555068" cy="4357718"/>
          </a:xfrm>
          <a:noFill/>
          <a:ln/>
        </p:spPr>
        <p:txBody>
          <a:bodyPr>
            <a:normAutofit fontScale="92500"/>
          </a:bodyPr>
          <a:lstStyle/>
          <a:p>
            <a:pPr algn="just">
              <a:lnSpc>
                <a:spcPct val="80000"/>
              </a:lnSpc>
              <a:spcBef>
                <a:spcPct val="0"/>
              </a:spcBef>
              <a:buClrTx/>
              <a:buFontTx/>
              <a:buNone/>
            </a:pPr>
            <a:r>
              <a:rPr lang="zh-CN" altLang="en-US" sz="3100" dirty="0" smtClean="0">
                <a:solidFill>
                  <a:srgbClr val="C00000"/>
                </a:solidFill>
              </a:rPr>
              <a:t>性能分析</a:t>
            </a:r>
            <a:endParaRPr lang="zh-CN" altLang="en-US" sz="3100" dirty="0">
              <a:solidFill>
                <a:srgbClr val="C00000"/>
              </a:solidFill>
            </a:endParaRPr>
          </a:p>
          <a:p>
            <a:pPr algn="just">
              <a:lnSpc>
                <a:spcPct val="80000"/>
              </a:lnSpc>
              <a:spcBef>
                <a:spcPct val="0"/>
              </a:spcBef>
              <a:buClrTx/>
              <a:buFontTx/>
              <a:buNone/>
            </a:pPr>
            <a:r>
              <a:rPr kumimoji="1" lang="zh-CN" altLang="en-US" sz="2700" dirty="0"/>
              <a:t>        </a:t>
            </a:r>
          </a:p>
          <a:p>
            <a:pPr marL="0" indent="0" algn="just">
              <a:lnSpc>
                <a:spcPct val="150000"/>
              </a:lnSpc>
              <a:spcBef>
                <a:spcPct val="0"/>
              </a:spcBef>
              <a:buClrTx/>
              <a:buFontTx/>
              <a:buNone/>
            </a:pPr>
            <a:r>
              <a:rPr lang="zh-CN" altLang="en-US" sz="2400" dirty="0" smtClean="0"/>
              <a:t>移动次数：最多</a:t>
            </a:r>
            <a:r>
              <a:rPr lang="en-US" altLang="zh-CN" sz="2400" dirty="0" smtClean="0"/>
              <a:t>3(n-1)</a:t>
            </a:r>
            <a:r>
              <a:rPr lang="zh-CN" altLang="en-US" sz="2400" dirty="0" smtClean="0"/>
              <a:t>，最少</a:t>
            </a:r>
            <a:r>
              <a:rPr lang="en-US" altLang="zh-CN" sz="2400" dirty="0"/>
              <a:t>0</a:t>
            </a:r>
            <a:r>
              <a:rPr lang="zh-CN" altLang="en-US" sz="2400" dirty="0" smtClean="0"/>
              <a:t>次</a:t>
            </a:r>
            <a:endParaRPr lang="zh-CN" altLang="en-US" sz="2400" dirty="0"/>
          </a:p>
          <a:p>
            <a:pPr algn="just">
              <a:lnSpc>
                <a:spcPct val="150000"/>
              </a:lnSpc>
              <a:spcBef>
                <a:spcPct val="0"/>
              </a:spcBef>
              <a:buClrTx/>
              <a:buFontTx/>
              <a:buNone/>
            </a:pPr>
            <a:r>
              <a:rPr lang="zh-CN" altLang="en-US" sz="2400" dirty="0" smtClean="0"/>
              <a:t>比较</a:t>
            </a:r>
            <a:r>
              <a:rPr lang="zh-CN" altLang="en-US" sz="2400" dirty="0"/>
              <a:t>次数：</a:t>
            </a:r>
          </a:p>
          <a:p>
            <a:pPr algn="just">
              <a:lnSpc>
                <a:spcPct val="150000"/>
              </a:lnSpc>
              <a:spcBef>
                <a:spcPct val="0"/>
              </a:spcBef>
              <a:buClrTx/>
              <a:buFontTx/>
              <a:buNone/>
            </a:pPr>
            <a:r>
              <a:rPr lang="zh-CN" altLang="en-US" sz="2400" dirty="0"/>
              <a:t>         第</a:t>
            </a:r>
            <a:r>
              <a:rPr lang="en-US" altLang="zh-CN" sz="2400" dirty="0"/>
              <a:t>1</a:t>
            </a:r>
            <a:r>
              <a:rPr lang="zh-CN" altLang="en-US" sz="2400" dirty="0"/>
              <a:t>趟 </a:t>
            </a:r>
            <a:r>
              <a:rPr lang="en-US" altLang="zh-CN" sz="2400" dirty="0"/>
              <a:t>(n-1)</a:t>
            </a:r>
            <a:r>
              <a:rPr lang="zh-CN" altLang="en-US" sz="2400" dirty="0"/>
              <a:t>次，</a:t>
            </a:r>
          </a:p>
          <a:p>
            <a:pPr algn="just">
              <a:lnSpc>
                <a:spcPct val="150000"/>
              </a:lnSpc>
              <a:spcBef>
                <a:spcPct val="0"/>
              </a:spcBef>
              <a:buClrTx/>
              <a:buFontTx/>
              <a:buNone/>
            </a:pPr>
            <a:r>
              <a:rPr lang="zh-CN" altLang="en-US" sz="2400" dirty="0"/>
              <a:t>         第</a:t>
            </a:r>
            <a:r>
              <a:rPr lang="en-US" altLang="zh-CN" sz="2400" dirty="0"/>
              <a:t>2</a:t>
            </a:r>
            <a:r>
              <a:rPr lang="zh-CN" altLang="en-US" sz="2400" dirty="0"/>
              <a:t>趟 </a:t>
            </a:r>
            <a:r>
              <a:rPr lang="en-US" altLang="zh-CN" sz="2400" dirty="0"/>
              <a:t>(n-2)</a:t>
            </a:r>
            <a:r>
              <a:rPr lang="zh-CN" altLang="en-US" sz="2400" dirty="0"/>
              <a:t>次，</a:t>
            </a:r>
          </a:p>
          <a:p>
            <a:pPr algn="just">
              <a:lnSpc>
                <a:spcPct val="150000"/>
              </a:lnSpc>
              <a:spcBef>
                <a:spcPct val="0"/>
              </a:spcBef>
              <a:buClrTx/>
              <a:buFontTx/>
              <a:buNone/>
            </a:pPr>
            <a:r>
              <a:rPr lang="zh-CN" altLang="en-US" sz="2400" dirty="0"/>
              <a:t>            </a:t>
            </a:r>
            <a:r>
              <a:rPr lang="en-US" altLang="zh-CN" sz="2400" dirty="0"/>
              <a:t>…</a:t>
            </a:r>
          </a:p>
          <a:p>
            <a:pPr algn="just">
              <a:lnSpc>
                <a:spcPct val="150000"/>
              </a:lnSpc>
              <a:spcBef>
                <a:spcPct val="0"/>
              </a:spcBef>
              <a:buClrTx/>
              <a:buFontTx/>
              <a:buNone/>
            </a:pPr>
            <a:r>
              <a:rPr lang="en-US" altLang="zh-CN" sz="2400" dirty="0"/>
              <a:t>         </a:t>
            </a:r>
            <a:r>
              <a:rPr lang="zh-CN" altLang="en-US" sz="2400" dirty="0"/>
              <a:t>第</a:t>
            </a:r>
            <a:r>
              <a:rPr lang="en-US" altLang="zh-CN" sz="2400" dirty="0" err="1"/>
              <a:t>i</a:t>
            </a:r>
            <a:r>
              <a:rPr lang="zh-CN" altLang="en-US" sz="2400" dirty="0"/>
              <a:t>趟  </a:t>
            </a:r>
            <a:r>
              <a:rPr lang="en-US" altLang="zh-CN" sz="2400" dirty="0"/>
              <a:t>(n-</a:t>
            </a:r>
            <a:r>
              <a:rPr lang="en-US" altLang="zh-CN" sz="2400" dirty="0" err="1"/>
              <a:t>i</a:t>
            </a:r>
            <a:r>
              <a:rPr lang="en-US" altLang="zh-CN" sz="2400" dirty="0"/>
              <a:t>)</a:t>
            </a:r>
            <a:r>
              <a:rPr lang="zh-CN" altLang="en-US" sz="2400" dirty="0"/>
              <a:t>次</a:t>
            </a:r>
            <a:r>
              <a:rPr lang="en-US" altLang="zh-CN" sz="2400" dirty="0"/>
              <a:t>,</a:t>
            </a:r>
            <a:r>
              <a:rPr lang="zh-CN" altLang="en-US" sz="2400" dirty="0"/>
              <a:t>（</a:t>
            </a:r>
            <a:r>
              <a:rPr lang="en-US" altLang="zh-CN" sz="2400" dirty="0" err="1"/>
              <a:t>i</a:t>
            </a:r>
            <a:r>
              <a:rPr lang="en-US" altLang="zh-CN" sz="2400" dirty="0"/>
              <a:t>=1</a:t>
            </a:r>
            <a:r>
              <a:rPr lang="zh-CN" altLang="en-US" sz="2400" dirty="0"/>
              <a:t>，</a:t>
            </a:r>
            <a:r>
              <a:rPr lang="en-US" altLang="zh-CN" sz="2400" dirty="0"/>
              <a:t>2</a:t>
            </a:r>
            <a:r>
              <a:rPr lang="zh-CN" altLang="en-US" sz="2400" dirty="0"/>
              <a:t>，</a:t>
            </a:r>
            <a:r>
              <a:rPr lang="en-US" altLang="zh-CN" sz="2400" dirty="0"/>
              <a:t>…</a:t>
            </a:r>
            <a:r>
              <a:rPr lang="zh-CN" altLang="en-US" sz="2400" dirty="0"/>
              <a:t>，</a:t>
            </a:r>
            <a:r>
              <a:rPr lang="en-US" altLang="zh-CN" sz="2400" dirty="0"/>
              <a:t>n-1)</a:t>
            </a:r>
          </a:p>
          <a:p>
            <a:pPr algn="just">
              <a:lnSpc>
                <a:spcPct val="150000"/>
              </a:lnSpc>
              <a:spcBef>
                <a:spcPct val="0"/>
              </a:spcBef>
              <a:buClrTx/>
              <a:buFontTx/>
              <a:buNone/>
            </a:pPr>
            <a:r>
              <a:rPr lang="zh-CN" altLang="en-US" sz="2400" dirty="0" smtClean="0"/>
              <a:t>依然</a:t>
            </a:r>
            <a:r>
              <a:rPr lang="zh-CN" altLang="en-US" sz="2400" dirty="0"/>
              <a:t>是 </a:t>
            </a:r>
            <a:r>
              <a:rPr lang="en-US" altLang="zh-CN" sz="2400" dirty="0"/>
              <a:t>((n*(n+1))/2</a:t>
            </a:r>
            <a:r>
              <a:rPr lang="zh-CN" altLang="en-US" sz="2400" dirty="0"/>
              <a:t>，所以时间复杂度仍为</a:t>
            </a:r>
            <a:r>
              <a:rPr lang="en-US" altLang="zh-CN" sz="2400" dirty="0"/>
              <a:t>O(n</a:t>
            </a:r>
            <a:r>
              <a:rPr lang="en-US" altLang="zh-CN" sz="2400" baseline="30000" dirty="0"/>
              <a:t>2</a:t>
            </a:r>
            <a:r>
              <a:rPr lang="en-US" altLang="zh-CN" sz="2400" dirty="0" smtClean="0"/>
              <a:t>)</a:t>
            </a:r>
            <a:r>
              <a:rPr lang="zh-CN" altLang="en-US" sz="2700" dirty="0" smtClean="0"/>
              <a:t> </a:t>
            </a:r>
            <a:endParaRPr lang="zh-CN" altLang="en-US" sz="2700" dirty="0"/>
          </a:p>
        </p:txBody>
      </p:sp>
      <p:sp>
        <p:nvSpPr>
          <p:cNvPr id="3" name="Rectangle 2"/>
          <p:cNvSpPr txBox="1">
            <a:spLocks noChangeArrowheads="1"/>
          </p:cNvSpPr>
          <p:nvPr/>
        </p:nvSpPr>
        <p:spPr>
          <a:xfrm>
            <a:off x="357158" y="285728"/>
            <a:ext cx="8229600" cy="11430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选择排序 </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s1035"/>
          <p:cNvSpPr>
            <a:spLocks noChangeArrowheads="1"/>
          </p:cNvSpPr>
          <p:nvPr/>
        </p:nvSpPr>
        <p:spPr bwMode="auto">
          <a:xfrm>
            <a:off x="714348" y="1643050"/>
            <a:ext cx="5833910"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插入排序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5" name="_s1036"/>
          <p:cNvSpPr>
            <a:spLocks noChangeArrowheads="1"/>
          </p:cNvSpPr>
          <p:nvPr/>
        </p:nvSpPr>
        <p:spPr bwMode="auto">
          <a:xfrm>
            <a:off x="714348" y="2474197"/>
            <a:ext cx="5818598"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交换排序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6" name="_s1037"/>
          <p:cNvSpPr>
            <a:spLocks noChangeArrowheads="1"/>
          </p:cNvSpPr>
          <p:nvPr/>
        </p:nvSpPr>
        <p:spPr bwMode="auto">
          <a:xfrm>
            <a:off x="714348" y="3305344"/>
            <a:ext cx="5837738"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选择</a:t>
            </a: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排序</a:t>
            </a:r>
          </a:p>
        </p:txBody>
      </p:sp>
      <p:sp>
        <p:nvSpPr>
          <p:cNvPr id="7" name="_s1038"/>
          <p:cNvSpPr>
            <a:spLocks noChangeArrowheads="1"/>
          </p:cNvSpPr>
          <p:nvPr/>
        </p:nvSpPr>
        <p:spPr bwMode="auto">
          <a:xfrm>
            <a:off x="714348" y="4136491"/>
            <a:ext cx="5833910" cy="707502"/>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归并排序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8" name="_s1038"/>
          <p:cNvSpPr>
            <a:spLocks noChangeArrowheads="1"/>
          </p:cNvSpPr>
          <p:nvPr/>
        </p:nvSpPr>
        <p:spPr bwMode="auto">
          <a:xfrm>
            <a:off x="714348" y="4974956"/>
            <a:ext cx="5834063" cy="70643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r>
              <a:rPr lang="zh-CN" altLang="en-US" sz="2600" b="1" dirty="0" smtClean="0">
                <a:solidFill>
                  <a:srgbClr val="000000"/>
                </a:solidFill>
                <a:latin typeface="微软雅黑" pitchFamily="34" charset="-122"/>
                <a:ea typeface="微软雅黑" pitchFamily="34" charset="-122"/>
              </a:rPr>
              <a:t>    分配</a:t>
            </a:r>
            <a:r>
              <a:rPr lang="zh-CN" altLang="en-US" sz="2600" b="1" dirty="0">
                <a:solidFill>
                  <a:srgbClr val="000000"/>
                </a:solidFill>
                <a:latin typeface="微软雅黑" pitchFamily="34" charset="-122"/>
                <a:ea typeface="微软雅黑" pitchFamily="34" charset="-122"/>
              </a:rPr>
              <a:t>排序（基数排序）</a:t>
            </a:r>
          </a:p>
        </p:txBody>
      </p:sp>
      <p:sp>
        <p:nvSpPr>
          <p:cNvPr id="9" name="TextBox 8"/>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18753"/>
            <a:ext cx="6047772" cy="1369163"/>
          </a:xfrm>
        </p:spPr>
        <p:txBody>
          <a:bodyPr/>
          <a:lstStyle/>
          <a:p>
            <a:pPr algn="l"/>
            <a:r>
              <a:rPr lang="zh-CN" altLang="en-US" dirty="0" smtClean="0"/>
              <a:t>性能比较</a:t>
            </a:r>
            <a:endParaRPr lang="zh-CN" altLang="en-US" dirty="0"/>
          </a:p>
        </p:txBody>
      </p:sp>
      <p:grpSp>
        <p:nvGrpSpPr>
          <p:cNvPr id="3" name="组合 6"/>
          <p:cNvGrpSpPr/>
          <p:nvPr/>
        </p:nvGrpSpPr>
        <p:grpSpPr>
          <a:xfrm>
            <a:off x="928662" y="1500175"/>
            <a:ext cx="7000924" cy="4427028"/>
            <a:chOff x="928662" y="1714487"/>
            <a:chExt cx="6643734" cy="4212715"/>
          </a:xfrm>
        </p:grpSpPr>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28662" y="1714487"/>
              <a:ext cx="6643734" cy="4212715"/>
            </a:xfrm>
            <a:prstGeom prst="rect">
              <a:avLst/>
            </a:prstGeom>
          </p:spPr>
        </p:pic>
        <p:pic>
          <p:nvPicPr>
            <p:cNvPr id="4" name="Picture 4"/>
            <p:cNvPicPr>
              <a:picLocks noChangeAspect="1"/>
            </p:cNvPicPr>
            <p:nvPr/>
          </p:nvPicPr>
          <p:blipFill>
            <a:blip r:embed="rId2">
              <a:extLst>
                <a:ext uri="{28A0092B-C50C-407E-A947-70E740481C1C}">
                  <a14:useLocalDpi xmlns="" xmlns:a14="http://schemas.microsoft.com/office/drawing/2010/main" val="0"/>
                </a:ext>
              </a:extLst>
            </a:blip>
            <a:srcRect t="42394" b="40648"/>
            <a:stretch>
              <a:fillRect/>
            </a:stretch>
          </p:blipFill>
          <p:spPr>
            <a:xfrm>
              <a:off x="928662" y="4143380"/>
              <a:ext cx="6643734" cy="714380"/>
            </a:xfrm>
            <a:prstGeom prst="rect">
              <a:avLst/>
            </a:prstGeom>
          </p:spPr>
        </p:pic>
        <p:pic>
          <p:nvPicPr>
            <p:cNvPr id="6" name="Picture 4"/>
            <p:cNvPicPr>
              <a:picLocks noChangeAspect="1"/>
            </p:cNvPicPr>
            <p:nvPr/>
          </p:nvPicPr>
          <p:blipFill>
            <a:blip r:embed="rId2">
              <a:extLst>
                <a:ext uri="{28A0092B-C50C-407E-A947-70E740481C1C}">
                  <a14:useLocalDpi xmlns="" xmlns:a14="http://schemas.microsoft.com/office/drawing/2010/main" val="0"/>
                </a:ext>
              </a:extLst>
            </a:blip>
            <a:srcRect t="59126" b="25612"/>
            <a:stretch>
              <a:fillRect/>
            </a:stretch>
          </p:blipFill>
          <p:spPr>
            <a:xfrm>
              <a:off x="928662" y="3500438"/>
              <a:ext cx="6643734" cy="642942"/>
            </a:xfrm>
            <a:prstGeom prst="rect">
              <a:avLst/>
            </a:prstGeom>
          </p:spPr>
        </p:pic>
      </p:grpSp>
      <p:sp>
        <p:nvSpPr>
          <p:cNvPr id="7" name="五角星 6"/>
          <p:cNvSpPr/>
          <p:nvPr/>
        </p:nvSpPr>
        <p:spPr>
          <a:xfrm>
            <a:off x="8001024" y="2714620"/>
            <a:ext cx="285752" cy="285752"/>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8" name="五角星 7"/>
          <p:cNvSpPr/>
          <p:nvPr/>
        </p:nvSpPr>
        <p:spPr>
          <a:xfrm>
            <a:off x="8001024" y="3429000"/>
            <a:ext cx="285752" cy="285752"/>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9" name="五角星 8"/>
          <p:cNvSpPr/>
          <p:nvPr/>
        </p:nvSpPr>
        <p:spPr>
          <a:xfrm>
            <a:off x="8001024" y="4143380"/>
            <a:ext cx="285752" cy="285752"/>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26522105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out)">
                                      <p:cBhvr>
                                        <p:cTn id="10" dur="500"/>
                                        <p:tgtEl>
                                          <p:spTgt spid="8"/>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ou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15913" y="1460500"/>
            <a:ext cx="8424862" cy="2997744"/>
          </a:xfrm>
          <a:prstGeom prst="rect">
            <a:avLst/>
          </a:prstGeom>
          <a:noFill/>
          <a:ln w="19050" cap="sq" algn="ctr">
            <a:noFill/>
            <a:miter lim="800000"/>
            <a:headEnd/>
            <a:tailEnd/>
          </a:ln>
          <a:effectLst/>
        </p:spPr>
        <p:txBody>
          <a:bodyPr>
            <a:spAutoFit/>
          </a:bodyPr>
          <a:lstStyle/>
          <a:p>
            <a:pPr indent="441325">
              <a:lnSpc>
                <a:spcPct val="80000"/>
              </a:lnSpc>
              <a:spcBef>
                <a:spcPct val="50000"/>
              </a:spcBef>
              <a:buFont typeface="Arial" pitchFamily="34" charset="0"/>
              <a:buChar char="•"/>
            </a:pPr>
            <a:r>
              <a:rPr lang="zh-CN" altLang="en-US" sz="2800" dirty="0" smtClean="0">
                <a:latin typeface="微软雅黑" pitchFamily="34" charset="-122"/>
                <a:ea typeface="微软雅黑" pitchFamily="34" charset="-122"/>
              </a:rPr>
              <a:t>内部排序</a:t>
            </a:r>
            <a:r>
              <a:rPr lang="zh-CN" altLang="en-US" sz="2800" dirty="0">
                <a:latin typeface="微软雅黑" pitchFamily="34" charset="-122"/>
                <a:ea typeface="微软雅黑" pitchFamily="34" charset="-122"/>
              </a:rPr>
              <a:t>和外部排序</a:t>
            </a:r>
          </a:p>
          <a:p>
            <a:pPr>
              <a:lnSpc>
                <a:spcPct val="80000"/>
              </a:lnSpc>
              <a:spcBef>
                <a:spcPct val="50000"/>
              </a:spcBef>
            </a:pPr>
            <a:r>
              <a:rPr lang="zh-CN" altLang="en-US" sz="2800" dirty="0">
                <a:latin typeface="微软雅黑" pitchFamily="34" charset="-122"/>
                <a:ea typeface="微软雅黑" pitchFamily="34" charset="-122"/>
              </a:rPr>
              <a:t>   </a:t>
            </a:r>
            <a:r>
              <a:rPr lang="zh-CN" altLang="en-US" sz="2800" dirty="0" smtClean="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待</a:t>
            </a:r>
            <a:r>
              <a:rPr lang="zh-CN" altLang="en-US" sz="2400" dirty="0">
                <a:latin typeface="微软雅黑" pitchFamily="34" charset="-122"/>
                <a:ea typeface="微软雅黑" pitchFamily="34" charset="-122"/>
              </a:rPr>
              <a:t>排序的表完全放在内存中称为内排序</a:t>
            </a:r>
          </a:p>
          <a:p>
            <a:pPr indent="441325">
              <a:lnSpc>
                <a:spcPct val="80000"/>
              </a:lnSpc>
              <a:spcBef>
                <a:spcPct val="50000"/>
              </a:spcBef>
              <a:buFont typeface="Arial" pitchFamily="34" charset="0"/>
              <a:buChar char="•"/>
            </a:pPr>
            <a:r>
              <a:rPr lang="zh-CN" altLang="en-US" sz="2800" dirty="0" smtClean="0">
                <a:latin typeface="微软雅黑" pitchFamily="34" charset="-122"/>
                <a:ea typeface="微软雅黑" pitchFamily="34" charset="-122"/>
              </a:rPr>
              <a:t>对</a:t>
            </a:r>
            <a:r>
              <a:rPr lang="zh-CN" altLang="en-US" sz="2800" dirty="0">
                <a:latin typeface="微软雅黑" pitchFamily="34" charset="-122"/>
                <a:ea typeface="微软雅黑" pitchFamily="34" charset="-122"/>
              </a:rPr>
              <a:t>排序方法的评价</a:t>
            </a:r>
          </a:p>
          <a:p>
            <a:pPr>
              <a:lnSpc>
                <a:spcPct val="80000"/>
              </a:lnSpc>
              <a:spcBef>
                <a:spcPct val="50000"/>
              </a:spcBef>
            </a:pPr>
            <a:r>
              <a:rPr lang="zh-CN" altLang="en-US" sz="2400" dirty="0" smtClean="0">
                <a:latin typeface="微软雅黑" pitchFamily="34" charset="-122"/>
                <a:ea typeface="微软雅黑" pitchFamily="34" charset="-122"/>
              </a:rPr>
              <a:t>    空间</a:t>
            </a:r>
            <a:r>
              <a:rPr lang="zh-CN" altLang="en-US" sz="2400" dirty="0">
                <a:latin typeface="微软雅黑" pitchFamily="34" charset="-122"/>
                <a:ea typeface="微软雅黑" pitchFamily="34" charset="-122"/>
              </a:rPr>
              <a:t>性能：除排序表以外的内存占用情况。</a:t>
            </a:r>
          </a:p>
          <a:p>
            <a:pPr>
              <a:lnSpc>
                <a:spcPct val="80000"/>
              </a:lnSpc>
              <a:spcBef>
                <a:spcPct val="50000"/>
              </a:spcBef>
            </a:pPr>
            <a:r>
              <a:rPr lang="zh-CN" altLang="en-US" sz="2400" dirty="0">
                <a:latin typeface="微软雅黑" pitchFamily="34" charset="-122"/>
                <a:ea typeface="微软雅黑" pitchFamily="34" charset="-122"/>
              </a:rPr>
              <a:t>    时间性能：比较关键码的次数，数据移动的次数。</a:t>
            </a:r>
          </a:p>
          <a:p>
            <a:pPr>
              <a:lnSpc>
                <a:spcPct val="80000"/>
              </a:lnSpc>
              <a:spcBef>
                <a:spcPct val="50000"/>
              </a:spcBef>
            </a:pPr>
            <a:r>
              <a:rPr lang="zh-CN" altLang="en-US" sz="2400" dirty="0">
                <a:latin typeface="微软雅黑" pitchFamily="34" charset="-122"/>
                <a:ea typeface="微软雅黑" pitchFamily="34" charset="-122"/>
              </a:rPr>
              <a:t>               </a:t>
            </a:r>
            <a:r>
              <a:rPr lang="zh-CN" altLang="en-US" sz="2400" dirty="0" smtClean="0">
                <a:latin typeface="微软雅黑" pitchFamily="34" charset="-122"/>
                <a:ea typeface="微软雅黑" pitchFamily="34" charset="-122"/>
              </a:rPr>
              <a:t>     它们</a:t>
            </a:r>
            <a:r>
              <a:rPr lang="zh-CN" altLang="en-US" sz="2400" dirty="0">
                <a:latin typeface="微软雅黑" pitchFamily="34" charset="-122"/>
                <a:ea typeface="微软雅黑" pitchFamily="34" charset="-122"/>
              </a:rPr>
              <a:t>往往是排序表规模（</a:t>
            </a:r>
            <a:r>
              <a:rPr lang="en-US" altLang="zh-CN" sz="2400" dirty="0">
                <a:latin typeface="微软雅黑" pitchFamily="34" charset="-122"/>
                <a:ea typeface="微软雅黑" pitchFamily="34" charset="-122"/>
              </a:rPr>
              <a:t>n</a:t>
            </a:r>
            <a:r>
              <a:rPr lang="zh-CN" altLang="en-US" sz="2400" dirty="0">
                <a:latin typeface="微软雅黑" pitchFamily="34" charset="-122"/>
                <a:ea typeface="微软雅黑" pitchFamily="34" charset="-122"/>
              </a:rPr>
              <a:t>）的函数</a:t>
            </a:r>
          </a:p>
        </p:txBody>
      </p:sp>
      <p:sp>
        <p:nvSpPr>
          <p:cNvPr id="3" name="TextBox 2"/>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2306">
                                            <p:txEl>
                                              <p:pRg st="0" end="0"/>
                                            </p:txEl>
                                          </p:spTgt>
                                        </p:tgtEl>
                                        <p:attrNameLst>
                                          <p:attrName>style.visibility</p:attrName>
                                        </p:attrNameLst>
                                      </p:cBhvr>
                                      <p:to>
                                        <p:strVal val="visible"/>
                                      </p:to>
                                    </p:set>
                                    <p:animEffect transition="in" filter="blinds(horizontal)">
                                      <p:cBhvr>
                                        <p:cTn id="7" dur="500"/>
                                        <p:tgtEl>
                                          <p:spTgt spid="48230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82306">
                                            <p:txEl>
                                              <p:pRg st="1" end="1"/>
                                            </p:txEl>
                                          </p:spTgt>
                                        </p:tgtEl>
                                        <p:attrNameLst>
                                          <p:attrName>style.visibility</p:attrName>
                                        </p:attrNameLst>
                                      </p:cBhvr>
                                      <p:to>
                                        <p:strVal val="visible"/>
                                      </p:to>
                                    </p:set>
                                    <p:animEffect transition="in" filter="blinds(horizontal)">
                                      <p:cBhvr>
                                        <p:cTn id="10" dur="500"/>
                                        <p:tgtEl>
                                          <p:spTgt spid="48230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82306">
                                            <p:txEl>
                                              <p:pRg st="2" end="2"/>
                                            </p:txEl>
                                          </p:spTgt>
                                        </p:tgtEl>
                                        <p:attrNameLst>
                                          <p:attrName>style.visibility</p:attrName>
                                        </p:attrNameLst>
                                      </p:cBhvr>
                                      <p:to>
                                        <p:strVal val="visible"/>
                                      </p:to>
                                    </p:set>
                                    <p:animEffect transition="in" filter="blinds(horizontal)">
                                      <p:cBhvr>
                                        <p:cTn id="15" dur="500"/>
                                        <p:tgtEl>
                                          <p:spTgt spid="482306">
                                            <p:txEl>
                                              <p:pRg st="2" end="2"/>
                                            </p:txEl>
                                          </p:spTgt>
                                        </p:tgtEl>
                                      </p:cBhvr>
                                    </p:animEffect>
                                  </p:childTnLst>
                                </p:cTn>
                              </p:par>
                            </p:childTnLst>
                          </p:cTn>
                        </p:par>
                        <p:par>
                          <p:cTn id="16" fill="hold">
                            <p:stCondLst>
                              <p:cond delay="500"/>
                            </p:stCondLst>
                            <p:childTnLst>
                              <p:par>
                                <p:cTn id="17" presetID="3" presetClass="entr" presetSubtype="10" fill="hold" nodeType="afterEffect">
                                  <p:stCondLst>
                                    <p:cond delay="0"/>
                                  </p:stCondLst>
                                  <p:childTnLst>
                                    <p:set>
                                      <p:cBhvr>
                                        <p:cTn id="18" dur="1" fill="hold">
                                          <p:stCondLst>
                                            <p:cond delay="0"/>
                                          </p:stCondLst>
                                        </p:cTn>
                                        <p:tgtEl>
                                          <p:spTgt spid="482306">
                                            <p:txEl>
                                              <p:pRg st="3" end="3"/>
                                            </p:txEl>
                                          </p:spTgt>
                                        </p:tgtEl>
                                        <p:attrNameLst>
                                          <p:attrName>style.visibility</p:attrName>
                                        </p:attrNameLst>
                                      </p:cBhvr>
                                      <p:to>
                                        <p:strVal val="visible"/>
                                      </p:to>
                                    </p:set>
                                    <p:animEffect transition="in" filter="blinds(horizontal)">
                                      <p:cBhvr>
                                        <p:cTn id="19" dur="500"/>
                                        <p:tgtEl>
                                          <p:spTgt spid="482306">
                                            <p:txEl>
                                              <p:pRg st="3" end="3"/>
                                            </p:txEl>
                                          </p:spTgt>
                                        </p:tgtEl>
                                      </p:cBhvr>
                                    </p:animEffect>
                                  </p:childTnLst>
                                </p:cTn>
                              </p:par>
                            </p:childTnLst>
                          </p:cTn>
                        </p:par>
                        <p:par>
                          <p:cTn id="20" fill="hold">
                            <p:stCondLst>
                              <p:cond delay="1000"/>
                            </p:stCondLst>
                            <p:childTnLst>
                              <p:par>
                                <p:cTn id="21" presetID="3" presetClass="entr" presetSubtype="10" fill="hold" nodeType="afterEffect">
                                  <p:stCondLst>
                                    <p:cond delay="0"/>
                                  </p:stCondLst>
                                  <p:childTnLst>
                                    <p:set>
                                      <p:cBhvr>
                                        <p:cTn id="22" dur="1" fill="hold">
                                          <p:stCondLst>
                                            <p:cond delay="0"/>
                                          </p:stCondLst>
                                        </p:cTn>
                                        <p:tgtEl>
                                          <p:spTgt spid="482306">
                                            <p:txEl>
                                              <p:pRg st="4" end="4"/>
                                            </p:txEl>
                                          </p:spTgt>
                                        </p:tgtEl>
                                        <p:attrNameLst>
                                          <p:attrName>style.visibility</p:attrName>
                                        </p:attrNameLst>
                                      </p:cBhvr>
                                      <p:to>
                                        <p:strVal val="visible"/>
                                      </p:to>
                                    </p:set>
                                    <p:animEffect transition="in" filter="blinds(horizontal)">
                                      <p:cBhvr>
                                        <p:cTn id="23" dur="500"/>
                                        <p:tgtEl>
                                          <p:spTgt spid="482306">
                                            <p:txEl>
                                              <p:pRg st="4" end="4"/>
                                            </p:txEl>
                                          </p:spTgt>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482306">
                                            <p:txEl>
                                              <p:pRg st="5" end="5"/>
                                            </p:txEl>
                                          </p:spTgt>
                                        </p:tgtEl>
                                        <p:attrNameLst>
                                          <p:attrName>style.visibility</p:attrName>
                                        </p:attrNameLst>
                                      </p:cBhvr>
                                      <p:to>
                                        <p:strVal val="visible"/>
                                      </p:to>
                                    </p:set>
                                    <p:animEffect transition="in" filter="blinds(horizontal)">
                                      <p:cBhvr>
                                        <p:cTn id="27" dur="500"/>
                                        <p:tgtEl>
                                          <p:spTgt spid="4823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428596" y="1428736"/>
            <a:ext cx="8280400" cy="4786346"/>
          </a:xfrm>
        </p:spPr>
        <p:txBody>
          <a:bodyPr>
            <a:normAutofit/>
          </a:bodyPr>
          <a:lstStyle/>
          <a:p>
            <a:pPr>
              <a:lnSpc>
                <a:spcPct val="90000"/>
              </a:lnSpc>
              <a:buFontTx/>
              <a:buNone/>
            </a:pPr>
            <a:r>
              <a:rPr lang="zh-CN" altLang="en-US" sz="2400" dirty="0" smtClean="0"/>
              <a:t>采用</a:t>
            </a:r>
            <a:r>
              <a:rPr lang="zh-CN" altLang="en-US" sz="2400" dirty="0"/>
              <a:t>顺序结构存储排序</a:t>
            </a:r>
            <a:r>
              <a:rPr lang="zh-CN" altLang="en-US" sz="2400" dirty="0" smtClean="0"/>
              <a:t>表</a:t>
            </a:r>
            <a:endParaRPr lang="zh-CN" altLang="en-US" sz="2400" dirty="0"/>
          </a:p>
          <a:p>
            <a:pPr>
              <a:lnSpc>
                <a:spcPct val="90000"/>
              </a:lnSpc>
              <a:buFontTx/>
              <a:buNone/>
            </a:pPr>
            <a:endParaRPr lang="en-US" altLang="zh-CN" sz="2400" dirty="0" smtClean="0"/>
          </a:p>
          <a:p>
            <a:pPr>
              <a:lnSpc>
                <a:spcPct val="90000"/>
              </a:lnSpc>
              <a:buFontTx/>
              <a:buNone/>
            </a:pPr>
            <a:r>
              <a:rPr lang="zh-CN" altLang="en-US" sz="2400" dirty="0" smtClean="0"/>
              <a:t>记录</a:t>
            </a:r>
            <a:r>
              <a:rPr lang="zh-CN" altLang="en-US" sz="2400" dirty="0"/>
              <a:t>和排序表的类型定义如下：</a:t>
            </a:r>
          </a:p>
          <a:p>
            <a:pPr>
              <a:lnSpc>
                <a:spcPct val="90000"/>
              </a:lnSpc>
              <a:buFontTx/>
              <a:buNone/>
            </a:pPr>
            <a:r>
              <a:rPr lang="zh-CN" altLang="en-US" sz="2000" dirty="0"/>
              <a:t>      </a:t>
            </a:r>
            <a:r>
              <a:rPr lang="en-US" altLang="zh-CN" sz="2000" dirty="0"/>
              <a:t>#define MAXNUM …    /* MAXNUM </a:t>
            </a:r>
            <a:r>
              <a:rPr lang="zh-CN" altLang="en-US" sz="2000" dirty="0"/>
              <a:t>为足够大的数*</a:t>
            </a:r>
            <a:r>
              <a:rPr lang="en-US" altLang="zh-CN" sz="2000" dirty="0"/>
              <a:t>/</a:t>
            </a:r>
          </a:p>
          <a:p>
            <a:pPr>
              <a:lnSpc>
                <a:spcPct val="90000"/>
              </a:lnSpc>
              <a:buFontTx/>
              <a:buNone/>
            </a:pPr>
            <a:r>
              <a:rPr lang="en-US" altLang="zh-CN" sz="2000" dirty="0"/>
              <a:t>      </a:t>
            </a:r>
            <a:r>
              <a:rPr lang="en-US" altLang="zh-CN" sz="2000" dirty="0" err="1"/>
              <a:t>typedef</a:t>
            </a:r>
            <a:r>
              <a:rPr lang="en-US" altLang="zh-CN" sz="2000" dirty="0"/>
              <a:t>  </a:t>
            </a:r>
            <a:r>
              <a:rPr lang="en-US" altLang="zh-CN" sz="2000" dirty="0" err="1"/>
              <a:t>struct</a:t>
            </a:r>
            <a:endParaRPr lang="en-US" altLang="zh-CN" sz="2000" dirty="0"/>
          </a:p>
          <a:p>
            <a:pPr>
              <a:lnSpc>
                <a:spcPct val="90000"/>
              </a:lnSpc>
              <a:buFontTx/>
              <a:buNone/>
            </a:pPr>
            <a:r>
              <a:rPr lang="en-US" altLang="zh-CN" sz="2000" dirty="0"/>
              <a:t>         { </a:t>
            </a:r>
            <a:r>
              <a:rPr lang="en-US" altLang="zh-CN" sz="2000" dirty="0" err="1"/>
              <a:t>keytype</a:t>
            </a:r>
            <a:r>
              <a:rPr lang="en-US" altLang="zh-CN" sz="2000" dirty="0"/>
              <a:t>   key;       	/*</a:t>
            </a:r>
            <a:r>
              <a:rPr lang="zh-CN" altLang="en-US" sz="2000" dirty="0"/>
              <a:t>关键码字段*</a:t>
            </a:r>
            <a:r>
              <a:rPr lang="en-US" altLang="zh-CN" sz="2000" dirty="0"/>
              <a:t>/</a:t>
            </a:r>
          </a:p>
          <a:p>
            <a:pPr>
              <a:lnSpc>
                <a:spcPct val="90000"/>
              </a:lnSpc>
              <a:buFontTx/>
              <a:buNone/>
            </a:pPr>
            <a:r>
              <a:rPr lang="en-US" altLang="zh-CN" sz="2000" dirty="0"/>
              <a:t>            ……                   	/*</a:t>
            </a:r>
            <a:r>
              <a:rPr lang="zh-CN" altLang="en-US" sz="2000" dirty="0"/>
              <a:t>其它信息*</a:t>
            </a:r>
            <a:r>
              <a:rPr lang="en-US" altLang="zh-CN" sz="2000" dirty="0"/>
              <a:t>/</a:t>
            </a:r>
          </a:p>
          <a:p>
            <a:pPr>
              <a:lnSpc>
                <a:spcPct val="90000"/>
              </a:lnSpc>
              <a:buFontTx/>
              <a:buNone/>
            </a:pPr>
            <a:r>
              <a:rPr lang="en-US" altLang="zh-CN" sz="2000" dirty="0"/>
              <a:t>         } </a:t>
            </a:r>
            <a:r>
              <a:rPr lang="en-US" altLang="zh-CN" sz="2000" dirty="0" err="1"/>
              <a:t>datatype</a:t>
            </a:r>
            <a:r>
              <a:rPr lang="en-US" altLang="zh-CN" sz="2000" dirty="0"/>
              <a:t>;           /*</a:t>
            </a:r>
            <a:r>
              <a:rPr lang="zh-CN" altLang="en-US" sz="2000" dirty="0"/>
              <a:t>记录类型 </a:t>
            </a:r>
            <a:r>
              <a:rPr lang="en-US" altLang="zh-CN" sz="2000" dirty="0" err="1"/>
              <a:t>RecNode</a:t>
            </a:r>
            <a:r>
              <a:rPr lang="en-US" altLang="zh-CN" sz="2000" dirty="0"/>
              <a:t>*/</a:t>
            </a:r>
          </a:p>
          <a:p>
            <a:pPr>
              <a:lnSpc>
                <a:spcPct val="90000"/>
              </a:lnSpc>
              <a:buFontTx/>
              <a:buNone/>
            </a:pPr>
            <a:r>
              <a:rPr lang="en-US" altLang="zh-CN" sz="2000" dirty="0"/>
              <a:t>       </a:t>
            </a:r>
            <a:r>
              <a:rPr lang="en-US" altLang="zh-CN" sz="2000" dirty="0" err="1"/>
              <a:t>datatype</a:t>
            </a:r>
            <a:r>
              <a:rPr lang="en-US" altLang="zh-CN" sz="2000" dirty="0"/>
              <a:t>  R[MAXNUM];      /*</a:t>
            </a:r>
            <a:r>
              <a:rPr lang="zh-CN" altLang="en-US" sz="2000" dirty="0"/>
              <a:t>定义排序表的存储*</a:t>
            </a:r>
            <a:r>
              <a:rPr lang="en-US" altLang="zh-CN" sz="2000" dirty="0"/>
              <a:t>/</a:t>
            </a:r>
          </a:p>
          <a:p>
            <a:pPr>
              <a:lnSpc>
                <a:spcPct val="90000"/>
              </a:lnSpc>
              <a:buFontTx/>
              <a:buNone/>
            </a:pPr>
            <a:endParaRPr lang="en-US" altLang="zh-CN" sz="2400" dirty="0" smtClean="0"/>
          </a:p>
          <a:p>
            <a:pPr marL="0" indent="0">
              <a:lnSpc>
                <a:spcPct val="90000"/>
              </a:lnSpc>
              <a:buFontTx/>
              <a:buNone/>
            </a:pPr>
            <a:r>
              <a:rPr lang="zh-CN" altLang="en-US" sz="2400" dirty="0" smtClean="0"/>
              <a:t>如</a:t>
            </a:r>
            <a:r>
              <a:rPr lang="zh-CN" altLang="en-US" sz="2400" dirty="0"/>
              <a:t>不加特别说明，排序表中的</a:t>
            </a:r>
            <a:r>
              <a:rPr lang="zh-CN" altLang="en-US" sz="2400" dirty="0" smtClean="0"/>
              <a:t>记录存放</a:t>
            </a:r>
            <a:r>
              <a:rPr lang="zh-CN" altLang="en-US" sz="2400" dirty="0"/>
              <a:t>在</a:t>
            </a:r>
            <a:r>
              <a:rPr lang="en-US" altLang="zh-CN" sz="2400" dirty="0"/>
              <a:t>R[1]…R[n]</a:t>
            </a:r>
            <a:r>
              <a:rPr lang="zh-CN" altLang="en-US" sz="2400" dirty="0"/>
              <a:t>分量中，</a:t>
            </a:r>
            <a:r>
              <a:rPr lang="en-US" altLang="zh-CN" sz="2400" dirty="0"/>
              <a:t>R[0]</a:t>
            </a:r>
            <a:r>
              <a:rPr lang="zh-CN" altLang="en-US" sz="2400" dirty="0"/>
              <a:t>分量闲置或做</a:t>
            </a:r>
            <a:r>
              <a:rPr lang="zh-CN" altLang="en-US" sz="2400" dirty="0">
                <a:solidFill>
                  <a:srgbClr val="FF0000"/>
                </a:solidFill>
              </a:rPr>
              <a:t>监视哨</a:t>
            </a:r>
            <a:r>
              <a:rPr lang="zh-CN" altLang="en-US" sz="2400" dirty="0"/>
              <a:t>（</a:t>
            </a:r>
            <a:r>
              <a:rPr lang="en-US" altLang="zh-CN" sz="2400" dirty="0"/>
              <a:t>n</a:t>
            </a:r>
            <a:r>
              <a:rPr lang="zh-CN" altLang="en-US" sz="2400" dirty="0"/>
              <a:t>是排序表中记录的个数</a:t>
            </a:r>
            <a:r>
              <a:rPr lang="zh-CN" altLang="en-US" sz="2400" dirty="0" smtClean="0"/>
              <a:t>）</a:t>
            </a:r>
            <a:endParaRPr lang="zh-CN" altLang="en-US" sz="2400" i="1" dirty="0"/>
          </a:p>
        </p:txBody>
      </p:sp>
      <p:sp>
        <p:nvSpPr>
          <p:cNvPr id="3" name="TextBox 2"/>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3330">
                                            <p:txEl>
                                              <p:pRg st="10" end="10"/>
                                            </p:txEl>
                                          </p:spTgt>
                                        </p:tgtEl>
                                        <p:attrNameLst>
                                          <p:attrName>style.visibility</p:attrName>
                                        </p:attrNameLst>
                                      </p:cBhvr>
                                      <p:to>
                                        <p:strVal val="visible"/>
                                      </p:to>
                                    </p:set>
                                    <p:animEffect transition="in" filter="blinds(horizontal)">
                                      <p:cBhvr>
                                        <p:cTn id="7" dur="500"/>
                                        <p:tgtEl>
                                          <p:spTgt spid="48333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_s1035"/>
          <p:cNvSpPr>
            <a:spLocks noChangeArrowheads="1"/>
          </p:cNvSpPr>
          <p:nvPr/>
        </p:nvSpPr>
        <p:spPr bwMode="auto">
          <a:xfrm>
            <a:off x="714348" y="1643050"/>
            <a:ext cx="5833910"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插入排序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13" name="_s1036"/>
          <p:cNvSpPr>
            <a:spLocks noChangeArrowheads="1"/>
          </p:cNvSpPr>
          <p:nvPr/>
        </p:nvSpPr>
        <p:spPr bwMode="auto">
          <a:xfrm>
            <a:off x="714348" y="2474197"/>
            <a:ext cx="5818598"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交换排序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14" name="_s1037"/>
          <p:cNvSpPr>
            <a:spLocks noChangeArrowheads="1"/>
          </p:cNvSpPr>
          <p:nvPr/>
        </p:nvSpPr>
        <p:spPr bwMode="auto">
          <a:xfrm>
            <a:off x="714348" y="3305344"/>
            <a:ext cx="5837738" cy="70018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选择</a:t>
            </a: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排序</a:t>
            </a:r>
          </a:p>
        </p:txBody>
      </p:sp>
      <p:sp>
        <p:nvSpPr>
          <p:cNvPr id="15" name="_s1038"/>
          <p:cNvSpPr>
            <a:spLocks noChangeArrowheads="1"/>
          </p:cNvSpPr>
          <p:nvPr/>
        </p:nvSpPr>
        <p:spPr bwMode="auto">
          <a:xfrm>
            <a:off x="714348" y="4136491"/>
            <a:ext cx="5833910" cy="70750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rPr>
              <a:t>    归并排序</a:t>
            </a:r>
            <a:endParaRPr kumimoji="0" lang="zh-CN" altLang="en-US" sz="2600" b="1" i="0" u="none" strike="noStrike" cap="none" normalizeH="0" baseline="0" dirty="0" smtClean="0">
              <a:ln>
                <a:noFill/>
              </a:ln>
              <a:solidFill>
                <a:srgbClr val="000000"/>
              </a:solidFill>
              <a:effectLst/>
              <a:latin typeface="微软雅黑" pitchFamily="34" charset="-122"/>
              <a:ea typeface="微软雅黑" pitchFamily="34" charset="-122"/>
            </a:endParaRPr>
          </a:p>
        </p:txBody>
      </p:sp>
      <p:sp>
        <p:nvSpPr>
          <p:cNvPr id="194585" name="_s1038"/>
          <p:cNvSpPr>
            <a:spLocks noChangeArrowheads="1"/>
          </p:cNvSpPr>
          <p:nvPr/>
        </p:nvSpPr>
        <p:spPr bwMode="auto">
          <a:xfrm>
            <a:off x="714348" y="4974956"/>
            <a:ext cx="5834063" cy="70643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lIns="0" tIns="0" rIns="0" bIns="0" anchor="ctr"/>
          <a:lstStyle/>
          <a:p>
            <a:r>
              <a:rPr lang="zh-CN" altLang="en-US" sz="2600" b="1" dirty="0" smtClean="0">
                <a:solidFill>
                  <a:srgbClr val="000000"/>
                </a:solidFill>
                <a:latin typeface="微软雅黑" pitchFamily="34" charset="-122"/>
                <a:ea typeface="微软雅黑" pitchFamily="34" charset="-122"/>
              </a:rPr>
              <a:t>    分配</a:t>
            </a:r>
            <a:r>
              <a:rPr lang="zh-CN" altLang="en-US" sz="2600" b="1" dirty="0">
                <a:solidFill>
                  <a:srgbClr val="000000"/>
                </a:solidFill>
                <a:latin typeface="微软雅黑" pitchFamily="34" charset="-122"/>
                <a:ea typeface="微软雅黑" pitchFamily="34" charset="-122"/>
              </a:rPr>
              <a:t>排序（基数排序）</a:t>
            </a:r>
          </a:p>
        </p:txBody>
      </p:sp>
      <p:sp>
        <p:nvSpPr>
          <p:cNvPr id="7" name="TextBox 6"/>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5" name="Text Box 3"/>
          <p:cNvSpPr txBox="1">
            <a:spLocks noChangeArrowheads="1"/>
          </p:cNvSpPr>
          <p:nvPr/>
        </p:nvSpPr>
        <p:spPr bwMode="auto">
          <a:xfrm>
            <a:off x="500034" y="3000372"/>
            <a:ext cx="7273925" cy="2012859"/>
          </a:xfrm>
          <a:prstGeom prst="rect">
            <a:avLst/>
          </a:prstGeom>
          <a:noFill/>
          <a:ln w="12700" cap="sq">
            <a:noFill/>
            <a:miter lim="800000"/>
            <a:headEnd type="none" w="sm" len="sm"/>
            <a:tailEnd type="none" w="sm" len="sm"/>
          </a:ln>
          <a:effectLst/>
        </p:spPr>
        <p:txBody>
          <a:bodyPr>
            <a:spAutoFit/>
          </a:bodyPr>
          <a:lstStyle/>
          <a:p>
            <a:pPr>
              <a:lnSpc>
                <a:spcPct val="130000"/>
              </a:lnSpc>
            </a:pPr>
            <a:r>
              <a:rPr lang="en-US" altLang="zh-CN" sz="2400" dirty="0">
                <a:solidFill>
                  <a:srgbClr val="C00000"/>
                </a:solidFill>
                <a:latin typeface="微软雅黑" pitchFamily="34" charset="-122"/>
                <a:ea typeface="微软雅黑" pitchFamily="34" charset="-122"/>
                <a:cs typeface="Arial" charset="0"/>
              </a:rPr>
              <a:t> 1  </a:t>
            </a:r>
            <a:r>
              <a:rPr lang="zh-CN" altLang="en-US" sz="2400" dirty="0">
                <a:solidFill>
                  <a:srgbClr val="C00000"/>
                </a:solidFill>
                <a:latin typeface="微软雅黑" pitchFamily="34" charset="-122"/>
                <a:ea typeface="微软雅黑" pitchFamily="34" charset="-122"/>
                <a:cs typeface="Arial" charset="0"/>
              </a:rPr>
              <a:t>直接插入排序</a:t>
            </a:r>
          </a:p>
          <a:p>
            <a:pPr>
              <a:lnSpc>
                <a:spcPct val="130000"/>
              </a:lnSpc>
            </a:pPr>
            <a:r>
              <a:rPr lang="zh-CN" altLang="en-US" sz="2400" dirty="0">
                <a:solidFill>
                  <a:srgbClr val="C00000"/>
                </a:solidFill>
                <a:latin typeface="微软雅黑" pitchFamily="34" charset="-122"/>
                <a:ea typeface="微软雅黑" pitchFamily="34" charset="-122"/>
                <a:cs typeface="Arial" charset="0"/>
              </a:rPr>
              <a:t> </a:t>
            </a:r>
            <a:r>
              <a:rPr lang="en-US" altLang="zh-CN" sz="2400" dirty="0">
                <a:solidFill>
                  <a:srgbClr val="C00000"/>
                </a:solidFill>
                <a:latin typeface="微软雅黑" pitchFamily="34" charset="-122"/>
                <a:ea typeface="微软雅黑" pitchFamily="34" charset="-122"/>
                <a:cs typeface="Arial" charset="0"/>
              </a:rPr>
              <a:t>2  </a:t>
            </a:r>
            <a:r>
              <a:rPr lang="zh-CN" altLang="en-US" sz="2400" dirty="0">
                <a:solidFill>
                  <a:srgbClr val="C00000"/>
                </a:solidFill>
                <a:latin typeface="微软雅黑" pitchFamily="34" charset="-122"/>
                <a:ea typeface="微软雅黑" pitchFamily="34" charset="-122"/>
                <a:cs typeface="Arial" charset="0"/>
              </a:rPr>
              <a:t>折半插入排序</a:t>
            </a:r>
          </a:p>
          <a:p>
            <a:pPr>
              <a:lnSpc>
                <a:spcPct val="130000"/>
              </a:lnSpc>
            </a:pPr>
            <a:r>
              <a:rPr lang="zh-CN" altLang="en-US" sz="2400" dirty="0">
                <a:solidFill>
                  <a:srgbClr val="C00000"/>
                </a:solidFill>
                <a:latin typeface="微软雅黑" pitchFamily="34" charset="-122"/>
                <a:ea typeface="微软雅黑" pitchFamily="34" charset="-122"/>
                <a:cs typeface="Arial" charset="0"/>
              </a:rPr>
              <a:t> </a:t>
            </a:r>
            <a:r>
              <a:rPr lang="en-US" altLang="zh-CN" sz="2400" dirty="0">
                <a:solidFill>
                  <a:srgbClr val="C00000"/>
                </a:solidFill>
                <a:latin typeface="微软雅黑" pitchFamily="34" charset="-122"/>
                <a:ea typeface="微软雅黑" pitchFamily="34" charset="-122"/>
                <a:cs typeface="Arial" charset="0"/>
              </a:rPr>
              <a:t>3  </a:t>
            </a:r>
            <a:r>
              <a:rPr lang="zh-CN" altLang="en-US" sz="2400" dirty="0" smtClean="0">
                <a:solidFill>
                  <a:srgbClr val="C00000"/>
                </a:solidFill>
                <a:latin typeface="微软雅黑" pitchFamily="34" charset="-122"/>
                <a:ea typeface="微软雅黑" pitchFamily="34" charset="-122"/>
                <a:cs typeface="Arial" charset="0"/>
              </a:rPr>
              <a:t>表</a:t>
            </a:r>
            <a:r>
              <a:rPr lang="zh-CN" altLang="en-US" sz="2400" dirty="0">
                <a:solidFill>
                  <a:srgbClr val="C00000"/>
                </a:solidFill>
                <a:latin typeface="微软雅黑" pitchFamily="34" charset="-122"/>
                <a:ea typeface="微软雅黑" pitchFamily="34" charset="-122"/>
                <a:cs typeface="Arial" charset="0"/>
              </a:rPr>
              <a:t>插入排序</a:t>
            </a:r>
          </a:p>
          <a:p>
            <a:pPr>
              <a:lnSpc>
                <a:spcPct val="130000"/>
              </a:lnSpc>
            </a:pPr>
            <a:r>
              <a:rPr lang="zh-CN" altLang="en-US" sz="2400" dirty="0">
                <a:solidFill>
                  <a:srgbClr val="C00000"/>
                </a:solidFill>
                <a:latin typeface="微软雅黑" pitchFamily="34" charset="-122"/>
                <a:ea typeface="微软雅黑" pitchFamily="34" charset="-122"/>
                <a:cs typeface="Arial" charset="0"/>
              </a:rPr>
              <a:t> </a:t>
            </a:r>
            <a:r>
              <a:rPr lang="en-US" altLang="zh-CN" sz="2400" dirty="0" smtClean="0">
                <a:solidFill>
                  <a:srgbClr val="C00000"/>
                </a:solidFill>
                <a:latin typeface="微软雅黑" pitchFamily="34" charset="-122"/>
                <a:ea typeface="微软雅黑" pitchFamily="34" charset="-122"/>
                <a:cs typeface="Arial" charset="0"/>
              </a:rPr>
              <a:t>4  </a:t>
            </a:r>
            <a:r>
              <a:rPr lang="zh-CN" altLang="en-US" sz="2400" dirty="0">
                <a:solidFill>
                  <a:srgbClr val="C00000"/>
                </a:solidFill>
                <a:latin typeface="微软雅黑" pitchFamily="34" charset="-122"/>
                <a:ea typeface="微软雅黑" pitchFamily="34" charset="-122"/>
                <a:cs typeface="Arial" charset="0"/>
              </a:rPr>
              <a:t>希尔排序</a:t>
            </a:r>
          </a:p>
        </p:txBody>
      </p:sp>
      <p:sp>
        <p:nvSpPr>
          <p:cNvPr id="484356" name="Rectangle 4"/>
          <p:cNvSpPr>
            <a:spLocks noChangeArrowheads="1"/>
          </p:cNvSpPr>
          <p:nvPr/>
        </p:nvSpPr>
        <p:spPr bwMode="auto">
          <a:xfrm>
            <a:off x="500034" y="1450971"/>
            <a:ext cx="8001056" cy="1421928"/>
          </a:xfrm>
          <a:prstGeom prst="rect">
            <a:avLst/>
          </a:prstGeom>
          <a:noFill/>
          <a:ln w="19050" cap="sq">
            <a:noFill/>
            <a:miter lim="800000"/>
            <a:headEnd/>
            <a:tailEnd/>
          </a:ln>
          <a:effectLst/>
        </p:spPr>
        <p:txBody>
          <a:bodyPr wrap="square" anchor="ctr">
            <a:spAutoFit/>
          </a:bodyPr>
          <a:lstStyle/>
          <a:p>
            <a:pPr>
              <a:lnSpc>
                <a:spcPct val="120000"/>
              </a:lnSpc>
            </a:pPr>
            <a:r>
              <a:rPr kumimoji="1" lang="en-US" altLang="zh-CN" sz="2400" dirty="0">
                <a:latin typeface="微软雅黑" pitchFamily="34" charset="-122"/>
                <a:ea typeface="微软雅黑" pitchFamily="34" charset="-122"/>
              </a:rPr>
              <a:t>    </a:t>
            </a:r>
            <a:r>
              <a:rPr lang="zh-CN" altLang="en-US" sz="2400" dirty="0">
                <a:latin typeface="微软雅黑" pitchFamily="34" charset="-122"/>
                <a:ea typeface="微软雅黑" pitchFamily="34" charset="-122"/>
              </a:rPr>
              <a:t>插入排序的基本思想是：每次将一个待排序的记录，按其关键字大小插入到前面已经排好序的子表的适当位置，直到全部记录插入完成，整个表有序为止。</a:t>
            </a:r>
          </a:p>
        </p:txBody>
      </p:sp>
      <p:pic>
        <p:nvPicPr>
          <p:cNvPr id="484357" name="Picture 5"/>
          <p:cNvPicPr>
            <a:picLocks noChangeAspect="1" noChangeArrowheads="1"/>
          </p:cNvPicPr>
          <p:nvPr/>
        </p:nvPicPr>
        <p:blipFill>
          <a:blip r:embed="rId2"/>
          <a:srcRect l="1111" t="3914"/>
          <a:stretch>
            <a:fillRect/>
          </a:stretch>
        </p:blipFill>
        <p:spPr bwMode="auto">
          <a:xfrm>
            <a:off x="4357686" y="3000372"/>
            <a:ext cx="4097337" cy="1285883"/>
          </a:xfrm>
          <a:prstGeom prst="rect">
            <a:avLst/>
          </a:prstGeom>
          <a:noFill/>
          <a:ln w="9525">
            <a:noFill/>
            <a:miter lim="800000"/>
            <a:headEnd/>
            <a:tailEnd/>
          </a:ln>
          <a:effectLst/>
        </p:spPr>
      </p:pic>
      <p:sp>
        <p:nvSpPr>
          <p:cNvPr id="5" name="TextBox 4"/>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排序</a:t>
            </a:r>
            <a:endParaRPr lang="zh-CN" altLang="en-US" sz="4800" dirty="0">
              <a:latin typeface="微软雅黑" pitchFamily="34" charset="-122"/>
              <a:ea typeface="微软雅黑" pitchFamily="34" charset="-122"/>
            </a:endParaRPr>
          </a:p>
        </p:txBody>
      </p:sp>
      <p:sp>
        <p:nvSpPr>
          <p:cNvPr id="11" name="左箭头 10"/>
          <p:cNvSpPr/>
          <p:nvPr/>
        </p:nvSpPr>
        <p:spPr>
          <a:xfrm>
            <a:off x="3000364" y="3214686"/>
            <a:ext cx="428628"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4355"/>
                                        </p:tgtEl>
                                        <p:attrNameLst>
                                          <p:attrName>style.visibility</p:attrName>
                                        </p:attrNameLst>
                                      </p:cBhvr>
                                      <p:to>
                                        <p:strVal val="visible"/>
                                      </p:to>
                                    </p:set>
                                    <p:animEffect transition="in" filter="dissolve">
                                      <p:cBhvr>
                                        <p:cTn id="7" dur="500"/>
                                        <p:tgtEl>
                                          <p:spTgt spid="48435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84357"/>
                                        </p:tgtEl>
                                        <p:attrNameLst>
                                          <p:attrName>style.visibility</p:attrName>
                                        </p:attrNameLst>
                                      </p:cBhvr>
                                      <p:to>
                                        <p:strVal val="visible"/>
                                      </p:to>
                                    </p:set>
                                    <p:anim calcmode="lin" valueType="num">
                                      <p:cBhvr additive="base">
                                        <p:cTn id="12" dur="500" fill="hold"/>
                                        <p:tgtEl>
                                          <p:spTgt spid="484357"/>
                                        </p:tgtEl>
                                        <p:attrNameLst>
                                          <p:attrName>ppt_x</p:attrName>
                                        </p:attrNameLst>
                                      </p:cBhvr>
                                      <p:tavLst>
                                        <p:tav tm="0">
                                          <p:val>
                                            <p:strVal val="#ppt_x"/>
                                          </p:val>
                                        </p:tav>
                                        <p:tav tm="100000">
                                          <p:val>
                                            <p:strVal val="#ppt_x"/>
                                          </p:val>
                                        </p:tav>
                                      </p:tavLst>
                                    </p:anim>
                                    <p:anim calcmode="lin" valueType="num">
                                      <p:cBhvr additive="base">
                                        <p:cTn id="13" dur="500" fill="hold"/>
                                        <p:tgtEl>
                                          <p:spTgt spid="48435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right)">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body" idx="1"/>
          </p:nvPr>
        </p:nvSpPr>
        <p:spPr>
          <a:xfrm>
            <a:off x="0" y="1576388"/>
            <a:ext cx="9144000" cy="4573560"/>
          </a:xfrm>
          <a:noFill/>
        </p:spPr>
        <p:txBody>
          <a:bodyPr>
            <a:spAutoFit/>
          </a:bodyPr>
          <a:lstStyle/>
          <a:p>
            <a:pPr>
              <a:lnSpc>
                <a:spcPct val="80000"/>
              </a:lnSpc>
              <a:buFontTx/>
              <a:buNone/>
            </a:pPr>
            <a:r>
              <a:rPr lang="en-US" altLang="zh-CN" sz="900" b="1" dirty="0">
                <a:solidFill>
                  <a:schemeClr val="tx2"/>
                </a:solidFill>
              </a:rPr>
              <a:t>                  </a:t>
            </a:r>
            <a:r>
              <a:rPr lang="en-US" altLang="zh-CN" sz="2400" b="1" dirty="0">
                <a:solidFill>
                  <a:schemeClr val="tx2"/>
                </a:solidFill>
                <a:latin typeface="Times New Roman" pitchFamily="18" charset="0"/>
              </a:rPr>
              <a:t>R[0]  R[1]  R[2]  R[3]  R[4]   R[5]   R[6]   R[7]   R[8]  R[9]  R[10]</a:t>
            </a:r>
          </a:p>
          <a:p>
            <a:pPr>
              <a:lnSpc>
                <a:spcPct val="80000"/>
              </a:lnSpc>
              <a:buFontTx/>
              <a:buNone/>
            </a:pPr>
            <a:endParaRPr lang="en-US" altLang="zh-CN" sz="2400" b="1" dirty="0">
              <a:solidFill>
                <a:schemeClr val="tx2"/>
              </a:solidFill>
              <a:latin typeface="Times New Roman" pitchFamily="18" charset="0"/>
            </a:endParaRPr>
          </a:p>
          <a:p>
            <a:pPr>
              <a:lnSpc>
                <a:spcPct val="80000"/>
              </a:lnSpc>
              <a:buFontTx/>
              <a:buNone/>
            </a:pPr>
            <a:r>
              <a:rPr lang="zh-CN" altLang="en-US" sz="2400" b="1" dirty="0">
                <a:solidFill>
                  <a:schemeClr val="tx2"/>
                </a:solidFill>
                <a:latin typeface="Times New Roman" pitchFamily="18" charset="0"/>
              </a:rPr>
              <a:t>初始</a:t>
            </a:r>
            <a:r>
              <a:rPr lang="en-US" altLang="zh-CN" sz="2400" b="1" dirty="0">
                <a:solidFill>
                  <a:schemeClr val="tx2"/>
                </a:solidFill>
                <a:latin typeface="Times New Roman" pitchFamily="18" charset="0"/>
              </a:rPr>
              <a:t>: </a:t>
            </a:r>
            <a:r>
              <a:rPr lang="en-US" altLang="zh-CN" sz="2400" b="1" u="sng" dirty="0">
                <a:solidFill>
                  <a:srgbClr val="FF9933"/>
                </a:solidFill>
                <a:latin typeface="Times New Roman" pitchFamily="18" charset="0"/>
              </a:rPr>
              <a:t>      </a:t>
            </a:r>
            <a:r>
              <a:rPr lang="en-US" altLang="zh-CN" sz="2400" b="1" dirty="0">
                <a:solidFill>
                  <a:srgbClr val="FF9933"/>
                </a:solidFill>
                <a:latin typeface="Times New Roman" pitchFamily="18" charset="0"/>
              </a:rPr>
              <a:t>    </a:t>
            </a:r>
            <a:r>
              <a:rPr lang="en-US" altLang="zh-CN" sz="2400" b="1" dirty="0">
                <a:solidFill>
                  <a:schemeClr val="tx2"/>
                </a:solidFill>
                <a:latin typeface="Times New Roman" pitchFamily="18" charset="0"/>
              </a:rPr>
              <a:t>36      </a:t>
            </a:r>
            <a:r>
              <a:rPr lang="en-US" altLang="zh-CN" sz="2400" b="1" dirty="0">
                <a:solidFill>
                  <a:srgbClr val="C00000"/>
                </a:solidFill>
                <a:latin typeface="Times New Roman" pitchFamily="18" charset="0"/>
              </a:rPr>
              <a:t>20 </a:t>
            </a:r>
            <a:r>
              <a:rPr lang="en-US" altLang="zh-CN" sz="2400" b="1" dirty="0">
                <a:solidFill>
                  <a:schemeClr val="tx2"/>
                </a:solidFill>
                <a:latin typeface="Times New Roman" pitchFamily="18" charset="0"/>
              </a:rPr>
              <a:t>    18      10       60      25      30       </a:t>
            </a:r>
            <a:r>
              <a:rPr lang="en-US" altLang="zh-CN" sz="2400" b="1" u="sng" dirty="0">
                <a:solidFill>
                  <a:schemeClr val="tx2"/>
                </a:solidFill>
                <a:latin typeface="Times New Roman" pitchFamily="18" charset="0"/>
              </a:rPr>
              <a:t>18</a:t>
            </a:r>
            <a:r>
              <a:rPr lang="en-US" altLang="zh-CN" sz="2400" b="1" dirty="0">
                <a:solidFill>
                  <a:schemeClr val="tx2"/>
                </a:solidFill>
                <a:latin typeface="Times New Roman" pitchFamily="18" charset="0"/>
              </a:rPr>
              <a:t>      12      56</a:t>
            </a:r>
          </a:p>
          <a:p>
            <a:pPr>
              <a:lnSpc>
                <a:spcPct val="80000"/>
              </a:lnSpc>
              <a:buFontTx/>
              <a:buNone/>
            </a:pPr>
            <a:endParaRPr lang="en-US" altLang="zh-CN" sz="2400" b="1" dirty="0">
              <a:solidFill>
                <a:schemeClr val="tx2"/>
              </a:solidFill>
              <a:latin typeface="Times New Roman" pitchFamily="18" charset="0"/>
            </a:endParaRPr>
          </a:p>
          <a:p>
            <a:pPr>
              <a:lnSpc>
                <a:spcPct val="80000"/>
              </a:lnSpc>
              <a:buFontTx/>
              <a:buNone/>
            </a:pPr>
            <a:r>
              <a:rPr lang="en-US" altLang="zh-CN" sz="2400" b="1" dirty="0" err="1">
                <a:solidFill>
                  <a:schemeClr val="tx2"/>
                </a:solidFill>
                <a:latin typeface="Times New Roman" pitchFamily="18" charset="0"/>
              </a:rPr>
              <a:t>i</a:t>
            </a:r>
            <a:r>
              <a:rPr lang="en-US" altLang="zh-CN" sz="2400" b="1" dirty="0">
                <a:solidFill>
                  <a:schemeClr val="tx2"/>
                </a:solidFill>
                <a:latin typeface="Times New Roman" pitchFamily="18" charset="0"/>
              </a:rPr>
              <a:t>=2 </a:t>
            </a:r>
            <a:r>
              <a:rPr lang="zh-CN" altLang="en-US" sz="2400" b="1" dirty="0">
                <a:solidFill>
                  <a:schemeClr val="tx2"/>
                </a:solidFill>
                <a:latin typeface="Times New Roman" pitchFamily="18" charset="0"/>
              </a:rPr>
              <a:t>：</a:t>
            </a:r>
            <a:r>
              <a:rPr lang="en-US" altLang="zh-CN" sz="2400" b="1" dirty="0">
                <a:solidFill>
                  <a:srgbClr val="C00000"/>
                </a:solidFill>
                <a:latin typeface="Times New Roman" pitchFamily="18" charset="0"/>
              </a:rPr>
              <a:t>(20)  </a:t>
            </a:r>
            <a:r>
              <a:rPr lang="en-US" altLang="zh-CN" sz="2400" b="1" dirty="0">
                <a:solidFill>
                  <a:schemeClr val="tx2"/>
                </a:solidFill>
                <a:latin typeface="Times New Roman" pitchFamily="18" charset="0"/>
              </a:rPr>
              <a:t>( 20     36)    </a:t>
            </a:r>
            <a:r>
              <a:rPr lang="en-US" altLang="zh-CN" sz="2400" b="1" dirty="0">
                <a:solidFill>
                  <a:srgbClr val="C00000"/>
                </a:solidFill>
                <a:latin typeface="Times New Roman" pitchFamily="18" charset="0"/>
              </a:rPr>
              <a:t>18 </a:t>
            </a:r>
            <a:r>
              <a:rPr lang="en-US" altLang="zh-CN" sz="2400" b="1" dirty="0">
                <a:solidFill>
                  <a:schemeClr val="tx2"/>
                </a:solidFill>
                <a:latin typeface="Times New Roman" pitchFamily="18" charset="0"/>
              </a:rPr>
              <a:t>     10       60      25     30       </a:t>
            </a:r>
            <a:r>
              <a:rPr lang="en-US" altLang="zh-CN" sz="2400" b="1" u="sng" dirty="0">
                <a:solidFill>
                  <a:schemeClr val="tx2"/>
                </a:solidFill>
                <a:latin typeface="Times New Roman" pitchFamily="18" charset="0"/>
              </a:rPr>
              <a:t>18</a:t>
            </a:r>
            <a:r>
              <a:rPr lang="en-US" altLang="zh-CN" sz="2400" b="1" dirty="0">
                <a:solidFill>
                  <a:schemeClr val="tx2"/>
                </a:solidFill>
                <a:latin typeface="Times New Roman" pitchFamily="18" charset="0"/>
              </a:rPr>
              <a:t>       12      56</a:t>
            </a:r>
          </a:p>
          <a:p>
            <a:pPr>
              <a:lnSpc>
                <a:spcPct val="80000"/>
              </a:lnSpc>
              <a:buFontTx/>
              <a:buNone/>
            </a:pPr>
            <a:r>
              <a:rPr lang="en-US" altLang="zh-CN" sz="2400" b="1" dirty="0">
                <a:solidFill>
                  <a:schemeClr val="tx2"/>
                </a:solidFill>
                <a:latin typeface="Times New Roman" pitchFamily="18" charset="0"/>
              </a:rPr>
              <a:t> </a:t>
            </a:r>
          </a:p>
          <a:p>
            <a:pPr>
              <a:lnSpc>
                <a:spcPct val="80000"/>
              </a:lnSpc>
              <a:buFontTx/>
              <a:buNone/>
            </a:pPr>
            <a:r>
              <a:rPr lang="en-US" altLang="zh-CN" sz="2400" b="1" dirty="0" err="1">
                <a:solidFill>
                  <a:schemeClr val="tx2"/>
                </a:solidFill>
                <a:latin typeface="Times New Roman" pitchFamily="18" charset="0"/>
              </a:rPr>
              <a:t>i</a:t>
            </a:r>
            <a:r>
              <a:rPr lang="en-US" altLang="zh-CN" sz="2400" b="1" dirty="0">
                <a:solidFill>
                  <a:schemeClr val="tx2"/>
                </a:solidFill>
                <a:latin typeface="Times New Roman" pitchFamily="18" charset="0"/>
              </a:rPr>
              <a:t>=3 </a:t>
            </a:r>
            <a:r>
              <a:rPr lang="zh-CN" altLang="en-US" sz="2400" b="1" dirty="0">
                <a:solidFill>
                  <a:schemeClr val="tx2"/>
                </a:solidFill>
                <a:latin typeface="Times New Roman" pitchFamily="18" charset="0"/>
              </a:rPr>
              <a:t>：</a:t>
            </a:r>
            <a:r>
              <a:rPr lang="en-US" altLang="zh-CN" sz="2400" b="1" dirty="0">
                <a:solidFill>
                  <a:srgbClr val="C00000"/>
                </a:solidFill>
                <a:latin typeface="Times New Roman" pitchFamily="18" charset="0"/>
              </a:rPr>
              <a:t>(18)  </a:t>
            </a:r>
            <a:r>
              <a:rPr lang="en-US" altLang="zh-CN" sz="2400" b="1" dirty="0">
                <a:solidFill>
                  <a:schemeClr val="tx2"/>
                </a:solidFill>
                <a:latin typeface="Times New Roman" pitchFamily="18" charset="0"/>
              </a:rPr>
              <a:t>( 18      20     36)      </a:t>
            </a:r>
            <a:r>
              <a:rPr lang="en-US" altLang="zh-CN" sz="2400" b="1" dirty="0">
                <a:solidFill>
                  <a:srgbClr val="C00000"/>
                </a:solidFill>
                <a:latin typeface="Times New Roman" pitchFamily="18" charset="0"/>
              </a:rPr>
              <a:t>10 </a:t>
            </a:r>
            <a:r>
              <a:rPr lang="en-US" altLang="zh-CN" sz="2400" b="1" dirty="0">
                <a:solidFill>
                  <a:schemeClr val="tx2"/>
                </a:solidFill>
                <a:latin typeface="Times New Roman" pitchFamily="18" charset="0"/>
              </a:rPr>
              <a:t>      60      25     30       </a:t>
            </a:r>
            <a:r>
              <a:rPr lang="en-US" altLang="zh-CN" sz="2400" b="1" u="sng" dirty="0">
                <a:solidFill>
                  <a:schemeClr val="tx2"/>
                </a:solidFill>
                <a:latin typeface="Times New Roman" pitchFamily="18" charset="0"/>
              </a:rPr>
              <a:t>18</a:t>
            </a:r>
            <a:r>
              <a:rPr lang="en-US" altLang="zh-CN" sz="2400" b="1" dirty="0">
                <a:solidFill>
                  <a:schemeClr val="tx2"/>
                </a:solidFill>
                <a:latin typeface="Times New Roman" pitchFamily="18" charset="0"/>
              </a:rPr>
              <a:t>       12     56 </a:t>
            </a:r>
          </a:p>
          <a:p>
            <a:pPr>
              <a:lnSpc>
                <a:spcPct val="80000"/>
              </a:lnSpc>
              <a:buFontTx/>
              <a:buNone/>
            </a:pPr>
            <a:endParaRPr lang="en-US" altLang="zh-CN" sz="2400" b="1" dirty="0">
              <a:solidFill>
                <a:schemeClr val="tx2"/>
              </a:solidFill>
              <a:latin typeface="Times New Roman" pitchFamily="18" charset="0"/>
            </a:endParaRPr>
          </a:p>
          <a:p>
            <a:pPr>
              <a:lnSpc>
                <a:spcPct val="80000"/>
              </a:lnSpc>
              <a:buFontTx/>
              <a:buNone/>
            </a:pPr>
            <a:r>
              <a:rPr lang="en-US" altLang="zh-CN" sz="2400" b="1" dirty="0" err="1">
                <a:solidFill>
                  <a:schemeClr val="tx2"/>
                </a:solidFill>
                <a:latin typeface="Times New Roman" pitchFamily="18" charset="0"/>
              </a:rPr>
              <a:t>i</a:t>
            </a:r>
            <a:r>
              <a:rPr lang="en-US" altLang="zh-CN" sz="2400" b="1" dirty="0">
                <a:solidFill>
                  <a:schemeClr val="tx2"/>
                </a:solidFill>
                <a:latin typeface="Times New Roman" pitchFamily="18" charset="0"/>
              </a:rPr>
              <a:t>=4 </a:t>
            </a:r>
            <a:r>
              <a:rPr lang="zh-CN" altLang="en-US" sz="2400" b="1" dirty="0">
                <a:solidFill>
                  <a:schemeClr val="tx2"/>
                </a:solidFill>
                <a:latin typeface="Times New Roman" pitchFamily="18" charset="0"/>
              </a:rPr>
              <a:t>：</a:t>
            </a:r>
            <a:r>
              <a:rPr lang="en-US" altLang="zh-CN" sz="2400" b="1" dirty="0">
                <a:solidFill>
                  <a:srgbClr val="C00000"/>
                </a:solidFill>
                <a:latin typeface="Times New Roman" pitchFamily="18" charset="0"/>
              </a:rPr>
              <a:t>(10)   </a:t>
            </a:r>
            <a:r>
              <a:rPr lang="en-US" altLang="zh-CN" sz="2400" b="1" dirty="0">
                <a:solidFill>
                  <a:schemeClr val="tx2"/>
                </a:solidFill>
                <a:latin typeface="Times New Roman" pitchFamily="18" charset="0"/>
              </a:rPr>
              <a:t>(10      18      20      36 )     60      25     30       </a:t>
            </a:r>
            <a:r>
              <a:rPr lang="en-US" altLang="zh-CN" sz="2400" b="1" u="sng" dirty="0">
                <a:solidFill>
                  <a:schemeClr val="tx2"/>
                </a:solidFill>
                <a:latin typeface="Times New Roman" pitchFamily="18" charset="0"/>
              </a:rPr>
              <a:t>18</a:t>
            </a:r>
            <a:r>
              <a:rPr lang="en-US" altLang="zh-CN" sz="2400" b="1" dirty="0">
                <a:solidFill>
                  <a:schemeClr val="tx2"/>
                </a:solidFill>
                <a:latin typeface="Times New Roman" pitchFamily="18" charset="0"/>
              </a:rPr>
              <a:t>       12     56</a:t>
            </a:r>
          </a:p>
          <a:p>
            <a:pPr>
              <a:lnSpc>
                <a:spcPct val="80000"/>
              </a:lnSpc>
              <a:buFontTx/>
              <a:buNone/>
            </a:pPr>
            <a:r>
              <a:rPr lang="en-US" altLang="zh-CN" sz="1600" b="1" dirty="0">
                <a:solidFill>
                  <a:schemeClr val="tx2"/>
                </a:solidFill>
              </a:rPr>
              <a:t>……</a:t>
            </a:r>
          </a:p>
          <a:p>
            <a:pPr>
              <a:lnSpc>
                <a:spcPct val="80000"/>
              </a:lnSpc>
              <a:buFontTx/>
              <a:buNone/>
            </a:pPr>
            <a:endParaRPr lang="en-US" altLang="zh-CN" sz="1600" b="1" dirty="0">
              <a:solidFill>
                <a:schemeClr val="tx2"/>
              </a:solidFill>
            </a:endParaRPr>
          </a:p>
          <a:p>
            <a:pPr>
              <a:lnSpc>
                <a:spcPct val="80000"/>
              </a:lnSpc>
              <a:buFontTx/>
              <a:buNone/>
            </a:pPr>
            <a:r>
              <a:rPr lang="en-US" altLang="zh-CN" sz="2400" b="1" dirty="0" err="1">
                <a:solidFill>
                  <a:schemeClr val="tx2"/>
                </a:solidFill>
                <a:latin typeface="Times New Roman" pitchFamily="18" charset="0"/>
              </a:rPr>
              <a:t>i</a:t>
            </a:r>
            <a:r>
              <a:rPr lang="en-US" altLang="zh-CN" sz="2400" b="1" dirty="0">
                <a:solidFill>
                  <a:schemeClr val="tx2"/>
                </a:solidFill>
                <a:latin typeface="Times New Roman" pitchFamily="18" charset="0"/>
              </a:rPr>
              <a:t>=7 </a:t>
            </a:r>
            <a:r>
              <a:rPr lang="zh-CN" altLang="en-US" sz="2400" b="1" dirty="0">
                <a:solidFill>
                  <a:schemeClr val="tx2"/>
                </a:solidFill>
                <a:latin typeface="Times New Roman" pitchFamily="18" charset="0"/>
              </a:rPr>
              <a:t>：</a:t>
            </a:r>
            <a:r>
              <a:rPr lang="en-US" altLang="zh-CN" sz="2400" b="1" dirty="0">
                <a:solidFill>
                  <a:srgbClr val="C00000"/>
                </a:solidFill>
                <a:latin typeface="Times New Roman" pitchFamily="18" charset="0"/>
              </a:rPr>
              <a:t>(30)   </a:t>
            </a:r>
            <a:r>
              <a:rPr lang="en-US" altLang="zh-CN" sz="2400" b="1" dirty="0">
                <a:solidFill>
                  <a:schemeClr val="tx2"/>
                </a:solidFill>
                <a:latin typeface="Times New Roman" pitchFamily="18" charset="0"/>
              </a:rPr>
              <a:t>(10      18     20      25      30      36      60)      </a:t>
            </a:r>
            <a:r>
              <a:rPr lang="en-US" altLang="zh-CN" sz="2400" b="1" u="sng" dirty="0">
                <a:solidFill>
                  <a:srgbClr val="C00000"/>
                </a:solidFill>
                <a:latin typeface="Times New Roman" pitchFamily="18" charset="0"/>
              </a:rPr>
              <a:t>18</a:t>
            </a:r>
            <a:r>
              <a:rPr lang="en-US" altLang="zh-CN" sz="2400" b="1" dirty="0">
                <a:solidFill>
                  <a:srgbClr val="FFFF00"/>
                </a:solidFill>
                <a:latin typeface="Times New Roman" pitchFamily="18" charset="0"/>
              </a:rPr>
              <a:t> </a:t>
            </a:r>
            <a:r>
              <a:rPr lang="en-US" altLang="zh-CN" sz="2400" b="1" dirty="0">
                <a:solidFill>
                  <a:schemeClr val="tx2"/>
                </a:solidFill>
                <a:latin typeface="Times New Roman" pitchFamily="18" charset="0"/>
              </a:rPr>
              <a:t>      12      56</a:t>
            </a:r>
            <a:endParaRPr lang="en-US" altLang="zh-CN" sz="1600" b="1" dirty="0">
              <a:solidFill>
                <a:schemeClr val="tx2"/>
              </a:solidFill>
            </a:endParaRPr>
          </a:p>
          <a:p>
            <a:pPr>
              <a:lnSpc>
                <a:spcPct val="80000"/>
              </a:lnSpc>
              <a:buFontTx/>
              <a:buNone/>
            </a:pPr>
            <a:r>
              <a:rPr lang="en-US" altLang="zh-CN" sz="2400" b="1" dirty="0" err="1">
                <a:solidFill>
                  <a:schemeClr val="tx2"/>
                </a:solidFill>
                <a:latin typeface="Times New Roman" pitchFamily="18" charset="0"/>
              </a:rPr>
              <a:t>i</a:t>
            </a:r>
            <a:r>
              <a:rPr lang="en-US" altLang="zh-CN" sz="2400" b="1" dirty="0">
                <a:solidFill>
                  <a:schemeClr val="tx2"/>
                </a:solidFill>
                <a:latin typeface="Times New Roman" pitchFamily="18" charset="0"/>
              </a:rPr>
              <a:t>=8 </a:t>
            </a:r>
            <a:r>
              <a:rPr lang="zh-CN" altLang="en-US" sz="2400" b="1" dirty="0">
                <a:solidFill>
                  <a:schemeClr val="tx2"/>
                </a:solidFill>
                <a:latin typeface="Times New Roman" pitchFamily="18" charset="0"/>
              </a:rPr>
              <a:t>：</a:t>
            </a:r>
            <a:r>
              <a:rPr lang="en-US" altLang="zh-CN" sz="2400" b="1" dirty="0">
                <a:solidFill>
                  <a:srgbClr val="FFFF00"/>
                </a:solidFill>
                <a:latin typeface="Times New Roman" pitchFamily="18" charset="0"/>
              </a:rPr>
              <a:t>(</a:t>
            </a:r>
            <a:r>
              <a:rPr lang="en-US" altLang="zh-CN" sz="2400" b="1" u="sng" dirty="0">
                <a:solidFill>
                  <a:schemeClr val="tx2"/>
                </a:solidFill>
                <a:latin typeface="Times New Roman" pitchFamily="18" charset="0"/>
              </a:rPr>
              <a:t>18</a:t>
            </a:r>
            <a:r>
              <a:rPr lang="en-US" altLang="zh-CN" sz="2400" b="1" dirty="0">
                <a:solidFill>
                  <a:srgbClr val="FFFF00"/>
                </a:solidFill>
                <a:latin typeface="Times New Roman" pitchFamily="18" charset="0"/>
              </a:rPr>
              <a:t>)</a:t>
            </a:r>
            <a:r>
              <a:rPr lang="en-US" altLang="zh-CN" sz="2400" b="1" dirty="0">
                <a:solidFill>
                  <a:schemeClr val="tx2"/>
                </a:solidFill>
                <a:latin typeface="Times New Roman" pitchFamily="18" charset="0"/>
              </a:rPr>
              <a:t>   (10      18     </a:t>
            </a:r>
            <a:r>
              <a:rPr lang="en-US" altLang="zh-CN" sz="2400" b="1" u="sng" dirty="0">
                <a:solidFill>
                  <a:schemeClr val="tx2"/>
                </a:solidFill>
                <a:latin typeface="Times New Roman" pitchFamily="18" charset="0"/>
              </a:rPr>
              <a:t>18</a:t>
            </a:r>
            <a:r>
              <a:rPr lang="en-US" altLang="zh-CN" sz="2400" b="1" dirty="0">
                <a:solidFill>
                  <a:schemeClr val="tx2"/>
                </a:solidFill>
                <a:latin typeface="Times New Roman" pitchFamily="18" charset="0"/>
              </a:rPr>
              <a:t>      20      25      30      36       60)       12     56</a:t>
            </a:r>
          </a:p>
        </p:txBody>
      </p:sp>
      <p:sp>
        <p:nvSpPr>
          <p:cNvPr id="3" name="TextBox 2"/>
          <p:cNvSpPr txBox="1"/>
          <p:nvPr/>
        </p:nvSpPr>
        <p:spPr>
          <a:xfrm>
            <a:off x="428596" y="357166"/>
            <a:ext cx="6786610" cy="830997"/>
          </a:xfrm>
          <a:prstGeom prst="rect">
            <a:avLst/>
          </a:prstGeom>
          <a:noFill/>
        </p:spPr>
        <p:txBody>
          <a:bodyPr wrap="square" rtlCol="0">
            <a:spAutoFit/>
          </a:bodyPr>
          <a:lstStyle/>
          <a:p>
            <a:r>
              <a:rPr lang="zh-CN" altLang="en-US" sz="4800" dirty="0" smtClean="0">
                <a:latin typeface="微软雅黑" pitchFamily="34" charset="-122"/>
                <a:ea typeface="微软雅黑" pitchFamily="34" charset="-122"/>
              </a:rPr>
              <a:t>直接插入排序</a:t>
            </a:r>
            <a:endParaRPr lang="zh-CN" altLang="en-US" sz="4800" dirty="0">
              <a:latin typeface="微软雅黑" pitchFamily="34" charset="-122"/>
              <a:ea typeface="微软雅黑"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8450">
                                            <p:txEl>
                                              <p:pRg st="0" end="0"/>
                                            </p:txEl>
                                          </p:spTgt>
                                        </p:tgtEl>
                                        <p:attrNameLst>
                                          <p:attrName>style.visibility</p:attrName>
                                        </p:attrNameLst>
                                      </p:cBhvr>
                                      <p:to>
                                        <p:strVal val="visible"/>
                                      </p:to>
                                    </p:set>
                                    <p:animEffect transition="in" filter="fade">
                                      <p:cBhvr>
                                        <p:cTn id="7" dur="500"/>
                                        <p:tgtEl>
                                          <p:spTgt spid="488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8450">
                                            <p:txEl>
                                              <p:pRg st="2" end="2"/>
                                            </p:txEl>
                                          </p:spTgt>
                                        </p:tgtEl>
                                        <p:attrNameLst>
                                          <p:attrName>style.visibility</p:attrName>
                                        </p:attrNameLst>
                                      </p:cBhvr>
                                      <p:to>
                                        <p:strVal val="visible"/>
                                      </p:to>
                                    </p:set>
                                    <p:animEffect transition="in" filter="fade">
                                      <p:cBhvr>
                                        <p:cTn id="12" dur="500"/>
                                        <p:tgtEl>
                                          <p:spTgt spid="48845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8450">
                                            <p:txEl>
                                              <p:pRg st="4" end="4"/>
                                            </p:txEl>
                                          </p:spTgt>
                                        </p:tgtEl>
                                        <p:attrNameLst>
                                          <p:attrName>style.visibility</p:attrName>
                                        </p:attrNameLst>
                                      </p:cBhvr>
                                      <p:to>
                                        <p:strVal val="visible"/>
                                      </p:to>
                                    </p:set>
                                    <p:animEffect transition="in" filter="fade">
                                      <p:cBhvr>
                                        <p:cTn id="17" dur="500"/>
                                        <p:tgtEl>
                                          <p:spTgt spid="488450">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88450">
                                            <p:txEl>
                                              <p:pRg st="5" end="5"/>
                                            </p:txEl>
                                          </p:spTgt>
                                        </p:tgtEl>
                                        <p:attrNameLst>
                                          <p:attrName>style.visibility</p:attrName>
                                        </p:attrNameLst>
                                      </p:cBhvr>
                                      <p:to>
                                        <p:strVal val="visible"/>
                                      </p:to>
                                    </p:set>
                                    <p:animEffect transition="in" filter="fade">
                                      <p:cBhvr>
                                        <p:cTn id="20" dur="500"/>
                                        <p:tgtEl>
                                          <p:spTgt spid="488450">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88450">
                                            <p:txEl>
                                              <p:pRg st="6" end="6"/>
                                            </p:txEl>
                                          </p:spTgt>
                                        </p:tgtEl>
                                        <p:attrNameLst>
                                          <p:attrName>style.visibility</p:attrName>
                                        </p:attrNameLst>
                                      </p:cBhvr>
                                      <p:to>
                                        <p:strVal val="visible"/>
                                      </p:to>
                                    </p:set>
                                    <p:animEffect transition="in" filter="fade">
                                      <p:cBhvr>
                                        <p:cTn id="25" dur="500"/>
                                        <p:tgtEl>
                                          <p:spTgt spid="488450">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88450">
                                            <p:txEl>
                                              <p:pRg st="8" end="8"/>
                                            </p:txEl>
                                          </p:spTgt>
                                        </p:tgtEl>
                                        <p:attrNameLst>
                                          <p:attrName>style.visibility</p:attrName>
                                        </p:attrNameLst>
                                      </p:cBhvr>
                                      <p:to>
                                        <p:strVal val="visible"/>
                                      </p:to>
                                    </p:set>
                                    <p:animEffect transition="in" filter="fade">
                                      <p:cBhvr>
                                        <p:cTn id="30" dur="500"/>
                                        <p:tgtEl>
                                          <p:spTgt spid="488450">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88450">
                                            <p:txEl>
                                              <p:pRg st="9" end="9"/>
                                            </p:txEl>
                                          </p:spTgt>
                                        </p:tgtEl>
                                        <p:attrNameLst>
                                          <p:attrName>style.visibility</p:attrName>
                                        </p:attrNameLst>
                                      </p:cBhvr>
                                      <p:to>
                                        <p:strVal val="visible"/>
                                      </p:to>
                                    </p:set>
                                    <p:animEffect transition="in" filter="fade">
                                      <p:cBhvr>
                                        <p:cTn id="33" dur="500"/>
                                        <p:tgtEl>
                                          <p:spTgt spid="488450">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88450">
                                            <p:txEl>
                                              <p:pRg st="11" end="11"/>
                                            </p:txEl>
                                          </p:spTgt>
                                        </p:tgtEl>
                                        <p:attrNameLst>
                                          <p:attrName>style.visibility</p:attrName>
                                        </p:attrNameLst>
                                      </p:cBhvr>
                                      <p:to>
                                        <p:strVal val="visible"/>
                                      </p:to>
                                    </p:set>
                                    <p:animEffect transition="in" filter="fade">
                                      <p:cBhvr>
                                        <p:cTn id="38" dur="500"/>
                                        <p:tgtEl>
                                          <p:spTgt spid="488450">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88450">
                                            <p:txEl>
                                              <p:pRg st="12" end="12"/>
                                            </p:txEl>
                                          </p:spTgt>
                                        </p:tgtEl>
                                        <p:attrNameLst>
                                          <p:attrName>style.visibility</p:attrName>
                                        </p:attrNameLst>
                                      </p:cBhvr>
                                      <p:to>
                                        <p:strVal val="visible"/>
                                      </p:to>
                                    </p:set>
                                    <p:animEffect transition="in" filter="fade">
                                      <p:cBhvr>
                                        <p:cTn id="43" dur="500"/>
                                        <p:tgtEl>
                                          <p:spTgt spid="48845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0" grpId="0" uiExpand="1" build="p"/>
    </p:bldLst>
  </p:timing>
</p:sld>
</file>

<file path=ppt/theme/theme1.xml><?xml version="1.0" encoding="utf-8"?>
<a:theme xmlns:a="http://schemas.openxmlformats.org/drawingml/2006/main" name="NB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NBU</Template>
  <TotalTime>3522</TotalTime>
  <Words>3334</Words>
  <Application>Microsoft Office PowerPoint</Application>
  <PresentationFormat>全屏显示(4:3)</PresentationFormat>
  <Paragraphs>558</Paragraphs>
  <Slides>45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45</vt:i4>
      </vt:variant>
    </vt:vector>
  </HeadingPairs>
  <TitlesOfParts>
    <vt:vector size="47" baseType="lpstr">
      <vt:lpstr>NBU</vt:lpstr>
      <vt:lpstr>Equation</vt:lpstr>
      <vt:lpstr>程序设计实践</vt:lpstr>
      <vt:lpstr>数据结构</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冒泡排序</vt:lpstr>
      <vt:lpstr>幻灯片 24</vt:lpstr>
      <vt:lpstr>幻灯片 25</vt:lpstr>
      <vt:lpstr>幻灯片 26</vt:lpstr>
      <vt:lpstr>幻灯片 27</vt:lpstr>
      <vt:lpstr>快速排序 </vt:lpstr>
      <vt:lpstr>快速排序 </vt:lpstr>
      <vt:lpstr>快速排序 </vt:lpstr>
      <vt:lpstr>快速排序 </vt:lpstr>
      <vt:lpstr>幻灯片 32</vt:lpstr>
      <vt:lpstr>快速排序 </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性能比较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题目</dc:title>
  <dc:creator>Haiming Chen</dc:creator>
  <cp:lastModifiedBy>Haiming Chen</cp:lastModifiedBy>
  <cp:revision>693</cp:revision>
  <dcterms:created xsi:type="dcterms:W3CDTF">2017-09-12T05:23:27Z</dcterms:created>
  <dcterms:modified xsi:type="dcterms:W3CDTF">2017-11-05T15:43:25Z</dcterms:modified>
</cp:coreProperties>
</file>