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9" r:id="rId3"/>
    <p:sldId id="260" r:id="rId4"/>
    <p:sldId id="262" r:id="rId5"/>
    <p:sldId id="263" r:id="rId6"/>
    <p:sldId id="264" r:id="rId7"/>
    <p:sldId id="303" r:id="rId8"/>
    <p:sldId id="266" r:id="rId9"/>
    <p:sldId id="269" r:id="rId10"/>
    <p:sldId id="268" r:id="rId11"/>
    <p:sldId id="304" r:id="rId12"/>
    <p:sldId id="270" r:id="rId13"/>
    <p:sldId id="271" r:id="rId14"/>
    <p:sldId id="272" r:id="rId15"/>
    <p:sldId id="273" r:id="rId16"/>
    <p:sldId id="277" r:id="rId17"/>
    <p:sldId id="278" r:id="rId18"/>
    <p:sldId id="279" r:id="rId19"/>
    <p:sldId id="280" r:id="rId20"/>
    <p:sldId id="281" r:id="rId21"/>
    <p:sldId id="282" r:id="rId22"/>
    <p:sldId id="283" r:id="rId23"/>
    <p:sldId id="306" r:id="rId24"/>
    <p:sldId id="284" r:id="rId25"/>
    <p:sldId id="285" r:id="rId26"/>
    <p:sldId id="286" r:id="rId27"/>
    <p:sldId id="287" r:id="rId28"/>
    <p:sldId id="307" r:id="rId29"/>
    <p:sldId id="308" r:id="rId30"/>
    <p:sldId id="288" r:id="rId31"/>
    <p:sldId id="289" r:id="rId32"/>
    <p:sldId id="309" r:id="rId33"/>
    <p:sldId id="290" r:id="rId34"/>
    <p:sldId id="291" r:id="rId35"/>
    <p:sldId id="292" r:id="rId36"/>
    <p:sldId id="293" r:id="rId37"/>
    <p:sldId id="310" r:id="rId38"/>
    <p:sldId id="296" r:id="rId39"/>
    <p:sldId id="297" r:id="rId40"/>
    <p:sldId id="298" r:id="rId41"/>
    <p:sldId id="299" r:id="rId42"/>
    <p:sldId id="300" r:id="rId43"/>
    <p:sldId id="301" r:id="rId44"/>
    <p:sldId id="311" r:id="rId45"/>
    <p:sldId id="302" r:id="rId4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FFFF"/>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31" autoAdjust="0"/>
    <p:restoredTop sz="94660"/>
  </p:normalViewPr>
  <p:slideViewPr>
    <p:cSldViewPr>
      <p:cViewPr varScale="1">
        <p:scale>
          <a:sx n="62" d="100"/>
          <a:sy n="62" d="100"/>
        </p:scale>
        <p:origin x="-97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34F93-2816-42E0-8E5C-486A9B22928D}" type="datetimeFigureOut">
              <a:rPr lang="zh-CN" altLang="en-US" smtClean="0"/>
              <a:pPr/>
              <a:t>2017/11/5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6186C7-A00C-48B2-8D92-622C916D297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lvl1pPr>
              <a:defRPr>
                <a:latin typeface="黑体" pitchFamily="2" charset="-122"/>
                <a:ea typeface="黑体" pitchFamily="2" charset="-122"/>
              </a:defRPr>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solidFill>
                <a:latin typeface="黑体" pitchFamily="2" charset="-122"/>
                <a:ea typeface="黑体" pitchFamily="2"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日期占位符 3"/>
          <p:cNvSpPr>
            <a:spLocks noGrp="1"/>
          </p:cNvSpPr>
          <p:nvPr>
            <p:ph type="dt" sz="half" idx="10"/>
          </p:nvPr>
        </p:nvSpPr>
        <p:spPr/>
        <p:txBody>
          <a:bodyPr/>
          <a:lstStyle/>
          <a:p>
            <a:fld id="{EE4186E7-62B5-4D7B-AF82-56AC1C405E2E}" type="datetime1">
              <a:rPr lang="zh-CN" altLang="en-US" smtClean="0"/>
              <a:pPr/>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lvl1pPr>
              <a:defRPr sz="1800"/>
            </a:lvl1pPr>
          </a:lstStyle>
          <a:p>
            <a:fld id="{9E3A2DB7-315D-4834-9C72-2DD9442B4884}" type="slidenum">
              <a:rPr lang="zh-CN" altLang="en-US" smtClean="0"/>
              <a:pPr/>
              <a:t>‹#›</a:t>
            </a:fld>
            <a:endParaRPr lang="zh-CN" altLang="en-US"/>
          </a:p>
        </p:txBody>
      </p:sp>
      <p:pic>
        <p:nvPicPr>
          <p:cNvPr id="7" name="图片 6" descr="nbu-logo.jpg"/>
          <p:cNvPicPr>
            <a:picLocks noChangeAspect="1"/>
          </p:cNvPicPr>
          <p:nvPr userDrawn="1"/>
        </p:nvPicPr>
        <p:blipFill>
          <a:blip r:embed="rId2"/>
          <a:srcRect b="11097"/>
          <a:stretch>
            <a:fillRect/>
          </a:stretch>
        </p:blipFill>
        <p:spPr>
          <a:xfrm>
            <a:off x="5934078" y="214290"/>
            <a:ext cx="3209922" cy="1143008"/>
          </a:xfrm>
          <a:prstGeom prst="rect">
            <a:avLst/>
          </a:prstGeom>
        </p:spPr>
      </p:pic>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C68A88A-BDA1-4325-994D-3FE92312DF12}" type="datetime1">
              <a:rPr lang="zh-CN" altLang="en-US" smtClean="0"/>
              <a:pPr/>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3E59768-1646-4A17-9900-46C1C3E2FFD1}" type="datetime1">
              <a:rPr lang="zh-CN" altLang="en-US" smtClean="0"/>
              <a:pPr/>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lvl1pPr algn="l">
              <a:defRPr sz="3600">
                <a:latin typeface="微软雅黑" pitchFamily="34" charset="-122"/>
                <a:ea typeface="微软雅黑" pitchFamily="34" charset="-122"/>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lvl1pPr>
              <a:defRPr>
                <a:latin typeface="微软雅黑" pitchFamily="34" charset="-122"/>
                <a:ea typeface="微软雅黑" pitchFamily="34" charset="-122"/>
              </a:defRPr>
            </a:lvl1pPr>
            <a:lvl2pPr>
              <a:defRPr>
                <a:latin typeface="微软雅黑" pitchFamily="34" charset="-122"/>
                <a:ea typeface="微软雅黑" pitchFamily="34" charset="-122"/>
              </a:defRPr>
            </a:lvl2pPr>
            <a:lvl3pPr>
              <a:defRPr>
                <a:latin typeface="微软雅黑" pitchFamily="34" charset="-122"/>
                <a:ea typeface="微软雅黑" pitchFamily="34" charset="-122"/>
              </a:defRPr>
            </a:lvl3pPr>
            <a:lvl4pPr>
              <a:defRPr>
                <a:latin typeface="微软雅黑" pitchFamily="34" charset="-122"/>
                <a:ea typeface="微软雅黑" pitchFamily="34" charset="-122"/>
              </a:defRPr>
            </a:lvl4pPr>
            <a:lvl5pPr>
              <a:defRPr>
                <a:latin typeface="微软雅黑" pitchFamily="34" charset="-122"/>
                <a:ea typeface="微软雅黑"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p>
            <a:fld id="{0E1911AB-C014-4132-A435-FE5D3C5E8E79}" type="datetime1">
              <a:rPr lang="zh-CN" altLang="en-US" smtClean="0"/>
              <a:pPr/>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lvl1pPr>
              <a:defRPr sz="1600"/>
            </a:lvl1pPr>
          </a:lstStyle>
          <a:p>
            <a:fld id="{9E3A2DB7-315D-4834-9C72-2DD9442B4884}" type="slidenum">
              <a:rPr lang="zh-CN" altLang="en-US" smtClean="0"/>
              <a:pPr/>
              <a:t>‹#›</a:t>
            </a:fld>
            <a:endParaRPr lang="zh-CN" altLang="en-US" dirty="0"/>
          </a:p>
        </p:txBody>
      </p:sp>
      <p:pic>
        <p:nvPicPr>
          <p:cNvPr id="7" name="图片 6" descr="nbu-logo-1.jpg"/>
          <p:cNvPicPr>
            <a:picLocks noChangeAspect="1"/>
          </p:cNvPicPr>
          <p:nvPr userDrawn="1"/>
        </p:nvPicPr>
        <p:blipFill>
          <a:blip r:embed="rId2"/>
          <a:stretch>
            <a:fillRect/>
          </a:stretch>
        </p:blipFill>
        <p:spPr>
          <a:xfrm>
            <a:off x="7500958" y="50594"/>
            <a:ext cx="1500188" cy="1500188"/>
          </a:xfrm>
          <a:prstGeom prst="rect">
            <a:avLst/>
          </a:prstGeom>
        </p:spPr>
      </p:pic>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A79D4289-52E5-44F3-994F-8CFE179EBE68}" type="datetime1">
              <a:rPr lang="zh-CN" altLang="en-US" smtClean="0"/>
              <a:pPr/>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927B989-1BB4-4F54-886C-82C85522950A}" type="datetime1">
              <a:rPr lang="zh-CN" altLang="en-US" smtClean="0"/>
              <a:pPr/>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1DEF239-A1D3-4929-A9BB-ADA2B2B2493F}" type="datetime1">
              <a:rPr lang="zh-CN" altLang="en-US" smtClean="0"/>
              <a:pPr/>
              <a:t>2017/11/5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0F033C7-7894-42D2-99BB-9945E26B0D1E}" type="datetime1">
              <a:rPr lang="zh-CN" altLang="en-US" smtClean="0"/>
              <a:pPr/>
              <a:t>2017/11/5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3EFAFFA-DFE1-4BF2-9FEB-9DE6A3F2A42D}" type="datetime1">
              <a:rPr lang="zh-CN" altLang="en-US" smtClean="0"/>
              <a:pPr/>
              <a:t>2017/11/5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027FEA-1971-43D9-A080-802C1A6C252B}" type="datetime1">
              <a:rPr lang="zh-CN" altLang="en-US" smtClean="0"/>
              <a:pPr/>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B8F6A5-114E-43AF-A381-AE50D080EC1C}" type="datetime1">
              <a:rPr lang="zh-CN" altLang="en-US" smtClean="0"/>
              <a:pPr/>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00EC7-4CB6-40D0-AF9F-2D4EE9E9E4EB}" type="datetime1">
              <a:rPr lang="zh-CN" altLang="en-US" smtClean="0"/>
              <a:pPr/>
              <a:t>2017/11/5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A2DB7-315D-4834-9C72-2DD9442B4884}" type="slidenum">
              <a:rPr lang="zh-CN" altLang="en-US" smtClean="0"/>
              <a:pPr/>
              <a:t>‹#›</a:t>
            </a:fld>
            <a:endParaRPr lang="zh-CN" altLang="en-US"/>
          </a:p>
        </p:txBody>
      </p:sp>
      <p:sp>
        <p:nvSpPr>
          <p:cNvPr id="13314" name="AutoShape 2" descr="http://img1.imgtn.bdimg.com/it/u=2800068669,3888819830&amp;fm=26&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3316" name="AutoShape 4" descr="http://img1.imgtn.bdimg.com/it/u=2800068669,3888819830&amp;fm=26&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3318" name="AutoShape 6" descr="http://img1.imgtn.bdimg.com/it/u=2800068669,3888819830&amp;fm=26&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cxnSp>
        <p:nvCxnSpPr>
          <p:cNvPr id="12" name="直接连接符 11"/>
          <p:cNvCxnSpPr/>
          <p:nvPr/>
        </p:nvCxnSpPr>
        <p:spPr>
          <a:xfrm>
            <a:off x="0" y="1285860"/>
            <a:ext cx="7500958" cy="200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0" y="6143644"/>
            <a:ext cx="91440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414714" y="1928802"/>
            <a:ext cx="5386398" cy="1470025"/>
          </a:xfrm>
        </p:spPr>
        <p:txBody>
          <a:bodyPr/>
          <a:lstStyle/>
          <a:p>
            <a:pPr algn="l"/>
            <a:r>
              <a:rPr lang="zh-CN" altLang="en-US" dirty="0" smtClean="0"/>
              <a:t>程序设计实践</a:t>
            </a:r>
            <a:endParaRPr lang="zh-CN" altLang="en-US" dirty="0"/>
          </a:p>
        </p:txBody>
      </p:sp>
      <p:sp>
        <p:nvSpPr>
          <p:cNvPr id="3" name="副标题 2"/>
          <p:cNvSpPr>
            <a:spLocks noGrp="1"/>
          </p:cNvSpPr>
          <p:nvPr>
            <p:ph type="subTitle" idx="1"/>
          </p:nvPr>
        </p:nvSpPr>
        <p:spPr>
          <a:xfrm>
            <a:off x="3414714" y="3714752"/>
            <a:ext cx="5014938" cy="1428760"/>
          </a:xfrm>
        </p:spPr>
        <p:txBody>
          <a:bodyPr>
            <a:normAutofit/>
          </a:bodyPr>
          <a:lstStyle/>
          <a:p>
            <a:pPr algn="l"/>
            <a:r>
              <a:rPr lang="zh-CN" altLang="en-US" sz="2400" dirty="0" smtClean="0"/>
              <a:t>陈海明 </a:t>
            </a:r>
            <a:r>
              <a:rPr lang="zh-CN" altLang="en-US" sz="2400" dirty="0" smtClean="0"/>
              <a:t>博士 </a:t>
            </a:r>
            <a:r>
              <a:rPr lang="zh-CN" altLang="en-US" sz="2400" dirty="0" smtClean="0"/>
              <a:t>副教授</a:t>
            </a:r>
            <a:endParaRPr lang="en-US" altLang="zh-CN" sz="2400" dirty="0" smtClean="0"/>
          </a:p>
          <a:p>
            <a:pPr algn="l"/>
            <a:r>
              <a:rPr lang="zh-CN" altLang="en-US" sz="2400" dirty="0" smtClean="0"/>
              <a:t>信息学院 计算机系</a:t>
            </a:r>
            <a:endParaRPr lang="en-US" altLang="zh-CN" sz="2400" dirty="0" smtClean="0"/>
          </a:p>
          <a:p>
            <a:pPr algn="l"/>
            <a:r>
              <a:rPr lang="en-US" altLang="zh-CN" sz="2400" dirty="0" smtClean="0"/>
              <a:t>http://www.chenhaiming.cn</a:t>
            </a:r>
            <a:endParaRPr lang="zh-CN" altLang="en-US" sz="2400"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1</a:t>
            </a:fld>
            <a:endParaRPr lang="zh-CN" altLang="en-US"/>
          </a:p>
        </p:txBody>
      </p:sp>
      <p:sp>
        <p:nvSpPr>
          <p:cNvPr id="5" name="矩形 4"/>
          <p:cNvSpPr/>
          <p:nvPr/>
        </p:nvSpPr>
        <p:spPr>
          <a:xfrm>
            <a:off x="0" y="571480"/>
            <a:ext cx="5572132" cy="642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latin typeface="黑体" pitchFamily="2" charset="-122"/>
                <a:ea typeface="黑体" pitchFamily="2" charset="-122"/>
              </a:rPr>
              <a:t>电子信息类非计算机专业选修课</a:t>
            </a:r>
            <a:endParaRPr lang="zh-CN" altLang="en-US" sz="2400" dirty="0">
              <a:latin typeface="黑体" pitchFamily="2" charset="-122"/>
              <a:ea typeface="黑体" pitchFamily="2" charset="-122"/>
            </a:endParaRPr>
          </a:p>
        </p:txBody>
      </p:sp>
      <p:pic>
        <p:nvPicPr>
          <p:cNvPr id="7170" name="Picture 2" descr="https://timgsa.baidu.com/timg?image&amp;quality=80&amp;size=b9999_10000&amp;sec=1505204535720&amp;di=e3ba8011939dc17659bc5cc9abb58db2&amp;imgtype=0&amp;src=http%3A%2F%2Fphoto.hanyu.iciba.com%2Fupload%2Fchinesewiki%2FB%2F4%2FB403.jpg"/>
          <p:cNvPicPr>
            <a:picLocks noChangeAspect="1" noChangeArrowheads="1"/>
          </p:cNvPicPr>
          <p:nvPr/>
        </p:nvPicPr>
        <p:blipFill>
          <a:blip r:embed="rId2"/>
          <a:srcRect/>
          <a:stretch>
            <a:fillRect/>
          </a:stretch>
        </p:blipFill>
        <p:spPr bwMode="auto">
          <a:xfrm>
            <a:off x="785786" y="2143116"/>
            <a:ext cx="2447681" cy="3157509"/>
          </a:xfrm>
          <a:prstGeom prst="rect">
            <a:avLst/>
          </a:prstGeom>
          <a:noFill/>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Text Box 2"/>
          <p:cNvSpPr txBox="1">
            <a:spLocks noChangeArrowheads="1"/>
          </p:cNvSpPr>
          <p:nvPr/>
        </p:nvSpPr>
        <p:spPr bwMode="auto">
          <a:xfrm>
            <a:off x="357158" y="1571612"/>
            <a:ext cx="8305800" cy="3785652"/>
          </a:xfrm>
          <a:prstGeom prst="rect">
            <a:avLst/>
          </a:prstGeom>
          <a:noFill/>
          <a:ln w="12700" cap="sq">
            <a:noFill/>
            <a:miter lim="800000"/>
            <a:headEnd type="none" w="sm" len="sm"/>
            <a:tailEnd type="none" w="sm" len="sm"/>
          </a:ln>
          <a:effectLst/>
        </p:spPr>
        <p:txBody>
          <a:bodyPr>
            <a:spAutoFit/>
          </a:bodyPr>
          <a:lstStyle/>
          <a:p>
            <a:pPr algn="ctr"/>
            <a:r>
              <a:rPr lang="en-US" altLang="zh-CN" sz="2400" b="1" dirty="0" smtClean="0">
                <a:solidFill>
                  <a:schemeClr val="tx1">
                    <a:lumMod val="95000"/>
                    <a:lumOff val="5000"/>
                  </a:schemeClr>
                </a:solidFill>
                <a:latin typeface="楷体_GB2312" pitchFamily="49" charset="-122"/>
                <a:ea typeface="楷体_GB2312" pitchFamily="49" charset="-122"/>
              </a:rPr>
              <a:t>[ </a:t>
            </a:r>
            <a:r>
              <a:rPr lang="en-US" altLang="zh-CN" sz="2400" b="1" dirty="0">
                <a:solidFill>
                  <a:schemeClr val="tx1">
                    <a:lumMod val="95000"/>
                    <a:lumOff val="5000"/>
                  </a:schemeClr>
                </a:solidFill>
                <a:latin typeface="楷体_GB2312" pitchFamily="49" charset="-122"/>
                <a:ea typeface="楷体_GB2312" pitchFamily="49" charset="-122"/>
              </a:rPr>
              <a:t>10  18  20  36  60 ]  </a:t>
            </a:r>
            <a:r>
              <a:rPr lang="en-US" altLang="zh-CN" sz="2400" b="1" u="sng" dirty="0">
                <a:solidFill>
                  <a:srgbClr val="C00000"/>
                </a:solidFill>
                <a:latin typeface="楷体_GB2312" pitchFamily="49" charset="-122"/>
                <a:ea typeface="楷体_GB2312" pitchFamily="49" charset="-122"/>
              </a:rPr>
              <a:t>25</a:t>
            </a:r>
            <a:r>
              <a:rPr lang="en-US" altLang="zh-CN" sz="2400" b="1" dirty="0">
                <a:solidFill>
                  <a:srgbClr val="C00000"/>
                </a:solidFill>
                <a:latin typeface="楷体_GB2312" pitchFamily="49" charset="-122"/>
                <a:ea typeface="楷体_GB2312" pitchFamily="49" charset="-122"/>
              </a:rPr>
              <a:t>  30  18  12  56 </a:t>
            </a:r>
            <a:r>
              <a:rPr lang="en-US" altLang="zh-CN" sz="2400" b="1" dirty="0">
                <a:latin typeface="楷体_GB2312" pitchFamily="49" charset="-122"/>
                <a:ea typeface="楷体_GB2312" pitchFamily="49" charset="-122"/>
              </a:rPr>
              <a:t>                         </a:t>
            </a:r>
          </a:p>
          <a:p>
            <a:endParaRPr lang="en-US" altLang="zh-CN" sz="2400" b="1" dirty="0">
              <a:latin typeface="楷体_GB2312" pitchFamily="49" charset="-122"/>
              <a:ea typeface="楷体_GB2312" pitchFamily="49" charset="-122"/>
            </a:endParaRPr>
          </a:p>
          <a:p>
            <a:r>
              <a:rPr lang="en-US" altLang="zh-CN" sz="2400" b="1" dirty="0">
                <a:latin typeface="楷体_GB2312" pitchFamily="49" charset="-122"/>
                <a:ea typeface="楷体_GB2312" pitchFamily="49" charset="-122"/>
              </a:rPr>
              <a:t>    </a:t>
            </a:r>
            <a:r>
              <a:rPr lang="zh-CN" altLang="en-US" sz="2400" dirty="0">
                <a:latin typeface="微软雅黑" pitchFamily="34" charset="-122"/>
                <a:ea typeface="微软雅黑" pitchFamily="34" charset="-122"/>
              </a:rPr>
              <a:t>其中，前</a:t>
            </a:r>
            <a:r>
              <a:rPr lang="en-US" altLang="zh-CN" sz="2400" dirty="0">
                <a:latin typeface="微软雅黑" pitchFamily="34" charset="-122"/>
                <a:ea typeface="微软雅黑" pitchFamily="34" charset="-122"/>
              </a:rPr>
              <a:t>5</a:t>
            </a:r>
            <a:r>
              <a:rPr lang="zh-CN" altLang="en-US" sz="2400" dirty="0">
                <a:latin typeface="微软雅黑" pitchFamily="34" charset="-122"/>
                <a:ea typeface="微软雅黑" pitchFamily="34" charset="-122"/>
              </a:rPr>
              <a:t>个记录组成的子序列是有序的，这时要将第</a:t>
            </a:r>
            <a:r>
              <a:rPr lang="en-US" altLang="zh-CN" sz="2400" dirty="0">
                <a:latin typeface="微软雅黑" pitchFamily="34" charset="-122"/>
                <a:ea typeface="微软雅黑" pitchFamily="34" charset="-122"/>
              </a:rPr>
              <a:t>6</a:t>
            </a:r>
            <a:r>
              <a:rPr lang="zh-CN" altLang="en-US" sz="2400" dirty="0">
                <a:latin typeface="微软雅黑" pitchFamily="34" charset="-122"/>
                <a:ea typeface="微软雅黑" pitchFamily="34" charset="-122"/>
              </a:rPr>
              <a:t>个记录插入到前</a:t>
            </a:r>
            <a:r>
              <a:rPr lang="en-US" altLang="zh-CN" sz="2400" dirty="0">
                <a:latin typeface="微软雅黑" pitchFamily="34" charset="-122"/>
                <a:ea typeface="微软雅黑" pitchFamily="34" charset="-122"/>
              </a:rPr>
              <a:t>5</a:t>
            </a:r>
            <a:r>
              <a:rPr lang="zh-CN" altLang="en-US" sz="2400" dirty="0">
                <a:latin typeface="微软雅黑" pitchFamily="34" charset="-122"/>
                <a:ea typeface="微软雅黑" pitchFamily="34" charset="-122"/>
              </a:rPr>
              <a:t>个记录组成的有序子序列中去，得到一个含有</a:t>
            </a:r>
            <a:r>
              <a:rPr lang="en-US" altLang="zh-CN" sz="2400" dirty="0">
                <a:latin typeface="微软雅黑" pitchFamily="34" charset="-122"/>
                <a:ea typeface="微软雅黑" pitchFamily="34" charset="-122"/>
              </a:rPr>
              <a:t>6</a:t>
            </a:r>
            <a:r>
              <a:rPr lang="zh-CN" altLang="en-US" sz="2400" dirty="0">
                <a:latin typeface="微软雅黑" pitchFamily="34" charset="-122"/>
                <a:ea typeface="微软雅黑" pitchFamily="34" charset="-122"/>
              </a:rPr>
              <a:t>个记录的新有序序列。完成这个插入首先需要找到插入位置：</a:t>
            </a:r>
            <a:r>
              <a:rPr lang="en-US" altLang="zh-CN" sz="2400" dirty="0">
                <a:latin typeface="微软雅黑" pitchFamily="34" charset="-122"/>
                <a:ea typeface="微软雅黑" pitchFamily="34" charset="-122"/>
              </a:rPr>
              <a:t>20&lt;25&lt;36</a:t>
            </a:r>
            <a:r>
              <a:rPr lang="zh-CN" altLang="en-US" sz="2400" dirty="0">
                <a:latin typeface="微软雅黑" pitchFamily="34" charset="-122"/>
                <a:ea typeface="微软雅黑" pitchFamily="34" charset="-122"/>
              </a:rPr>
              <a:t>，因此</a:t>
            </a:r>
            <a:r>
              <a:rPr lang="en-US" altLang="zh-CN" sz="2400" dirty="0">
                <a:latin typeface="微软雅黑" pitchFamily="34" charset="-122"/>
                <a:ea typeface="微软雅黑" pitchFamily="34" charset="-122"/>
              </a:rPr>
              <a:t>25</a:t>
            </a:r>
            <a:r>
              <a:rPr lang="zh-CN" altLang="en-US" sz="2400" dirty="0">
                <a:latin typeface="微软雅黑" pitchFamily="34" charset="-122"/>
                <a:ea typeface="微软雅黑" pitchFamily="34" charset="-122"/>
              </a:rPr>
              <a:t>应插入到记录</a:t>
            </a:r>
            <a:r>
              <a:rPr lang="en-US" altLang="zh-CN" sz="2400" dirty="0">
                <a:latin typeface="微软雅黑" pitchFamily="34" charset="-122"/>
                <a:ea typeface="微软雅黑" pitchFamily="34" charset="-122"/>
              </a:rPr>
              <a:t>20</a:t>
            </a:r>
            <a:r>
              <a:rPr lang="zh-CN" altLang="en-US" sz="2400" dirty="0">
                <a:latin typeface="微软雅黑" pitchFamily="34" charset="-122"/>
                <a:ea typeface="微软雅黑" pitchFamily="34" charset="-122"/>
              </a:rPr>
              <a:t>和记录</a:t>
            </a:r>
            <a:r>
              <a:rPr lang="en-US" altLang="zh-CN" sz="2400" dirty="0">
                <a:latin typeface="微软雅黑" pitchFamily="34" charset="-122"/>
                <a:ea typeface="微软雅黑" pitchFamily="34" charset="-122"/>
              </a:rPr>
              <a:t>36</a:t>
            </a:r>
            <a:r>
              <a:rPr lang="zh-CN" altLang="en-US" sz="2400" dirty="0">
                <a:latin typeface="微软雅黑" pitchFamily="34" charset="-122"/>
                <a:ea typeface="微软雅黑" pitchFamily="34" charset="-122"/>
              </a:rPr>
              <a:t>之间，从而得到以下新序列：</a:t>
            </a:r>
          </a:p>
          <a:p>
            <a:pPr algn="ctr"/>
            <a:r>
              <a:rPr lang="en-US" altLang="zh-CN" sz="2400" b="1" dirty="0">
                <a:solidFill>
                  <a:schemeClr val="tx1">
                    <a:lumMod val="95000"/>
                    <a:lumOff val="5000"/>
                  </a:schemeClr>
                </a:solidFill>
                <a:latin typeface="楷体_GB2312" pitchFamily="49" charset="-122"/>
                <a:ea typeface="楷体_GB2312" pitchFamily="49" charset="-122"/>
              </a:rPr>
              <a:t>[ 10  18  20  </a:t>
            </a:r>
            <a:r>
              <a:rPr lang="en-US" altLang="zh-CN" sz="2400" b="1" u="sng" dirty="0">
                <a:solidFill>
                  <a:srgbClr val="FF0000"/>
                </a:solidFill>
                <a:latin typeface="楷体_GB2312" pitchFamily="49" charset="-122"/>
                <a:ea typeface="楷体_GB2312" pitchFamily="49" charset="-122"/>
              </a:rPr>
              <a:t>25</a:t>
            </a:r>
            <a:r>
              <a:rPr lang="en-US" altLang="zh-CN" sz="2400" b="1" dirty="0">
                <a:solidFill>
                  <a:schemeClr val="tx1">
                    <a:lumMod val="95000"/>
                    <a:lumOff val="5000"/>
                  </a:schemeClr>
                </a:solidFill>
                <a:latin typeface="楷体_GB2312" pitchFamily="49" charset="-122"/>
                <a:ea typeface="楷体_GB2312" pitchFamily="49" charset="-122"/>
              </a:rPr>
              <a:t>  36  60]  </a:t>
            </a:r>
            <a:r>
              <a:rPr lang="en-US" altLang="zh-CN" sz="2400" b="1" dirty="0">
                <a:solidFill>
                  <a:srgbClr val="C00000"/>
                </a:solidFill>
                <a:latin typeface="楷体_GB2312" pitchFamily="49" charset="-122"/>
                <a:ea typeface="楷体_GB2312" pitchFamily="49" charset="-122"/>
              </a:rPr>
              <a:t>30  18  12  56 </a:t>
            </a:r>
            <a:r>
              <a:rPr lang="en-US" altLang="zh-CN" sz="2400" b="1" dirty="0">
                <a:latin typeface="楷体_GB2312" pitchFamily="49" charset="-122"/>
                <a:ea typeface="楷体_GB2312" pitchFamily="49" charset="-122"/>
              </a:rPr>
              <a:t>                         </a:t>
            </a:r>
          </a:p>
          <a:p>
            <a:endParaRPr lang="en-US" altLang="zh-CN" sz="2400" b="1" dirty="0">
              <a:latin typeface="楷体_GB2312" pitchFamily="49" charset="-122"/>
              <a:ea typeface="楷体_GB2312" pitchFamily="49" charset="-122"/>
            </a:endParaRPr>
          </a:p>
          <a:p>
            <a:r>
              <a:rPr lang="zh-CN" altLang="en-US" sz="2400" b="1" dirty="0">
                <a:latin typeface="微软雅黑" pitchFamily="34" charset="-122"/>
                <a:ea typeface="微软雅黑" pitchFamily="34" charset="-122"/>
              </a:rPr>
              <a:t>这就是一趟直接插入排序的过程。</a:t>
            </a:r>
          </a:p>
        </p:txBody>
      </p:sp>
      <p:sp>
        <p:nvSpPr>
          <p:cNvPr id="4" name="TextBox 3"/>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直接插入排序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86402"/>
                                        </p:tgtEl>
                                        <p:attrNameLst>
                                          <p:attrName>style.visibility</p:attrName>
                                        </p:attrNameLst>
                                      </p:cBhvr>
                                      <p:to>
                                        <p:strVal val="visible"/>
                                      </p:to>
                                    </p:set>
                                    <p:animEffect transition="in" filter="dissolve">
                                      <p:cBhvr>
                                        <p:cTn id="7" dur="500"/>
                                        <p:tgtEl>
                                          <p:spTgt spid="486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E3A2DB7-315D-4834-9C72-2DD9442B4884}" type="slidenum">
              <a:rPr lang="zh-CN" altLang="en-US" smtClean="0"/>
              <a:pPr/>
              <a:t>11</a:t>
            </a:fld>
            <a:endParaRPr lang="zh-CN" altLang="en-US"/>
          </a:p>
        </p:txBody>
      </p:sp>
      <p:sp>
        <p:nvSpPr>
          <p:cNvPr id="3" name="Text Box 3"/>
          <p:cNvSpPr txBox="1">
            <a:spLocks noChangeArrowheads="1"/>
          </p:cNvSpPr>
          <p:nvPr/>
        </p:nvSpPr>
        <p:spPr bwMode="auto">
          <a:xfrm>
            <a:off x="285720" y="1643050"/>
            <a:ext cx="8305800" cy="826637"/>
          </a:xfrm>
          <a:prstGeom prst="rect">
            <a:avLst/>
          </a:prstGeom>
          <a:noFill/>
          <a:ln w="12700" cap="sq">
            <a:noFill/>
            <a:miter lim="800000"/>
            <a:headEnd type="none" w="sm" len="sm"/>
            <a:tailEnd type="none" w="sm" len="sm"/>
          </a:ln>
          <a:effectLst/>
        </p:spPr>
        <p:txBody>
          <a:bodyPr>
            <a:spAutoFit/>
          </a:bodyPr>
          <a:lstStyle/>
          <a:p>
            <a:pPr algn="just">
              <a:lnSpc>
                <a:spcPct val="125000"/>
              </a:lnSpc>
              <a:spcBef>
                <a:spcPct val="50000"/>
              </a:spcBef>
            </a:pPr>
            <a:r>
              <a:rPr lang="zh-CN" altLang="en-US" sz="2000" dirty="0" smtClean="0">
                <a:latin typeface="微软雅黑" pitchFamily="34" charset="-122"/>
                <a:ea typeface="微软雅黑" pitchFamily="34" charset="-122"/>
              </a:rPr>
              <a:t>对</a:t>
            </a:r>
            <a:r>
              <a:rPr lang="en-US" altLang="zh-CN" sz="2000" dirty="0">
                <a:latin typeface="微软雅黑" pitchFamily="34" charset="-122"/>
                <a:ea typeface="微软雅黑" pitchFamily="34" charset="-122"/>
              </a:rPr>
              <a:t>n</a:t>
            </a:r>
            <a:r>
              <a:rPr lang="zh-CN" altLang="en-US" sz="2000" dirty="0">
                <a:latin typeface="微软雅黑" pitchFamily="34" charset="-122"/>
                <a:ea typeface="微软雅黑" pitchFamily="34" charset="-122"/>
              </a:rPr>
              <a:t>个记录的表，可从</a:t>
            </a:r>
            <a:r>
              <a:rPr lang="zh-CN" altLang="en-US" sz="2000" dirty="0" smtClean="0">
                <a:latin typeface="微软雅黑" pitchFamily="34" charset="-122"/>
                <a:ea typeface="微软雅黑" pitchFamily="34" charset="-122"/>
              </a:rPr>
              <a:t>第</a:t>
            </a:r>
            <a:r>
              <a:rPr lang="en-US" altLang="zh-CN" sz="2000" dirty="0" smtClean="0">
                <a:latin typeface="微软雅黑" pitchFamily="34" charset="-122"/>
                <a:ea typeface="微软雅黑" pitchFamily="34" charset="-122"/>
              </a:rPr>
              <a:t>2</a:t>
            </a:r>
            <a:r>
              <a:rPr lang="zh-CN" altLang="en-US" sz="2000" dirty="0" smtClean="0">
                <a:latin typeface="微软雅黑" pitchFamily="34" charset="-122"/>
                <a:ea typeface="微软雅黑" pitchFamily="34" charset="-122"/>
              </a:rPr>
              <a:t>个</a:t>
            </a:r>
            <a:r>
              <a:rPr lang="zh-CN" altLang="en-US" sz="2000" dirty="0">
                <a:latin typeface="微软雅黑" pitchFamily="34" charset="-122"/>
                <a:ea typeface="微软雅黑" pitchFamily="34" charset="-122"/>
              </a:rPr>
              <a:t>记录开始直到第</a:t>
            </a:r>
            <a:r>
              <a:rPr lang="en-US" altLang="zh-CN" sz="2000" dirty="0">
                <a:latin typeface="微软雅黑" pitchFamily="34" charset="-122"/>
                <a:ea typeface="微软雅黑" pitchFamily="34" charset="-122"/>
              </a:rPr>
              <a:t>n</a:t>
            </a:r>
            <a:r>
              <a:rPr lang="zh-CN" altLang="en-US" sz="2000" dirty="0">
                <a:latin typeface="微软雅黑" pitchFamily="34" charset="-122"/>
                <a:ea typeface="微软雅黑" pitchFamily="34" charset="-122"/>
              </a:rPr>
              <a:t>个记录，逐个向有序表中进行插入操作，从而得到</a:t>
            </a:r>
            <a:r>
              <a:rPr lang="en-US" altLang="zh-CN" sz="2000" dirty="0">
                <a:latin typeface="微软雅黑" pitchFamily="34" charset="-122"/>
                <a:ea typeface="微软雅黑" pitchFamily="34" charset="-122"/>
              </a:rPr>
              <a:t>n</a:t>
            </a:r>
            <a:r>
              <a:rPr lang="zh-CN" altLang="en-US" sz="2000" dirty="0">
                <a:latin typeface="微软雅黑" pitchFamily="34" charset="-122"/>
                <a:ea typeface="微软雅黑" pitchFamily="34" charset="-122"/>
              </a:rPr>
              <a:t>个记录按关键码有序的表。 </a:t>
            </a:r>
          </a:p>
        </p:txBody>
      </p:sp>
      <p:sp>
        <p:nvSpPr>
          <p:cNvPr id="4" name="TextBox 3"/>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直接插入排序</a:t>
            </a:r>
            <a:endParaRPr lang="zh-CN" altLang="en-US" sz="4800" dirty="0">
              <a:latin typeface="微软雅黑" pitchFamily="34" charset="-122"/>
              <a:ea typeface="微软雅黑" pitchFamily="34" charset="-122"/>
            </a:endParaRPr>
          </a:p>
        </p:txBody>
      </p:sp>
      <p:sp>
        <p:nvSpPr>
          <p:cNvPr id="5" name="Rectangle 3"/>
          <p:cNvSpPr>
            <a:spLocks noChangeArrowheads="1"/>
          </p:cNvSpPr>
          <p:nvPr/>
        </p:nvSpPr>
        <p:spPr bwMode="auto">
          <a:xfrm>
            <a:off x="428596" y="2571744"/>
            <a:ext cx="7739063" cy="3529012"/>
          </a:xfrm>
          <a:prstGeom prst="rect">
            <a:avLst/>
          </a:prstGeom>
          <a:noFill/>
          <a:ln w="9525">
            <a:noFill/>
            <a:miter lim="800000"/>
            <a:headEnd/>
            <a:tailEnd/>
          </a:ln>
        </p:spPr>
        <p:txBody>
          <a:bodyPr/>
          <a:lstStyle/>
          <a:p>
            <a:pPr marL="342900" indent="-342900" eaLnBrk="0" hangingPunct="0">
              <a:spcBef>
                <a:spcPct val="20000"/>
              </a:spcBef>
              <a:buFontTx/>
              <a:buBlip>
                <a:blip r:embed="rId2"/>
              </a:buBlip>
            </a:pPr>
            <a:r>
              <a:rPr lang="zh-CN" altLang="en-US" sz="2400" b="0" dirty="0">
                <a:solidFill>
                  <a:srgbClr val="0033CC"/>
                </a:solidFill>
                <a:latin typeface="Arial" charset="0"/>
                <a:ea typeface="黑体" pitchFamily="2" charset="-122"/>
              </a:rPr>
              <a:t>操作细节：</a:t>
            </a:r>
          </a:p>
          <a:p>
            <a:pPr marL="742950" lvl="1" indent="-285750" eaLnBrk="0" hangingPunct="0">
              <a:spcBef>
                <a:spcPct val="30000"/>
              </a:spcBef>
              <a:buFontTx/>
              <a:buBlip>
                <a:blip r:embed="rId3"/>
              </a:buBlip>
            </a:pPr>
            <a:r>
              <a:rPr lang="zh-CN" altLang="en-US" sz="1800" dirty="0">
                <a:latin typeface="黑体" pitchFamily="2" charset="-122"/>
                <a:ea typeface="黑体" pitchFamily="2" charset="-122"/>
              </a:rPr>
              <a:t>当插入第</a:t>
            </a:r>
            <a:r>
              <a:rPr lang="en-US" altLang="zh-CN" sz="1800" dirty="0" err="1">
                <a:latin typeface="黑体" pitchFamily="2" charset="-122"/>
                <a:ea typeface="黑体" pitchFamily="2" charset="-122"/>
              </a:rPr>
              <a:t>i</a:t>
            </a:r>
            <a:r>
              <a:rPr lang="en-US" altLang="zh-CN" sz="1800" dirty="0">
                <a:latin typeface="黑体" pitchFamily="2" charset="-122"/>
                <a:ea typeface="黑体" pitchFamily="2" charset="-122"/>
              </a:rPr>
              <a:t>(i≥1)</a:t>
            </a:r>
            <a:r>
              <a:rPr lang="zh-CN" altLang="en-US" sz="1800" dirty="0">
                <a:latin typeface="黑体" pitchFamily="2" charset="-122"/>
                <a:ea typeface="黑体" pitchFamily="2" charset="-122"/>
              </a:rPr>
              <a:t>个对象时, 前面的</a:t>
            </a:r>
            <a:r>
              <a:rPr lang="en-US" altLang="zh-CN" sz="1800" dirty="0" smtClean="0">
                <a:latin typeface="黑体" pitchFamily="2" charset="-122"/>
                <a:ea typeface="黑体" pitchFamily="2" charset="-122"/>
              </a:rPr>
              <a:t>r[1], </a:t>
            </a:r>
            <a:r>
              <a:rPr lang="en-US" altLang="zh-CN" sz="1800" dirty="0">
                <a:latin typeface="黑体" pitchFamily="2" charset="-122"/>
                <a:ea typeface="黑体" pitchFamily="2" charset="-122"/>
              </a:rPr>
              <a:t>r[1], </a:t>
            </a:r>
            <a:r>
              <a:rPr lang="en-US" altLang="zh-CN" sz="1800" dirty="0">
                <a:latin typeface="宋体" charset="-122"/>
                <a:ea typeface="黑体" pitchFamily="2" charset="-122"/>
              </a:rPr>
              <a:t>…</a:t>
            </a:r>
            <a:r>
              <a:rPr lang="en-US" altLang="zh-CN" sz="1800" dirty="0">
                <a:latin typeface="黑体" pitchFamily="2" charset="-122"/>
                <a:ea typeface="黑体" pitchFamily="2" charset="-122"/>
              </a:rPr>
              <a:t>, r[i-1]</a:t>
            </a:r>
            <a:r>
              <a:rPr lang="zh-CN" altLang="en-US" sz="1800" dirty="0">
                <a:latin typeface="黑体" pitchFamily="2" charset="-122"/>
                <a:ea typeface="黑体" pitchFamily="2" charset="-122"/>
              </a:rPr>
              <a:t>已经排好序。</a:t>
            </a:r>
          </a:p>
          <a:p>
            <a:pPr marL="742950" lvl="1" indent="-285750" eaLnBrk="0" hangingPunct="0">
              <a:spcBef>
                <a:spcPct val="30000"/>
              </a:spcBef>
              <a:buFontTx/>
              <a:buBlip>
                <a:blip r:embed="rId3"/>
              </a:buBlip>
            </a:pPr>
            <a:endParaRPr lang="zh-CN" altLang="en-US" sz="1800" dirty="0">
              <a:latin typeface="黑体" pitchFamily="2" charset="-122"/>
              <a:ea typeface="黑体" pitchFamily="2" charset="-122"/>
            </a:endParaRPr>
          </a:p>
          <a:p>
            <a:pPr marL="742950" lvl="1" indent="-285750" eaLnBrk="0" hangingPunct="0">
              <a:spcBef>
                <a:spcPct val="30000"/>
              </a:spcBef>
              <a:buFontTx/>
              <a:buBlip>
                <a:blip r:embed="rId3"/>
              </a:buBlip>
            </a:pPr>
            <a:r>
              <a:rPr lang="zh-CN" altLang="en-US" sz="1800" dirty="0">
                <a:latin typeface="黑体" pitchFamily="2" charset="-122"/>
                <a:ea typeface="黑体" pitchFamily="2" charset="-122"/>
              </a:rPr>
              <a:t>用</a:t>
            </a:r>
            <a:r>
              <a:rPr lang="en-US" altLang="zh-CN" sz="1800" dirty="0">
                <a:latin typeface="黑体" pitchFamily="2" charset="-122"/>
                <a:ea typeface="黑体" pitchFamily="2" charset="-122"/>
              </a:rPr>
              <a:t>r[</a:t>
            </a:r>
            <a:r>
              <a:rPr lang="en-US" altLang="zh-CN" sz="1800" dirty="0" err="1">
                <a:latin typeface="黑体" pitchFamily="2" charset="-122"/>
                <a:ea typeface="黑体" pitchFamily="2" charset="-122"/>
              </a:rPr>
              <a:t>i</a:t>
            </a:r>
            <a:r>
              <a:rPr lang="en-US" altLang="zh-CN" sz="1800" dirty="0">
                <a:latin typeface="黑体" pitchFamily="2" charset="-122"/>
                <a:ea typeface="黑体" pitchFamily="2" charset="-122"/>
              </a:rPr>
              <a:t>]</a:t>
            </a:r>
            <a:r>
              <a:rPr lang="zh-CN" altLang="en-US" sz="1800" dirty="0">
                <a:latin typeface="黑体" pitchFamily="2" charset="-122"/>
                <a:ea typeface="黑体" pitchFamily="2" charset="-122"/>
              </a:rPr>
              <a:t>的关键字与</a:t>
            </a:r>
            <a:r>
              <a:rPr lang="en-US" altLang="zh-CN" sz="1800" dirty="0">
                <a:latin typeface="黑体" pitchFamily="2" charset="-122"/>
                <a:ea typeface="黑体" pitchFamily="2" charset="-122"/>
              </a:rPr>
              <a:t>r[i-1], r[i-2], </a:t>
            </a:r>
            <a:r>
              <a:rPr lang="en-US" altLang="zh-CN" sz="1800" dirty="0">
                <a:latin typeface="宋体" charset="-122"/>
                <a:ea typeface="黑体" pitchFamily="2" charset="-122"/>
              </a:rPr>
              <a:t>…</a:t>
            </a:r>
            <a:r>
              <a:rPr lang="zh-CN" altLang="en-US" sz="1800" dirty="0">
                <a:latin typeface="黑体" pitchFamily="2" charset="-122"/>
                <a:ea typeface="黑体" pitchFamily="2" charset="-122"/>
              </a:rPr>
              <a:t>的关键字顺序进行比较(和顺序查找类似)，如果小于，则将</a:t>
            </a:r>
            <a:r>
              <a:rPr lang="en-US" altLang="zh-CN" sz="1800" dirty="0">
                <a:latin typeface="黑体" pitchFamily="2" charset="-122"/>
                <a:ea typeface="黑体" pitchFamily="2" charset="-122"/>
              </a:rPr>
              <a:t>r[x]</a:t>
            </a:r>
            <a:r>
              <a:rPr lang="zh-CN" altLang="en-US" sz="1800" dirty="0">
                <a:latin typeface="黑体" pitchFamily="2" charset="-122"/>
                <a:ea typeface="黑体" pitchFamily="2" charset="-122"/>
              </a:rPr>
              <a:t>向后移动(插入位置后的记录向后顺移)</a:t>
            </a:r>
          </a:p>
          <a:p>
            <a:pPr marL="742950" lvl="1" indent="-285750" eaLnBrk="0" hangingPunct="0">
              <a:spcBef>
                <a:spcPct val="30000"/>
              </a:spcBef>
              <a:buFontTx/>
              <a:buBlip>
                <a:blip r:embed="rId3"/>
              </a:buBlip>
            </a:pPr>
            <a:endParaRPr lang="zh-CN" altLang="en-US" sz="1800" dirty="0">
              <a:latin typeface="黑体" pitchFamily="2" charset="-122"/>
              <a:ea typeface="黑体" pitchFamily="2" charset="-122"/>
            </a:endParaRPr>
          </a:p>
          <a:p>
            <a:pPr marL="742950" lvl="1" indent="-285750" eaLnBrk="0" hangingPunct="0">
              <a:spcBef>
                <a:spcPct val="30000"/>
              </a:spcBef>
              <a:buFontTx/>
              <a:buBlip>
                <a:blip r:embed="rId3"/>
              </a:buBlip>
            </a:pPr>
            <a:r>
              <a:rPr lang="zh-CN" altLang="en-US" sz="1800" dirty="0">
                <a:latin typeface="黑体" pitchFamily="2" charset="-122"/>
                <a:ea typeface="黑体" pitchFamily="2" charset="-122"/>
              </a:rPr>
              <a:t>找到插入位置即将</a:t>
            </a:r>
            <a:r>
              <a:rPr lang="en-US" altLang="zh-CN" sz="1800" dirty="0">
                <a:latin typeface="黑体" pitchFamily="2" charset="-122"/>
                <a:ea typeface="黑体" pitchFamily="2" charset="-122"/>
              </a:rPr>
              <a:t>r[</a:t>
            </a:r>
            <a:r>
              <a:rPr lang="en-US" altLang="zh-CN" sz="1800" dirty="0" err="1">
                <a:latin typeface="黑体" pitchFamily="2" charset="-122"/>
                <a:ea typeface="黑体" pitchFamily="2" charset="-122"/>
              </a:rPr>
              <a:t>i</a:t>
            </a:r>
            <a:r>
              <a:rPr lang="en-US" altLang="zh-CN" sz="1800" dirty="0">
                <a:latin typeface="黑体" pitchFamily="2" charset="-122"/>
                <a:ea typeface="黑体" pitchFamily="2" charset="-122"/>
              </a:rPr>
              <a:t>]</a:t>
            </a:r>
            <a:r>
              <a:rPr lang="zh-CN" altLang="en-US" sz="1800" dirty="0">
                <a:latin typeface="黑体" pitchFamily="2" charset="-122"/>
                <a:ea typeface="黑体" pitchFamily="2" charset="-122"/>
              </a:rPr>
              <a:t>插入</a:t>
            </a:r>
            <a:endParaRPr lang="en-US" altLang="zh-CN" sz="1800" dirty="0">
              <a:latin typeface="黑体" pitchFamily="2" charset="-122"/>
              <a:ea typeface="黑体" pitchFamily="2" charset="-122"/>
            </a:endParaRPr>
          </a:p>
          <a:p>
            <a:pPr marL="342900" indent="-342900" eaLnBrk="0" hangingPunct="0">
              <a:spcBef>
                <a:spcPct val="30000"/>
              </a:spcBef>
              <a:buFontTx/>
              <a:buBlip>
                <a:blip r:embed="rId2"/>
              </a:buBlip>
            </a:pPr>
            <a:endParaRPr lang="zh-CN" altLang="en-US" sz="2400" b="0" dirty="0">
              <a:solidFill>
                <a:srgbClr val="0033CC"/>
              </a:solidFill>
              <a:latin typeface="Arial" charset="0"/>
              <a:ea typeface="黑体" pitchFamily="2" charset="-122"/>
            </a:endParaRPr>
          </a:p>
          <a:p>
            <a:pPr marL="342900" indent="-342900" eaLnBrk="0" hangingPunct="0">
              <a:spcBef>
                <a:spcPct val="20000"/>
              </a:spcBef>
              <a:buFontTx/>
              <a:buBlip>
                <a:blip r:embed="rId2"/>
              </a:buBlip>
            </a:pPr>
            <a:endParaRPr lang="zh-CN" altLang="en-US" sz="2400" b="0" dirty="0">
              <a:solidFill>
                <a:srgbClr val="0033CC"/>
              </a:solidFill>
              <a:latin typeface="Arial" charset="0"/>
              <a:ea typeface="黑体" pitchFamily="2" charset="-122"/>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body" idx="1"/>
          </p:nvPr>
        </p:nvSpPr>
        <p:spPr>
          <a:xfrm>
            <a:off x="468313" y="1500174"/>
            <a:ext cx="8229600" cy="4450449"/>
          </a:xfrm>
          <a:noFill/>
        </p:spPr>
        <p:txBody>
          <a:bodyPr wrap="square">
            <a:spAutoFit/>
          </a:bodyPr>
          <a:lstStyle/>
          <a:p>
            <a:pPr>
              <a:buFontTx/>
              <a:buNone/>
            </a:pPr>
            <a:r>
              <a:rPr lang="en-US" altLang="zh-CN" sz="2400" b="1" dirty="0" smtClean="0"/>
              <a:t>void  </a:t>
            </a:r>
            <a:r>
              <a:rPr lang="en-US" altLang="zh-CN" sz="2400" b="1" dirty="0" err="1">
                <a:latin typeface="楷体_GB2312" pitchFamily="49" charset="-122"/>
                <a:ea typeface="楷体_GB2312" pitchFamily="49" charset="-122"/>
              </a:rPr>
              <a:t>D_InsertSort</a:t>
            </a:r>
            <a:r>
              <a:rPr lang="en-US" altLang="zh-CN" sz="2400" b="1" dirty="0">
                <a:latin typeface="楷体_GB2312" pitchFamily="49" charset="-122"/>
                <a:ea typeface="楷体_GB2312" pitchFamily="49" charset="-122"/>
              </a:rPr>
              <a:t>(</a:t>
            </a:r>
            <a:r>
              <a:rPr lang="en-US" altLang="zh-CN" sz="2400" b="1" dirty="0" err="1">
                <a:latin typeface="楷体_GB2312" pitchFamily="49" charset="-122"/>
                <a:ea typeface="楷体_GB2312" pitchFamily="49" charset="-122"/>
              </a:rPr>
              <a:t>datatype</a:t>
            </a:r>
            <a:r>
              <a:rPr lang="en-US" altLang="zh-CN" sz="2400" b="1" dirty="0"/>
              <a:t> R[ ], </a:t>
            </a:r>
            <a:r>
              <a:rPr lang="en-US" altLang="zh-CN" sz="2400" b="1" dirty="0" err="1"/>
              <a:t>int</a:t>
            </a:r>
            <a:r>
              <a:rPr lang="en-US" altLang="zh-CN" sz="2400" b="1" dirty="0"/>
              <a:t> n) </a:t>
            </a:r>
          </a:p>
          <a:p>
            <a:pPr>
              <a:buFontTx/>
              <a:buNone/>
            </a:pPr>
            <a:r>
              <a:rPr lang="en-US" altLang="zh-CN" sz="2400" b="1" dirty="0"/>
              <a:t>{ </a:t>
            </a:r>
            <a:r>
              <a:rPr lang="en-US" altLang="zh-CN" sz="2400" dirty="0"/>
              <a:t>/*</a:t>
            </a:r>
            <a:r>
              <a:rPr lang="zh-CN" altLang="en-US" sz="2400" dirty="0"/>
              <a:t>对排序表</a:t>
            </a:r>
            <a:r>
              <a:rPr lang="en-US" altLang="zh-CN" sz="2400" dirty="0"/>
              <a:t>R[1]..R[n]</a:t>
            </a:r>
            <a:r>
              <a:rPr lang="zh-CN" altLang="en-US" sz="2400" dirty="0"/>
              <a:t>进行直接插入排序，</a:t>
            </a:r>
            <a:r>
              <a:rPr lang="en-US" altLang="zh-CN" sz="2400" dirty="0"/>
              <a:t>n</a:t>
            </a:r>
            <a:r>
              <a:rPr lang="zh-CN" altLang="en-US" sz="2400" dirty="0"/>
              <a:t>是记录的个数*</a:t>
            </a:r>
            <a:r>
              <a:rPr lang="en-US" altLang="zh-CN" sz="2400" dirty="0"/>
              <a:t>/</a:t>
            </a:r>
          </a:p>
          <a:p>
            <a:pPr>
              <a:buFontTx/>
              <a:buNone/>
            </a:pPr>
            <a:r>
              <a:rPr lang="en-US" altLang="zh-CN" sz="2400" b="1" dirty="0"/>
              <a:t>  for(</a:t>
            </a:r>
            <a:r>
              <a:rPr lang="en-US" altLang="zh-CN" sz="2400" b="1" dirty="0" err="1"/>
              <a:t>i</a:t>
            </a:r>
            <a:r>
              <a:rPr lang="en-US" altLang="zh-CN" sz="2400" b="1" dirty="0"/>
              <a:t>=2; </a:t>
            </a:r>
            <a:r>
              <a:rPr lang="en-US" altLang="zh-CN" sz="2400" b="1" dirty="0" err="1"/>
              <a:t>i</a:t>
            </a:r>
            <a:r>
              <a:rPr lang="en-US" altLang="zh-CN" sz="2400" b="1" dirty="0"/>
              <a:t>&lt;=n; </a:t>
            </a:r>
            <a:r>
              <a:rPr lang="en-US" altLang="zh-CN" sz="2400" b="1" dirty="0" err="1"/>
              <a:t>i</a:t>
            </a:r>
            <a:r>
              <a:rPr lang="en-US" altLang="zh-CN" sz="2400" b="1" dirty="0"/>
              <a:t>++)</a:t>
            </a:r>
          </a:p>
          <a:p>
            <a:pPr>
              <a:buFontTx/>
              <a:buNone/>
            </a:pPr>
            <a:r>
              <a:rPr lang="en-US" altLang="zh-CN" sz="2400" b="1" dirty="0"/>
              <a:t>  </a:t>
            </a:r>
            <a:r>
              <a:rPr lang="en-US" altLang="zh-CN" sz="2400" b="1" u="sng" dirty="0"/>
              <a:t>if (R[</a:t>
            </a:r>
            <a:r>
              <a:rPr lang="en-US" altLang="zh-CN" sz="2400" b="1" u="sng" dirty="0" err="1"/>
              <a:t>i</a:t>
            </a:r>
            <a:r>
              <a:rPr lang="en-US" altLang="zh-CN" sz="2400" b="1" u="sng" dirty="0"/>
              <a:t>].key&lt;R[i-1].key) </a:t>
            </a:r>
            <a:r>
              <a:rPr lang="en-US" altLang="zh-CN" sz="2400" b="1" dirty="0"/>
              <a:t>	</a:t>
            </a:r>
          </a:p>
          <a:p>
            <a:pPr>
              <a:buFontTx/>
              <a:buNone/>
            </a:pPr>
            <a:r>
              <a:rPr lang="en-US" altLang="zh-CN" sz="2400" b="1" dirty="0"/>
              <a:t>     {</a:t>
            </a:r>
            <a:r>
              <a:rPr lang="en-US" altLang="zh-CN" sz="2400" b="1" dirty="0">
                <a:solidFill>
                  <a:srgbClr val="FF0000"/>
                </a:solidFill>
              </a:rPr>
              <a:t>R[0]=R[</a:t>
            </a:r>
            <a:r>
              <a:rPr lang="en-US" altLang="zh-CN" sz="2400" b="1" dirty="0" err="1">
                <a:solidFill>
                  <a:srgbClr val="FF0000"/>
                </a:solidFill>
              </a:rPr>
              <a:t>i</a:t>
            </a:r>
            <a:r>
              <a:rPr lang="en-US" altLang="zh-CN" sz="2400" b="1" dirty="0">
                <a:solidFill>
                  <a:srgbClr val="FF0000"/>
                </a:solidFill>
              </a:rPr>
              <a:t>]; </a:t>
            </a:r>
            <a:r>
              <a:rPr lang="en-US" altLang="zh-CN" sz="2000" dirty="0"/>
              <a:t>/*</a:t>
            </a:r>
            <a:r>
              <a:rPr lang="zh-CN" altLang="en-US" sz="2000" dirty="0"/>
              <a:t>将</a:t>
            </a:r>
            <a:r>
              <a:rPr lang="en-US" altLang="zh-CN" sz="2000" dirty="0"/>
              <a:t>R[</a:t>
            </a:r>
            <a:r>
              <a:rPr lang="en-US" altLang="zh-CN" sz="2000" dirty="0" err="1"/>
              <a:t>i</a:t>
            </a:r>
            <a:r>
              <a:rPr lang="en-US" altLang="zh-CN" sz="2000" dirty="0"/>
              <a:t>]</a:t>
            </a:r>
            <a:r>
              <a:rPr lang="zh-CN" altLang="en-US" sz="2000" dirty="0"/>
              <a:t>插入</a:t>
            </a:r>
            <a:r>
              <a:rPr lang="en-US" altLang="zh-CN" sz="2000" dirty="0"/>
              <a:t>R[1].. R[i-1]</a:t>
            </a:r>
            <a:r>
              <a:rPr lang="zh-CN" altLang="en-US" sz="2000" dirty="0"/>
              <a:t>中，</a:t>
            </a:r>
            <a:r>
              <a:rPr lang="en-US" altLang="zh-CN" sz="2000" dirty="0"/>
              <a:t>R[0]</a:t>
            </a:r>
            <a:r>
              <a:rPr lang="zh-CN" altLang="en-US" sz="2000" dirty="0"/>
              <a:t>为监测哨*</a:t>
            </a:r>
            <a:r>
              <a:rPr lang="en-US" altLang="zh-CN" sz="2000" dirty="0"/>
              <a:t>/</a:t>
            </a:r>
          </a:p>
          <a:p>
            <a:pPr>
              <a:buFontTx/>
              <a:buNone/>
            </a:pPr>
            <a:r>
              <a:rPr lang="en-US" altLang="zh-CN" sz="2400" b="1" dirty="0"/>
              <a:t>	  for(j=i-1; </a:t>
            </a:r>
            <a:r>
              <a:rPr lang="en-US" altLang="zh-CN" sz="2400" dirty="0">
                <a:solidFill>
                  <a:srgbClr val="FF0000"/>
                </a:solidFill>
              </a:rPr>
              <a:t>R[0].key&lt;R[j].key</a:t>
            </a:r>
            <a:r>
              <a:rPr lang="en-US" altLang="zh-CN" sz="2400" b="1" dirty="0"/>
              <a:t>; j--)</a:t>
            </a:r>
          </a:p>
          <a:p>
            <a:pPr>
              <a:buFontTx/>
              <a:buNone/>
            </a:pPr>
            <a:r>
              <a:rPr lang="en-US" altLang="zh-CN" sz="2400" b="1" dirty="0"/>
              <a:t>		R[j+1]=R[j];   	/*</a:t>
            </a:r>
            <a:r>
              <a:rPr lang="zh-CN" altLang="en-US" sz="2400" b="1" dirty="0"/>
              <a:t>后移记录*</a:t>
            </a:r>
            <a:r>
              <a:rPr lang="en-US" altLang="zh-CN" sz="2400" b="1" dirty="0"/>
              <a:t>/</a:t>
            </a:r>
          </a:p>
          <a:p>
            <a:pPr>
              <a:buFontTx/>
              <a:buNone/>
            </a:pPr>
            <a:r>
              <a:rPr lang="en-US" altLang="zh-CN" sz="2400" b="1" dirty="0"/>
              <a:t>	  R[j+1]=R[0];       	/*</a:t>
            </a:r>
            <a:r>
              <a:rPr lang="zh-CN" altLang="en-US" sz="2400" b="1" dirty="0"/>
              <a:t>插入到合适位置*</a:t>
            </a:r>
            <a:r>
              <a:rPr lang="en-US" altLang="zh-CN" sz="2400" b="1" dirty="0"/>
              <a:t>/</a:t>
            </a:r>
          </a:p>
          <a:p>
            <a:pPr indent="98425">
              <a:buFontTx/>
              <a:buNone/>
            </a:pPr>
            <a:r>
              <a:rPr lang="en-US" altLang="zh-CN" sz="2400" b="1" u="sng" dirty="0" smtClean="0"/>
              <a:t>}</a:t>
            </a:r>
            <a:endParaRPr lang="en-US" altLang="zh-CN" sz="2400" b="1" u="sng" dirty="0"/>
          </a:p>
          <a:p>
            <a:pPr>
              <a:buFontTx/>
              <a:buNone/>
            </a:pPr>
            <a:r>
              <a:rPr lang="en-US" altLang="zh-CN" sz="2400" b="1" dirty="0"/>
              <a:t>}</a:t>
            </a:r>
          </a:p>
        </p:txBody>
      </p:sp>
      <p:sp>
        <p:nvSpPr>
          <p:cNvPr id="3" name="TextBox 2"/>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直接插入排序</a:t>
            </a:r>
            <a:endParaRPr lang="zh-CN" altLang="en-US" sz="4800" dirty="0">
              <a:latin typeface="微软雅黑" pitchFamily="34" charset="-122"/>
              <a:ea typeface="微软雅黑" pitchFamily="34" charset="-122"/>
            </a:endParaRPr>
          </a:p>
        </p:txBody>
      </p:sp>
      <p:sp>
        <p:nvSpPr>
          <p:cNvPr id="4" name="云形标注 3"/>
          <p:cNvSpPr/>
          <p:nvPr/>
        </p:nvSpPr>
        <p:spPr>
          <a:xfrm>
            <a:off x="4286248" y="1785926"/>
            <a:ext cx="3786214" cy="1500198"/>
          </a:xfrm>
          <a:prstGeom prst="cloudCallout">
            <a:avLst>
              <a:gd name="adj1" fmla="val -119046"/>
              <a:gd name="adj2" fmla="val 513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latin typeface="微软雅黑" pitchFamily="34" charset="-122"/>
                <a:ea typeface="微软雅黑" pitchFamily="34" charset="-122"/>
              </a:rPr>
              <a:t>不用</a:t>
            </a:r>
            <a:r>
              <a:rPr lang="en-US" altLang="zh-CN" sz="2400" dirty="0" smtClean="0">
                <a:latin typeface="微软雅黑" pitchFamily="34" charset="-122"/>
                <a:ea typeface="微软雅黑" pitchFamily="34" charset="-122"/>
              </a:rPr>
              <a:t>R[0]</a:t>
            </a:r>
            <a:r>
              <a:rPr lang="zh-CN" altLang="en-US" sz="2400" dirty="0" smtClean="0">
                <a:latin typeface="微软雅黑" pitchFamily="34" charset="-122"/>
                <a:ea typeface="微软雅黑" pitchFamily="34" charset="-122"/>
              </a:rPr>
              <a:t> 的话，可以改为</a:t>
            </a:r>
            <a:r>
              <a:rPr lang="en-US" altLang="zh-CN" sz="2400" dirty="0" smtClean="0">
                <a:latin typeface="微软雅黑" pitchFamily="34" charset="-122"/>
                <a:ea typeface="微软雅黑" pitchFamily="34" charset="-122"/>
              </a:rPr>
              <a:t>temp</a:t>
            </a:r>
            <a:endParaRPr lang="zh-CN" altLang="en-US" sz="24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Text Box 2"/>
          <p:cNvSpPr txBox="1">
            <a:spLocks noChangeArrowheads="1"/>
          </p:cNvSpPr>
          <p:nvPr/>
        </p:nvSpPr>
        <p:spPr bwMode="auto">
          <a:xfrm>
            <a:off x="571472" y="2357430"/>
            <a:ext cx="8240710" cy="3637919"/>
          </a:xfrm>
          <a:prstGeom prst="rect">
            <a:avLst/>
          </a:prstGeom>
          <a:noFill/>
          <a:ln w="12700" cap="sq">
            <a:noFill/>
            <a:miter lim="800000"/>
            <a:headEnd type="none" w="sm" len="sm"/>
            <a:tailEnd type="none" w="sm" len="sm"/>
          </a:ln>
          <a:effectLst/>
        </p:spPr>
        <p:txBody>
          <a:bodyPr wrap="square">
            <a:spAutoFit/>
          </a:bodyPr>
          <a:lstStyle/>
          <a:p>
            <a:pPr>
              <a:lnSpc>
                <a:spcPct val="120000"/>
              </a:lnSpc>
            </a:pPr>
            <a:r>
              <a:rPr lang="zh-CN" altLang="en-US" sz="2400" dirty="0" smtClean="0">
                <a:solidFill>
                  <a:srgbClr val="FF0000"/>
                </a:solidFill>
                <a:latin typeface="微软雅黑" pitchFamily="34" charset="-122"/>
                <a:ea typeface="微软雅黑" pitchFamily="34" charset="-122"/>
              </a:rPr>
              <a:t>空间</a:t>
            </a:r>
            <a:r>
              <a:rPr lang="zh-CN" altLang="en-US" sz="2400" dirty="0">
                <a:solidFill>
                  <a:srgbClr val="FF0000"/>
                </a:solidFill>
                <a:latin typeface="微软雅黑" pitchFamily="34" charset="-122"/>
                <a:ea typeface="微软雅黑" pitchFamily="34" charset="-122"/>
              </a:rPr>
              <a:t>性能：</a:t>
            </a:r>
            <a:r>
              <a:rPr lang="zh-CN" altLang="en-US" sz="2400" dirty="0">
                <a:latin typeface="微软雅黑" pitchFamily="34" charset="-122"/>
                <a:ea typeface="微软雅黑" pitchFamily="34" charset="-122"/>
              </a:rPr>
              <a:t>仅用了一个辅助单元</a:t>
            </a:r>
            <a:r>
              <a:rPr lang="en-US" altLang="zh-CN" sz="2400" dirty="0">
                <a:latin typeface="微软雅黑" pitchFamily="34" charset="-122"/>
                <a:ea typeface="微软雅黑" pitchFamily="34" charset="-122"/>
              </a:rPr>
              <a:t>R[0]</a:t>
            </a:r>
            <a:r>
              <a:rPr lang="zh-CN" altLang="en-US" sz="2400" dirty="0">
                <a:latin typeface="微软雅黑" pitchFamily="34" charset="-122"/>
                <a:ea typeface="微软雅黑" pitchFamily="34" charset="-122"/>
              </a:rPr>
              <a:t>作为监视哨，空间复杂度为</a:t>
            </a:r>
            <a:r>
              <a:rPr lang="en-US" altLang="zh-CN" sz="2400" dirty="0">
                <a:latin typeface="微软雅黑" pitchFamily="34" charset="-122"/>
                <a:ea typeface="微软雅黑" pitchFamily="34" charset="-122"/>
              </a:rPr>
              <a:t>O(1)</a:t>
            </a:r>
            <a:r>
              <a:rPr lang="zh-CN" altLang="en-US" sz="2400" dirty="0">
                <a:latin typeface="微软雅黑" pitchFamily="34" charset="-122"/>
                <a:ea typeface="微软雅黑" pitchFamily="34" charset="-122"/>
              </a:rPr>
              <a:t>。</a:t>
            </a:r>
          </a:p>
          <a:p>
            <a:pPr>
              <a:lnSpc>
                <a:spcPct val="120000"/>
              </a:lnSpc>
            </a:pPr>
            <a:endParaRPr lang="en-US" altLang="zh-CN" sz="2400" dirty="0" smtClean="0">
              <a:latin typeface="微软雅黑" pitchFamily="34" charset="-122"/>
              <a:ea typeface="微软雅黑" pitchFamily="34" charset="-122"/>
            </a:endParaRPr>
          </a:p>
          <a:p>
            <a:pPr>
              <a:lnSpc>
                <a:spcPct val="120000"/>
              </a:lnSpc>
            </a:pPr>
            <a:r>
              <a:rPr lang="zh-CN" altLang="en-US" sz="2400" dirty="0" smtClean="0">
                <a:solidFill>
                  <a:srgbClr val="FF0000"/>
                </a:solidFill>
                <a:latin typeface="微软雅黑" pitchFamily="34" charset="-122"/>
                <a:ea typeface="微软雅黑" pitchFamily="34" charset="-122"/>
              </a:rPr>
              <a:t>时间性</a:t>
            </a:r>
            <a:r>
              <a:rPr lang="zh-CN" altLang="en-US" sz="2400" dirty="0">
                <a:solidFill>
                  <a:srgbClr val="FF0000"/>
                </a:solidFill>
                <a:latin typeface="微软雅黑" pitchFamily="34" charset="-122"/>
                <a:ea typeface="微软雅黑" pitchFamily="34" charset="-122"/>
              </a:rPr>
              <a:t>能：</a:t>
            </a:r>
            <a:r>
              <a:rPr lang="zh-CN" altLang="en-US" sz="2400" dirty="0">
                <a:latin typeface="微软雅黑" pitchFamily="34" charset="-122"/>
                <a:ea typeface="微软雅黑" pitchFamily="34" charset="-122"/>
              </a:rPr>
              <a:t>向有序表中逐个插入记录的操作，进行了</a:t>
            </a:r>
            <a:r>
              <a:rPr lang="en-US" altLang="zh-CN" sz="2400" dirty="0">
                <a:latin typeface="微软雅黑" pitchFamily="34" charset="-122"/>
                <a:ea typeface="微软雅黑" pitchFamily="34" charset="-122"/>
              </a:rPr>
              <a:t>n</a:t>
            </a:r>
            <a:r>
              <a:rPr lang="en-US" altLang="zh-CN" sz="2400" dirty="0">
                <a:latin typeface="微软雅黑" pitchFamily="34" charset="-122"/>
                <a:ea typeface="微软雅黑" pitchFamily="34" charset="-122"/>
                <a:sym typeface="Symbol" pitchFamily="18" charset="2"/>
              </a:rPr>
              <a:t></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趟，每趟操作分为比较关键码和移动记录，而比较的次数和移动记录的次数取决于初始序列的排列情况 </a:t>
            </a:r>
            <a:r>
              <a:rPr lang="zh-CN" altLang="en-US" sz="2400" dirty="0" smtClean="0">
                <a:latin typeface="微软雅黑" pitchFamily="34" charset="-122"/>
                <a:ea typeface="微软雅黑" pitchFamily="34" charset="-122"/>
              </a:rPr>
              <a:t>。</a:t>
            </a:r>
            <a:endParaRPr lang="en-US" altLang="zh-CN" sz="2400" dirty="0" smtClean="0">
              <a:latin typeface="微软雅黑" pitchFamily="34" charset="-122"/>
              <a:ea typeface="微软雅黑" pitchFamily="34" charset="-122"/>
            </a:endParaRPr>
          </a:p>
          <a:p>
            <a:pPr>
              <a:lnSpc>
                <a:spcPct val="120000"/>
              </a:lnSpc>
            </a:pPr>
            <a:endParaRPr lang="en-US" altLang="zh-CN" sz="2400" dirty="0" smtClean="0">
              <a:latin typeface="微软雅黑" pitchFamily="34" charset="-122"/>
              <a:ea typeface="微软雅黑" pitchFamily="34" charset="-122"/>
            </a:endParaRPr>
          </a:p>
          <a:p>
            <a:pPr>
              <a:lnSpc>
                <a:spcPct val="120000"/>
              </a:lnSpc>
            </a:pPr>
            <a:r>
              <a:rPr lang="zh-CN" altLang="en-US" sz="2400" dirty="0" smtClean="0">
                <a:latin typeface="微软雅黑" pitchFamily="34" charset="-122"/>
                <a:ea typeface="微软雅黑" pitchFamily="34" charset="-122"/>
              </a:rPr>
              <a:t>分</a:t>
            </a:r>
            <a:r>
              <a:rPr lang="zh-CN" altLang="en-US" sz="2400" dirty="0">
                <a:latin typeface="微软雅黑" pitchFamily="34" charset="-122"/>
                <a:ea typeface="微软雅黑" pitchFamily="34" charset="-122"/>
              </a:rPr>
              <a:t>三种情况讨论：</a:t>
            </a:r>
          </a:p>
        </p:txBody>
      </p:sp>
      <p:sp>
        <p:nvSpPr>
          <p:cNvPr id="3" name="TextBox 2"/>
          <p:cNvSpPr txBox="1"/>
          <p:nvPr/>
        </p:nvSpPr>
        <p:spPr>
          <a:xfrm>
            <a:off x="428596" y="357166"/>
            <a:ext cx="7929618" cy="1569660"/>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直接插入排序</a:t>
            </a:r>
            <a:endParaRPr lang="zh-CN" altLang="en-US" sz="4800" dirty="0" smtClean="0">
              <a:latin typeface="微软雅黑" pitchFamily="34" charset="-122"/>
              <a:ea typeface="微软雅黑" pitchFamily="34" charset="-122"/>
            </a:endParaRPr>
          </a:p>
          <a:p>
            <a:endParaRPr lang="zh-CN" altLang="en-US" sz="4800" dirty="0">
              <a:latin typeface="微软雅黑" pitchFamily="34" charset="-122"/>
              <a:ea typeface="微软雅黑" pitchFamily="34" charset="-122"/>
            </a:endParaRPr>
          </a:p>
        </p:txBody>
      </p:sp>
      <p:sp>
        <p:nvSpPr>
          <p:cNvPr id="4" name="矩形 3"/>
          <p:cNvSpPr/>
          <p:nvPr/>
        </p:nvSpPr>
        <p:spPr>
          <a:xfrm>
            <a:off x="357158" y="1643050"/>
            <a:ext cx="1620957" cy="523220"/>
          </a:xfrm>
          <a:prstGeom prst="rect">
            <a:avLst/>
          </a:prstGeom>
        </p:spPr>
        <p:txBody>
          <a:bodyPr wrap="none">
            <a:spAutoFit/>
          </a:bodyPr>
          <a:lstStyle/>
          <a:p>
            <a:r>
              <a:rPr lang="zh-CN" altLang="en-US" sz="2800" dirty="0" smtClean="0">
                <a:latin typeface="微软雅黑" pitchFamily="34" charset="-122"/>
                <a:ea typeface="微软雅黑" pitchFamily="34" charset="-122"/>
              </a:rPr>
              <a:t>性能</a:t>
            </a:r>
            <a:r>
              <a:rPr lang="zh-CN" altLang="en-US" sz="2800" dirty="0" smtClean="0">
                <a:latin typeface="微软雅黑" pitchFamily="34" charset="-122"/>
                <a:ea typeface="微软雅黑" pitchFamily="34" charset="-122"/>
              </a:rPr>
              <a:t>分析</a:t>
            </a:r>
            <a:endParaRPr lang="zh-CN" altLang="en-US" sz="2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90498">
                                            <p:txEl>
                                              <p:pRg st="0" end="0"/>
                                            </p:txEl>
                                          </p:spTgt>
                                        </p:tgtEl>
                                        <p:attrNameLst>
                                          <p:attrName>style.visibility</p:attrName>
                                        </p:attrNameLst>
                                      </p:cBhvr>
                                      <p:to>
                                        <p:strVal val="visible"/>
                                      </p:to>
                                    </p:set>
                                    <p:animEffect transition="in" filter="blinds(horizontal)">
                                      <p:cBhvr>
                                        <p:cTn id="7" dur="500"/>
                                        <p:tgtEl>
                                          <p:spTgt spid="4904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90498">
                                            <p:txEl>
                                              <p:pRg st="2" end="2"/>
                                            </p:txEl>
                                          </p:spTgt>
                                        </p:tgtEl>
                                        <p:attrNameLst>
                                          <p:attrName>style.visibility</p:attrName>
                                        </p:attrNameLst>
                                      </p:cBhvr>
                                      <p:to>
                                        <p:strVal val="visible"/>
                                      </p:to>
                                    </p:set>
                                    <p:animEffect transition="in" filter="blinds(horizontal)">
                                      <p:cBhvr>
                                        <p:cTn id="12" dur="500"/>
                                        <p:tgtEl>
                                          <p:spTgt spid="4904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90498">
                                            <p:txEl>
                                              <p:pRg st="4" end="4"/>
                                            </p:txEl>
                                          </p:spTgt>
                                        </p:tgtEl>
                                        <p:attrNameLst>
                                          <p:attrName>style.visibility</p:attrName>
                                        </p:attrNameLst>
                                      </p:cBhvr>
                                      <p:to>
                                        <p:strVal val="visible"/>
                                      </p:to>
                                    </p:set>
                                    <p:animEffect transition="in" filter="wipe(down)">
                                      <p:cBhvr>
                                        <p:cTn id="17" dur="500"/>
                                        <p:tgtEl>
                                          <p:spTgt spid="49049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857224" y="4643446"/>
            <a:ext cx="6624638" cy="1520825"/>
            <a:chOff x="336" y="164"/>
            <a:chExt cx="4800" cy="1703"/>
          </a:xfrm>
        </p:grpSpPr>
        <p:graphicFrame>
          <p:nvGraphicFramePr>
            <p:cNvPr id="491523" name="Object 3"/>
            <p:cNvGraphicFramePr>
              <a:graphicFrameLocks noChangeAspect="1"/>
            </p:cNvGraphicFramePr>
            <p:nvPr/>
          </p:nvGraphicFramePr>
          <p:xfrm>
            <a:off x="1921" y="164"/>
            <a:ext cx="2081" cy="796"/>
          </p:xfrm>
          <a:graphic>
            <a:graphicData uri="http://schemas.openxmlformats.org/presentationml/2006/ole">
              <p:oleObj spid="_x0000_s3074" name="Equation" r:id="rId3" imgW="1130040" imgH="444240" progId="Equation.3">
                <p:embed/>
              </p:oleObj>
            </a:graphicData>
          </a:graphic>
        </p:graphicFrame>
        <p:graphicFrame>
          <p:nvGraphicFramePr>
            <p:cNvPr id="491524" name="Object 4"/>
            <p:cNvGraphicFramePr>
              <a:graphicFrameLocks noChangeAspect="1"/>
            </p:cNvGraphicFramePr>
            <p:nvPr/>
          </p:nvGraphicFramePr>
          <p:xfrm>
            <a:off x="1907" y="1056"/>
            <a:ext cx="3229" cy="811"/>
          </p:xfrm>
          <a:graphic>
            <a:graphicData uri="http://schemas.openxmlformats.org/presentationml/2006/ole">
              <p:oleObj spid="_x0000_s3075" name="Equation" r:id="rId4" imgW="1726920" imgH="444240" progId="">
                <p:embed/>
              </p:oleObj>
            </a:graphicData>
          </a:graphic>
        </p:graphicFrame>
        <p:sp>
          <p:nvSpPr>
            <p:cNvPr id="491525" name="Text Box 5"/>
            <p:cNvSpPr txBox="1">
              <a:spLocks noChangeArrowheads="1"/>
            </p:cNvSpPr>
            <p:nvPr/>
          </p:nvSpPr>
          <p:spPr bwMode="auto">
            <a:xfrm>
              <a:off x="336" y="354"/>
              <a:ext cx="1728" cy="512"/>
            </a:xfrm>
            <a:prstGeom prst="rect">
              <a:avLst/>
            </a:prstGeom>
            <a:noFill/>
            <a:ln w="19050" cap="sq">
              <a:noFill/>
              <a:miter lim="800000"/>
              <a:headEnd/>
              <a:tailEnd/>
            </a:ln>
            <a:effectLst/>
          </p:spPr>
          <p:txBody>
            <a:bodyPr>
              <a:spAutoFit/>
            </a:bodyPr>
            <a:lstStyle/>
            <a:p>
              <a:pPr algn="ctr">
                <a:spcBef>
                  <a:spcPct val="50000"/>
                </a:spcBef>
              </a:pPr>
              <a:r>
                <a:rPr kumimoji="1" lang="zh-CN" altLang="en-US" sz="2400" dirty="0">
                  <a:effectLst>
                    <a:outerShdw blurRad="38100" dist="38100" dir="2700000" algn="tl">
                      <a:srgbClr val="000000"/>
                    </a:outerShdw>
                  </a:effectLst>
                  <a:latin typeface="Times New Roman" pitchFamily="18" charset="0"/>
                </a:rPr>
                <a:t>总比较次数</a:t>
              </a:r>
            </a:p>
          </p:txBody>
        </p:sp>
        <p:sp>
          <p:nvSpPr>
            <p:cNvPr id="491526" name="Text Box 6"/>
            <p:cNvSpPr txBox="1">
              <a:spLocks noChangeArrowheads="1"/>
            </p:cNvSpPr>
            <p:nvPr/>
          </p:nvSpPr>
          <p:spPr bwMode="auto">
            <a:xfrm>
              <a:off x="336" y="1248"/>
              <a:ext cx="1728" cy="512"/>
            </a:xfrm>
            <a:prstGeom prst="rect">
              <a:avLst/>
            </a:prstGeom>
            <a:noFill/>
            <a:ln w="19050" cap="sq">
              <a:noFill/>
              <a:miter lim="800000"/>
              <a:headEnd/>
              <a:tailEnd/>
            </a:ln>
            <a:effectLst/>
          </p:spPr>
          <p:txBody>
            <a:bodyPr>
              <a:spAutoFit/>
            </a:bodyPr>
            <a:lstStyle/>
            <a:p>
              <a:pPr algn="ctr">
                <a:spcBef>
                  <a:spcPct val="50000"/>
                </a:spcBef>
              </a:pPr>
              <a:r>
                <a:rPr kumimoji="1" lang="zh-CN" altLang="en-US" sz="2400">
                  <a:effectLst>
                    <a:outerShdw blurRad="38100" dist="38100" dir="2700000" algn="tl">
                      <a:srgbClr val="000000"/>
                    </a:outerShdw>
                  </a:effectLst>
                  <a:latin typeface="Times New Roman" pitchFamily="18" charset="0"/>
                </a:rPr>
                <a:t>总移动次数</a:t>
              </a:r>
            </a:p>
          </p:txBody>
        </p:sp>
      </p:grpSp>
      <p:sp>
        <p:nvSpPr>
          <p:cNvPr id="491527" name="Rectangle 7"/>
          <p:cNvSpPr>
            <a:spLocks noChangeArrowheads="1"/>
          </p:cNvSpPr>
          <p:nvPr/>
        </p:nvSpPr>
        <p:spPr bwMode="auto">
          <a:xfrm>
            <a:off x="468313" y="3213100"/>
            <a:ext cx="8353425" cy="1421928"/>
          </a:xfrm>
          <a:prstGeom prst="rect">
            <a:avLst/>
          </a:prstGeom>
          <a:noFill/>
          <a:ln w="19050" cap="sq">
            <a:noFill/>
            <a:miter lim="800000"/>
            <a:headEnd/>
            <a:tailEnd/>
          </a:ln>
          <a:effectLst/>
        </p:spPr>
        <p:txBody>
          <a:bodyPr>
            <a:spAutoFit/>
          </a:bodyPr>
          <a:lstStyle/>
          <a:p>
            <a:pPr>
              <a:lnSpc>
                <a:spcPct val="120000"/>
              </a:lnSpc>
            </a:pPr>
            <a:r>
              <a:rPr lang="en-US" altLang="zh-CN" sz="2400" dirty="0">
                <a:solidFill>
                  <a:srgbClr val="FF0000"/>
                </a:solidFill>
                <a:latin typeface="微软雅黑" pitchFamily="34" charset="-122"/>
                <a:ea typeface="微软雅黑" pitchFamily="34" charset="-122"/>
              </a:rPr>
              <a:t>(2) </a:t>
            </a:r>
            <a:r>
              <a:rPr lang="en-US" altLang="zh-CN" sz="2400" dirty="0" smtClean="0">
                <a:solidFill>
                  <a:srgbClr val="FF0000"/>
                </a:solidFill>
                <a:latin typeface="微软雅黑" pitchFamily="34" charset="-122"/>
                <a:ea typeface="微软雅黑" pitchFamily="34" charset="-122"/>
              </a:rPr>
              <a:t>   </a:t>
            </a:r>
            <a:r>
              <a:rPr lang="zh-CN" altLang="en-US" sz="2400" dirty="0" smtClean="0">
                <a:solidFill>
                  <a:srgbClr val="FF0000"/>
                </a:solidFill>
                <a:latin typeface="微软雅黑" pitchFamily="34" charset="-122"/>
                <a:ea typeface="微软雅黑" pitchFamily="34" charset="-122"/>
              </a:rPr>
              <a:t>最坏</a:t>
            </a:r>
            <a:r>
              <a:rPr lang="zh-CN" altLang="en-US" sz="2400" dirty="0">
                <a:solidFill>
                  <a:srgbClr val="FF0000"/>
                </a:solidFill>
                <a:latin typeface="微软雅黑" pitchFamily="34" charset="-122"/>
                <a:ea typeface="微软雅黑" pitchFamily="34" charset="-122"/>
              </a:rPr>
              <a:t>情况下：</a:t>
            </a:r>
          </a:p>
          <a:p>
            <a:pPr>
              <a:lnSpc>
                <a:spcPct val="120000"/>
              </a:lnSpc>
            </a:pPr>
            <a:r>
              <a:rPr lang="zh-CN" altLang="en-US" sz="2400" dirty="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    即</a:t>
            </a:r>
            <a:r>
              <a:rPr lang="zh-CN" altLang="en-US" sz="2400" dirty="0">
                <a:latin typeface="微软雅黑" pitchFamily="34" charset="-122"/>
                <a:ea typeface="微软雅黑" pitchFamily="34" charset="-122"/>
              </a:rPr>
              <a:t>第</a:t>
            </a:r>
            <a:r>
              <a:rPr lang="en-US" altLang="zh-CN" sz="2400" dirty="0">
                <a:latin typeface="微软雅黑" pitchFamily="34" charset="-122"/>
                <a:ea typeface="微软雅黑" pitchFamily="34" charset="-122"/>
              </a:rPr>
              <a:t>j</a:t>
            </a:r>
            <a:r>
              <a:rPr lang="zh-CN" altLang="en-US" sz="2400" dirty="0">
                <a:latin typeface="微软雅黑" pitchFamily="34" charset="-122"/>
                <a:ea typeface="微软雅黑" pitchFamily="34" charset="-122"/>
              </a:rPr>
              <a:t>趟操作，插入记录需要同前面的</a:t>
            </a:r>
            <a:r>
              <a:rPr lang="en-US" altLang="zh-CN" sz="2400" dirty="0">
                <a:latin typeface="微软雅黑" pitchFamily="34" charset="-122"/>
                <a:ea typeface="微软雅黑" pitchFamily="34" charset="-122"/>
              </a:rPr>
              <a:t>j</a:t>
            </a:r>
            <a:r>
              <a:rPr lang="zh-CN" altLang="en-US" sz="2400" dirty="0">
                <a:latin typeface="微软雅黑" pitchFamily="34" charset="-122"/>
                <a:ea typeface="微软雅黑" pitchFamily="34" charset="-122"/>
              </a:rPr>
              <a:t>个记录进行</a:t>
            </a:r>
            <a:r>
              <a:rPr lang="en-US" altLang="zh-CN" sz="2400" dirty="0">
                <a:latin typeface="微软雅黑" pitchFamily="34" charset="-122"/>
                <a:ea typeface="微软雅黑" pitchFamily="34" charset="-122"/>
              </a:rPr>
              <a:t>j</a:t>
            </a:r>
            <a:r>
              <a:rPr lang="zh-CN" altLang="en-US" sz="2400" dirty="0">
                <a:latin typeface="微软雅黑" pitchFamily="34" charset="-122"/>
                <a:ea typeface="微软雅黑" pitchFamily="34" charset="-122"/>
              </a:rPr>
              <a:t>次关键码比较，移动记录的次数为</a:t>
            </a:r>
            <a:r>
              <a:rPr lang="en-US" altLang="zh-CN" sz="2400" dirty="0">
                <a:latin typeface="微软雅黑" pitchFamily="34" charset="-122"/>
                <a:ea typeface="微软雅黑" pitchFamily="34" charset="-122"/>
              </a:rPr>
              <a:t>j+2</a:t>
            </a:r>
            <a:r>
              <a:rPr lang="zh-CN" altLang="en-US" sz="2400" dirty="0">
                <a:latin typeface="微软雅黑" pitchFamily="34" charset="-122"/>
                <a:ea typeface="微软雅黑" pitchFamily="34" charset="-122"/>
              </a:rPr>
              <a:t>次。</a:t>
            </a:r>
          </a:p>
        </p:txBody>
      </p:sp>
      <p:sp>
        <p:nvSpPr>
          <p:cNvPr id="491528" name="Rectangle 8"/>
          <p:cNvSpPr>
            <a:spLocks noChangeArrowheads="1"/>
          </p:cNvSpPr>
          <p:nvPr/>
        </p:nvSpPr>
        <p:spPr bwMode="auto">
          <a:xfrm>
            <a:off x="395288" y="1368424"/>
            <a:ext cx="8423275" cy="1938992"/>
          </a:xfrm>
          <a:prstGeom prst="rect">
            <a:avLst/>
          </a:prstGeom>
          <a:noFill/>
          <a:ln w="19050" cap="sq" algn="ctr">
            <a:noFill/>
            <a:miter lim="800000"/>
            <a:headEnd/>
            <a:tailEnd/>
          </a:ln>
          <a:effectLst/>
        </p:spPr>
        <p:txBody>
          <a:bodyPr anchor="ctr">
            <a:spAutoFit/>
          </a:bodyPr>
          <a:lstStyle/>
          <a:p>
            <a:pPr indent="800100">
              <a:buFontTx/>
              <a:buAutoNum type="arabicParenBoth"/>
            </a:pPr>
            <a:r>
              <a:rPr lang="zh-CN" altLang="en-US" sz="2400" dirty="0">
                <a:solidFill>
                  <a:srgbClr val="FF0000"/>
                </a:solidFill>
                <a:latin typeface="微软雅黑" pitchFamily="34" charset="-122"/>
                <a:ea typeface="微软雅黑" pitchFamily="34" charset="-122"/>
              </a:rPr>
              <a:t>最好情况下：</a:t>
            </a:r>
          </a:p>
          <a:p>
            <a:pPr indent="800100"/>
            <a:r>
              <a:rPr lang="zh-CN" altLang="en-US" sz="2400" dirty="0">
                <a:latin typeface="微软雅黑" pitchFamily="34" charset="-122"/>
                <a:ea typeface="微软雅黑" pitchFamily="34" charset="-122"/>
              </a:rPr>
              <a:t>即待排序列已按关键码有序，每趟操作只需</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次比较，</a:t>
            </a:r>
            <a:r>
              <a:rPr lang="en-US" altLang="zh-CN" sz="2400" dirty="0">
                <a:latin typeface="微软雅黑" pitchFamily="34" charset="-122"/>
                <a:ea typeface="微软雅黑" pitchFamily="34" charset="-122"/>
              </a:rPr>
              <a:t>0</a:t>
            </a:r>
            <a:r>
              <a:rPr lang="zh-CN" altLang="en-US" sz="2400" dirty="0">
                <a:latin typeface="微软雅黑" pitchFamily="34" charset="-122"/>
                <a:ea typeface="微软雅黑" pitchFamily="34" charset="-122"/>
              </a:rPr>
              <a:t>次移动。即：</a:t>
            </a:r>
          </a:p>
          <a:p>
            <a:pPr indent="800100"/>
            <a:r>
              <a:rPr kumimoji="1" lang="zh-CN" altLang="en-US" sz="2400" dirty="0">
                <a:latin typeface="微软雅黑" pitchFamily="34" charset="-122"/>
                <a:ea typeface="微软雅黑" pitchFamily="34" charset="-122"/>
              </a:rPr>
              <a:t>                  总比较次数</a:t>
            </a:r>
            <a:r>
              <a:rPr kumimoji="1" lang="en-US" altLang="zh-CN" sz="2400" dirty="0">
                <a:latin typeface="微软雅黑" pitchFamily="34" charset="-122"/>
                <a:ea typeface="微软雅黑" pitchFamily="34" charset="-122"/>
              </a:rPr>
              <a:t>= n-1</a:t>
            </a:r>
            <a:r>
              <a:rPr kumimoji="1" lang="zh-CN" altLang="en-US" sz="2400" dirty="0">
                <a:latin typeface="微软雅黑" pitchFamily="34" charset="-122"/>
                <a:ea typeface="微软雅黑" pitchFamily="34" charset="-122"/>
              </a:rPr>
              <a:t>次</a:t>
            </a:r>
          </a:p>
          <a:p>
            <a:pPr indent="800100"/>
            <a:r>
              <a:rPr kumimoji="1" lang="zh-CN" altLang="en-US" sz="2400" dirty="0">
                <a:latin typeface="微软雅黑" pitchFamily="34" charset="-122"/>
                <a:ea typeface="微软雅黑" pitchFamily="34" charset="-122"/>
              </a:rPr>
              <a:t>                  总移动次数</a:t>
            </a:r>
            <a:r>
              <a:rPr kumimoji="1" lang="en-US" altLang="zh-CN" sz="2400" dirty="0">
                <a:latin typeface="微软雅黑" pitchFamily="34" charset="-122"/>
                <a:ea typeface="微软雅黑" pitchFamily="34" charset="-122"/>
              </a:rPr>
              <a:t>= 0</a:t>
            </a:r>
            <a:r>
              <a:rPr kumimoji="1" lang="zh-CN" altLang="en-US" sz="2400" dirty="0">
                <a:latin typeface="微软雅黑" pitchFamily="34" charset="-122"/>
                <a:ea typeface="微软雅黑" pitchFamily="34" charset="-122"/>
              </a:rPr>
              <a:t>次</a:t>
            </a:r>
          </a:p>
        </p:txBody>
      </p:sp>
      <p:sp>
        <p:nvSpPr>
          <p:cNvPr id="9" name="TextBox 8"/>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直接插入排序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91528"/>
                                        </p:tgtEl>
                                        <p:attrNameLst>
                                          <p:attrName>style.visibility</p:attrName>
                                        </p:attrNameLst>
                                      </p:cBhvr>
                                      <p:to>
                                        <p:strVal val="visible"/>
                                      </p:to>
                                    </p:set>
                                    <p:animEffect transition="in" filter="wipe(left)">
                                      <p:cBhvr>
                                        <p:cTn id="7" dur="500"/>
                                        <p:tgtEl>
                                          <p:spTgt spid="4915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27"/>
                                        </p:tgtEl>
                                        <p:attrNameLst>
                                          <p:attrName>style.visibility</p:attrName>
                                        </p:attrNameLst>
                                      </p:cBhvr>
                                      <p:to>
                                        <p:strVal val="visible"/>
                                      </p:to>
                                    </p:set>
                                    <p:animEffect transition="in" filter="wipe(left)">
                                      <p:cBhvr>
                                        <p:cTn id="12" dur="500"/>
                                        <p:tgtEl>
                                          <p:spTgt spid="491527"/>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27" grpId="0"/>
      <p:bldP spid="4915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Text Box 2"/>
          <p:cNvSpPr txBox="1">
            <a:spLocks noChangeArrowheads="1"/>
          </p:cNvSpPr>
          <p:nvPr/>
        </p:nvSpPr>
        <p:spPr bwMode="auto">
          <a:xfrm>
            <a:off x="222250" y="1313617"/>
            <a:ext cx="8686800" cy="1446550"/>
          </a:xfrm>
          <a:prstGeom prst="rect">
            <a:avLst/>
          </a:prstGeom>
          <a:noFill/>
          <a:ln w="19050" cap="sq">
            <a:noFill/>
            <a:miter lim="800000"/>
            <a:headEnd/>
            <a:tailEnd/>
          </a:ln>
          <a:effectLst/>
        </p:spPr>
        <p:txBody>
          <a:bodyPr>
            <a:spAutoFit/>
          </a:bodyPr>
          <a:lstStyle/>
          <a:p>
            <a:pPr>
              <a:spcBef>
                <a:spcPct val="50000"/>
              </a:spcBef>
            </a:pPr>
            <a:r>
              <a:rPr lang="en-US" altLang="zh-CN" sz="2400" dirty="0">
                <a:solidFill>
                  <a:srgbClr val="FF0000"/>
                </a:solidFill>
                <a:latin typeface="微软雅黑" pitchFamily="34" charset="-122"/>
                <a:ea typeface="微软雅黑" pitchFamily="34" charset="-122"/>
              </a:rPr>
              <a:t>(3</a:t>
            </a:r>
            <a:r>
              <a:rPr lang="en-US" altLang="zh-CN" sz="2400" dirty="0" smtClean="0">
                <a:solidFill>
                  <a:srgbClr val="FF0000"/>
                </a:solidFill>
                <a:latin typeface="微软雅黑" pitchFamily="34" charset="-122"/>
                <a:ea typeface="微软雅黑" pitchFamily="34" charset="-122"/>
              </a:rPr>
              <a:t>)  </a:t>
            </a:r>
            <a:r>
              <a:rPr lang="zh-CN" altLang="en-US" sz="2400" dirty="0" smtClean="0">
                <a:solidFill>
                  <a:srgbClr val="FF0000"/>
                </a:solidFill>
                <a:latin typeface="微软雅黑" pitchFamily="34" charset="-122"/>
                <a:ea typeface="微软雅黑" pitchFamily="34" charset="-122"/>
              </a:rPr>
              <a:t>平均</a:t>
            </a:r>
            <a:r>
              <a:rPr lang="zh-CN" altLang="en-US" sz="2400" dirty="0">
                <a:solidFill>
                  <a:srgbClr val="FF0000"/>
                </a:solidFill>
                <a:latin typeface="微软雅黑" pitchFamily="34" charset="-122"/>
                <a:ea typeface="微软雅黑" pitchFamily="34" charset="-122"/>
              </a:rPr>
              <a:t>情况下：</a:t>
            </a:r>
          </a:p>
          <a:p>
            <a:pPr>
              <a:spcBef>
                <a:spcPct val="50000"/>
              </a:spcBef>
            </a:pPr>
            <a:r>
              <a:rPr lang="zh-CN" altLang="en-US" sz="2400" dirty="0">
                <a:latin typeface="微软雅黑" pitchFamily="34" charset="-122"/>
                <a:ea typeface="微软雅黑" pitchFamily="34" charset="-122"/>
              </a:rPr>
              <a:t>    即第</a:t>
            </a:r>
            <a:r>
              <a:rPr lang="en-US" altLang="zh-CN" sz="2400" dirty="0">
                <a:latin typeface="微软雅黑" pitchFamily="34" charset="-122"/>
                <a:ea typeface="微软雅黑" pitchFamily="34" charset="-122"/>
              </a:rPr>
              <a:t>j</a:t>
            </a:r>
            <a:r>
              <a:rPr lang="zh-CN" altLang="en-US" sz="2400" dirty="0">
                <a:latin typeface="微软雅黑" pitchFamily="34" charset="-122"/>
                <a:ea typeface="微软雅黑" pitchFamily="34" charset="-122"/>
              </a:rPr>
              <a:t>趟操作，插入记录大约同前面的</a:t>
            </a:r>
            <a:r>
              <a:rPr lang="en-US" altLang="zh-CN" sz="2400" dirty="0">
                <a:latin typeface="微软雅黑" pitchFamily="34" charset="-122"/>
                <a:ea typeface="微软雅黑" pitchFamily="34" charset="-122"/>
              </a:rPr>
              <a:t>j/2</a:t>
            </a:r>
            <a:r>
              <a:rPr lang="zh-CN" altLang="en-US" sz="2400" dirty="0">
                <a:latin typeface="微软雅黑" pitchFamily="34" charset="-122"/>
                <a:ea typeface="微软雅黑" pitchFamily="34" charset="-122"/>
              </a:rPr>
              <a:t>个记录进行关键码比较，移动记录的次数为</a:t>
            </a:r>
            <a:r>
              <a:rPr lang="en-US" altLang="zh-CN" sz="2400" dirty="0">
                <a:latin typeface="微软雅黑" pitchFamily="34" charset="-122"/>
                <a:ea typeface="微软雅黑" pitchFamily="34" charset="-122"/>
              </a:rPr>
              <a:t>j/2+2</a:t>
            </a:r>
            <a:r>
              <a:rPr lang="zh-CN" altLang="en-US" sz="2400" dirty="0">
                <a:latin typeface="微软雅黑" pitchFamily="34" charset="-122"/>
                <a:ea typeface="微软雅黑" pitchFamily="34" charset="-122"/>
              </a:rPr>
              <a:t>次。</a:t>
            </a:r>
            <a:r>
              <a:rPr kumimoji="1" lang="zh-CN" altLang="en-US" sz="2800" dirty="0">
                <a:latin typeface="微软雅黑" pitchFamily="34" charset="-122"/>
                <a:ea typeface="微软雅黑" pitchFamily="34" charset="-122"/>
              </a:rPr>
              <a:t> </a:t>
            </a:r>
          </a:p>
        </p:txBody>
      </p:sp>
      <p:grpSp>
        <p:nvGrpSpPr>
          <p:cNvPr id="2" name="Group 3"/>
          <p:cNvGrpSpPr>
            <a:grpSpLocks/>
          </p:cNvGrpSpPr>
          <p:nvPr/>
        </p:nvGrpSpPr>
        <p:grpSpPr bwMode="auto">
          <a:xfrm>
            <a:off x="900113" y="2926517"/>
            <a:ext cx="6767512" cy="1571625"/>
            <a:chOff x="528" y="2326"/>
            <a:chExt cx="5184" cy="1658"/>
          </a:xfrm>
        </p:grpSpPr>
        <p:sp>
          <p:nvSpPr>
            <p:cNvPr id="492548" name="Text Box 4"/>
            <p:cNvSpPr txBox="1">
              <a:spLocks noChangeArrowheads="1"/>
            </p:cNvSpPr>
            <p:nvPr/>
          </p:nvSpPr>
          <p:spPr bwMode="auto">
            <a:xfrm>
              <a:off x="528" y="2540"/>
              <a:ext cx="1728" cy="483"/>
            </a:xfrm>
            <a:prstGeom prst="rect">
              <a:avLst/>
            </a:prstGeom>
            <a:noFill/>
            <a:ln w="19050" cap="sq">
              <a:noFill/>
              <a:miter lim="800000"/>
              <a:headEnd/>
              <a:tailEnd/>
            </a:ln>
            <a:effectLst/>
          </p:spPr>
          <p:txBody>
            <a:bodyPr>
              <a:spAutoFit/>
            </a:bodyPr>
            <a:lstStyle/>
            <a:p>
              <a:pPr algn="ctr">
                <a:spcBef>
                  <a:spcPct val="50000"/>
                </a:spcBef>
              </a:pPr>
              <a:r>
                <a:rPr kumimoji="1" lang="zh-CN" altLang="en-US" sz="2400" dirty="0">
                  <a:effectLst>
                    <a:outerShdw blurRad="38100" dist="38100" dir="2700000" algn="tl">
                      <a:srgbClr val="000000"/>
                    </a:outerShdw>
                  </a:effectLst>
                  <a:latin typeface="Times New Roman" pitchFamily="18" charset="0"/>
                </a:rPr>
                <a:t>总比较次数</a:t>
              </a:r>
            </a:p>
          </p:txBody>
        </p:sp>
        <p:sp>
          <p:nvSpPr>
            <p:cNvPr id="492549" name="Text Box 5"/>
            <p:cNvSpPr txBox="1">
              <a:spLocks noChangeArrowheads="1"/>
            </p:cNvSpPr>
            <p:nvPr/>
          </p:nvSpPr>
          <p:spPr bwMode="auto">
            <a:xfrm>
              <a:off x="528" y="3435"/>
              <a:ext cx="1728" cy="482"/>
            </a:xfrm>
            <a:prstGeom prst="rect">
              <a:avLst/>
            </a:prstGeom>
            <a:noFill/>
            <a:ln w="19050" cap="sq">
              <a:noFill/>
              <a:miter lim="800000"/>
              <a:headEnd/>
              <a:tailEnd/>
            </a:ln>
            <a:effectLst/>
          </p:spPr>
          <p:txBody>
            <a:bodyPr>
              <a:spAutoFit/>
            </a:bodyPr>
            <a:lstStyle/>
            <a:p>
              <a:pPr algn="ctr">
                <a:spcBef>
                  <a:spcPct val="50000"/>
                </a:spcBef>
              </a:pPr>
              <a:r>
                <a:rPr kumimoji="1" lang="zh-CN" altLang="en-US" sz="2400">
                  <a:effectLst>
                    <a:outerShdw blurRad="38100" dist="38100" dir="2700000" algn="tl">
                      <a:srgbClr val="000000"/>
                    </a:outerShdw>
                  </a:effectLst>
                  <a:latin typeface="Times New Roman" pitchFamily="18" charset="0"/>
                </a:rPr>
                <a:t>总移动次数</a:t>
              </a:r>
            </a:p>
          </p:txBody>
        </p:sp>
        <p:graphicFrame>
          <p:nvGraphicFramePr>
            <p:cNvPr id="492550" name="Object 6"/>
            <p:cNvGraphicFramePr>
              <a:graphicFrameLocks noChangeAspect="1"/>
            </p:cNvGraphicFramePr>
            <p:nvPr/>
          </p:nvGraphicFramePr>
          <p:xfrm>
            <a:off x="2160" y="2326"/>
            <a:ext cx="3024" cy="842"/>
          </p:xfrm>
          <a:graphic>
            <a:graphicData uri="http://schemas.openxmlformats.org/presentationml/2006/ole">
              <p:oleObj spid="_x0000_s4098" name="Equation" r:id="rId3" imgW="1562040" imgH="444240" progId="Equation.3">
                <p:embed/>
              </p:oleObj>
            </a:graphicData>
          </a:graphic>
        </p:graphicFrame>
        <p:graphicFrame>
          <p:nvGraphicFramePr>
            <p:cNvPr id="492551" name="Object 7"/>
            <p:cNvGraphicFramePr>
              <a:graphicFrameLocks noChangeAspect="1"/>
            </p:cNvGraphicFramePr>
            <p:nvPr/>
          </p:nvGraphicFramePr>
          <p:xfrm>
            <a:off x="2117" y="3268"/>
            <a:ext cx="3595" cy="716"/>
          </p:xfrm>
          <a:graphic>
            <a:graphicData uri="http://schemas.openxmlformats.org/presentationml/2006/ole">
              <p:oleObj spid="_x0000_s4099" name="Equation" r:id="rId4" imgW="2171520" imgH="444240" progId="Equation.3">
                <p:embed/>
              </p:oleObj>
            </a:graphicData>
          </a:graphic>
        </p:graphicFrame>
      </p:grpSp>
      <p:sp>
        <p:nvSpPr>
          <p:cNvPr id="492552" name="Text Box 8"/>
          <p:cNvSpPr txBox="1">
            <a:spLocks noChangeArrowheads="1"/>
          </p:cNvSpPr>
          <p:nvPr/>
        </p:nvSpPr>
        <p:spPr bwMode="auto">
          <a:xfrm>
            <a:off x="539750" y="4726742"/>
            <a:ext cx="7931150" cy="1384995"/>
          </a:xfrm>
          <a:prstGeom prst="rect">
            <a:avLst/>
          </a:prstGeom>
          <a:noFill/>
          <a:ln w="19050" cap="sq">
            <a:noFill/>
            <a:miter lim="800000"/>
            <a:headEnd/>
            <a:tailEnd/>
          </a:ln>
          <a:effectLst/>
        </p:spPr>
        <p:txBody>
          <a:bodyPr>
            <a:spAutoFit/>
          </a:bodyPr>
          <a:lstStyle/>
          <a:p>
            <a:pPr>
              <a:spcBef>
                <a:spcPct val="50000"/>
              </a:spcBef>
            </a:pPr>
            <a:r>
              <a:rPr lang="zh-CN" altLang="en-US" sz="2400" dirty="0" smtClean="0">
                <a:latin typeface="微软雅黑" pitchFamily="34" charset="-122"/>
                <a:ea typeface="微软雅黑" pitchFamily="34" charset="-122"/>
              </a:rPr>
              <a:t>由此</a:t>
            </a:r>
            <a:r>
              <a:rPr lang="zh-CN" altLang="en-US" sz="2400" dirty="0">
                <a:latin typeface="微软雅黑" pitchFamily="34" charset="-122"/>
                <a:ea typeface="微软雅黑" pitchFamily="34" charset="-122"/>
              </a:rPr>
              <a:t>，直接插入排序的时间复杂度为</a:t>
            </a:r>
            <a:r>
              <a:rPr lang="en-US" altLang="zh-CN" sz="2400" dirty="0">
                <a:latin typeface="微软雅黑" pitchFamily="34" charset="-122"/>
                <a:ea typeface="微软雅黑" pitchFamily="34" charset="-122"/>
              </a:rPr>
              <a:t>O(n</a:t>
            </a:r>
            <a:r>
              <a:rPr lang="en-US" altLang="zh-CN" sz="2400" baseline="30000" dirty="0">
                <a:latin typeface="微软雅黑" pitchFamily="34" charset="-122"/>
                <a:ea typeface="微软雅黑" pitchFamily="34" charset="-122"/>
              </a:rPr>
              <a:t>2</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a:t>
            </a:r>
          </a:p>
          <a:p>
            <a:pPr>
              <a:spcBef>
                <a:spcPct val="50000"/>
              </a:spcBef>
            </a:pPr>
            <a:r>
              <a:rPr lang="zh-CN" altLang="en-US" sz="2400" dirty="0" smtClean="0">
                <a:latin typeface="微软雅黑" pitchFamily="34" charset="-122"/>
                <a:ea typeface="微软雅黑" pitchFamily="34" charset="-122"/>
              </a:rPr>
              <a:t>直接</a:t>
            </a:r>
            <a:r>
              <a:rPr lang="zh-CN" altLang="en-US" sz="2400" dirty="0">
                <a:latin typeface="微软雅黑" pitchFamily="34" charset="-122"/>
                <a:ea typeface="微软雅黑" pitchFamily="34" charset="-122"/>
              </a:rPr>
              <a:t>插入排序是一个稳定的排序方法</a:t>
            </a:r>
            <a:r>
              <a:rPr lang="zh-CN" altLang="en-US" sz="2400" dirty="0" smtClean="0">
                <a:latin typeface="微软雅黑" pitchFamily="34" charset="-122"/>
                <a:ea typeface="微软雅黑" pitchFamily="34" charset="-122"/>
              </a:rPr>
              <a:t>。直接</a:t>
            </a:r>
            <a:r>
              <a:rPr lang="zh-CN" altLang="en-US" sz="2400" dirty="0">
                <a:latin typeface="微软雅黑" pitchFamily="34" charset="-122"/>
                <a:ea typeface="微软雅黑" pitchFamily="34" charset="-122"/>
              </a:rPr>
              <a:t>插入排序也可以在链式结构上实现。</a:t>
            </a:r>
            <a:r>
              <a:rPr kumimoji="1" lang="zh-CN" altLang="en-US" dirty="0">
                <a:latin typeface="微软雅黑" pitchFamily="34" charset="-122"/>
                <a:ea typeface="微软雅黑" pitchFamily="34" charset="-122"/>
              </a:rPr>
              <a:t> </a:t>
            </a:r>
            <a:r>
              <a:rPr kumimoji="1" lang="zh-CN" altLang="en-US" sz="2400" dirty="0">
                <a:effectLst>
                  <a:outerShdw blurRad="38100" dist="38100" dir="2700000" algn="tl">
                    <a:srgbClr val="000000"/>
                  </a:outerShdw>
                </a:effectLst>
                <a:latin typeface="微软雅黑" pitchFamily="34" charset="-122"/>
                <a:ea typeface="微软雅黑" pitchFamily="34" charset="-122"/>
              </a:rPr>
              <a:t> </a:t>
            </a:r>
          </a:p>
        </p:txBody>
      </p:sp>
      <p:sp>
        <p:nvSpPr>
          <p:cNvPr id="9" name="TextBox 8"/>
          <p:cNvSpPr txBox="1"/>
          <p:nvPr/>
        </p:nvSpPr>
        <p:spPr>
          <a:xfrm>
            <a:off x="428596" y="357166"/>
            <a:ext cx="7929618" cy="1569660"/>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直接插入排序</a:t>
            </a:r>
            <a:endParaRPr lang="zh-CN" altLang="en-US" sz="4800" dirty="0" smtClean="0">
              <a:latin typeface="微软雅黑" pitchFamily="34" charset="-122"/>
              <a:ea typeface="微软雅黑" pitchFamily="34" charset="-122"/>
            </a:endParaRPr>
          </a:p>
          <a:p>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2552"/>
                                        </p:tgtEl>
                                        <p:attrNameLst>
                                          <p:attrName>style.visibility</p:attrName>
                                        </p:attrNameLst>
                                      </p:cBhvr>
                                      <p:to>
                                        <p:strVal val="visible"/>
                                      </p:to>
                                    </p:set>
                                    <p:animEffect transition="in" filter="blinds(horizontal)">
                                      <p:cBhvr>
                                        <p:cTn id="7" dur="500"/>
                                        <p:tgtEl>
                                          <p:spTgt spid="4925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5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Text Box 2"/>
          <p:cNvSpPr txBox="1">
            <a:spLocks noChangeArrowheads="1"/>
          </p:cNvSpPr>
          <p:nvPr/>
        </p:nvSpPr>
        <p:spPr bwMode="auto">
          <a:xfrm>
            <a:off x="285720" y="1643050"/>
            <a:ext cx="8305800" cy="4450449"/>
          </a:xfrm>
          <a:prstGeom prst="rect">
            <a:avLst/>
          </a:prstGeom>
          <a:noFill/>
          <a:ln w="12700" cap="sq">
            <a:noFill/>
            <a:miter lim="800000"/>
            <a:headEnd type="none" w="sm" len="sm"/>
            <a:tailEnd type="none" w="sm" len="sm"/>
          </a:ln>
          <a:effectLst/>
        </p:spPr>
        <p:txBody>
          <a:bodyPr>
            <a:spAutoFit/>
          </a:bodyPr>
          <a:lstStyle/>
          <a:p>
            <a:pPr algn="just">
              <a:spcBef>
                <a:spcPct val="50000"/>
              </a:spcBef>
            </a:pPr>
            <a:r>
              <a:rPr kumimoji="1" lang="zh-CN" altLang="en-US" sz="2400" dirty="0" smtClean="0">
                <a:latin typeface="微软雅黑" pitchFamily="34" charset="-122"/>
                <a:ea typeface="微软雅黑" pitchFamily="34" charset="-122"/>
              </a:rPr>
              <a:t>又</a:t>
            </a:r>
            <a:r>
              <a:rPr kumimoji="1" lang="zh-CN" altLang="en-US" sz="2400" dirty="0">
                <a:latin typeface="微软雅黑" pitchFamily="34" charset="-122"/>
                <a:ea typeface="微软雅黑" pitchFamily="34" charset="-122"/>
              </a:rPr>
              <a:t>称为</a:t>
            </a:r>
            <a:r>
              <a:rPr kumimoji="1" lang="zh-CN" altLang="en-US" sz="2400" dirty="0" smtClean="0">
                <a:latin typeface="微软雅黑" pitchFamily="34" charset="-122"/>
                <a:ea typeface="微软雅黑" pitchFamily="34" charset="-122"/>
              </a:rPr>
              <a:t>“缩小增量排序”，</a:t>
            </a:r>
            <a:r>
              <a:rPr kumimoji="1" lang="en-US" altLang="zh-CN" sz="2400" dirty="0" smtClean="0">
                <a:latin typeface="微软雅黑" pitchFamily="34" charset="-122"/>
                <a:ea typeface="微软雅黑" pitchFamily="34" charset="-122"/>
              </a:rPr>
              <a:t>1959</a:t>
            </a:r>
            <a:r>
              <a:rPr kumimoji="1" lang="zh-CN" altLang="en-US" sz="2400" dirty="0">
                <a:latin typeface="微软雅黑" pitchFamily="34" charset="-122"/>
                <a:ea typeface="微软雅黑" pitchFamily="34" charset="-122"/>
              </a:rPr>
              <a:t>年由</a:t>
            </a:r>
            <a:r>
              <a:rPr kumimoji="1" lang="en-US" altLang="zh-CN" sz="2400" dirty="0" err="1">
                <a:latin typeface="微软雅黑" pitchFamily="34" charset="-122"/>
                <a:ea typeface="微软雅黑" pitchFamily="34" charset="-122"/>
              </a:rPr>
              <a:t>D.L.Shell</a:t>
            </a:r>
            <a:r>
              <a:rPr kumimoji="1" lang="zh-CN" altLang="en-US" sz="2400" dirty="0">
                <a:latin typeface="微软雅黑" pitchFamily="34" charset="-122"/>
                <a:ea typeface="微软雅黑" pitchFamily="34" charset="-122"/>
              </a:rPr>
              <a:t>提出来的</a:t>
            </a:r>
          </a:p>
          <a:p>
            <a:pPr>
              <a:lnSpc>
                <a:spcPct val="120000"/>
              </a:lnSpc>
            </a:pPr>
            <a:endParaRPr lang="en-US" altLang="zh-CN" sz="2400" dirty="0" smtClean="0">
              <a:latin typeface="微软雅黑" pitchFamily="34" charset="-122"/>
              <a:ea typeface="微软雅黑" pitchFamily="34" charset="-122"/>
            </a:endParaRPr>
          </a:p>
          <a:p>
            <a:pPr>
              <a:lnSpc>
                <a:spcPct val="120000"/>
              </a:lnSpc>
            </a:pPr>
            <a:r>
              <a:rPr lang="zh-CN" altLang="en-US" sz="2400" dirty="0" smtClean="0">
                <a:solidFill>
                  <a:srgbClr val="FF0000"/>
                </a:solidFill>
                <a:latin typeface="微软雅黑" pitchFamily="34" charset="-122"/>
                <a:ea typeface="微软雅黑" pitchFamily="34" charset="-122"/>
              </a:rPr>
              <a:t>基本</a:t>
            </a:r>
            <a:r>
              <a:rPr lang="zh-CN" altLang="en-US" sz="2400" dirty="0">
                <a:solidFill>
                  <a:srgbClr val="FF0000"/>
                </a:solidFill>
                <a:latin typeface="微软雅黑" pitchFamily="34" charset="-122"/>
                <a:ea typeface="微软雅黑" pitchFamily="34" charset="-122"/>
              </a:rPr>
              <a:t>思想：</a:t>
            </a:r>
            <a:r>
              <a:rPr lang="zh-CN" altLang="en-US" sz="2400" dirty="0">
                <a:latin typeface="微软雅黑" pitchFamily="34" charset="-122"/>
                <a:ea typeface="微软雅黑" pitchFamily="34" charset="-122"/>
              </a:rPr>
              <a:t>先选取一个小于</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的整数</a:t>
            </a:r>
            <a:r>
              <a:rPr lang="en-US" altLang="zh-CN" sz="2400" dirty="0" err="1">
                <a:latin typeface="微软雅黑" pitchFamily="34" charset="-122"/>
                <a:ea typeface="微软雅黑" pitchFamily="34" charset="-122"/>
              </a:rPr>
              <a:t>d</a:t>
            </a:r>
            <a:r>
              <a:rPr lang="en-US" altLang="zh-CN" sz="2400" baseline="-25000" dirty="0" err="1">
                <a:latin typeface="微软雅黑" pitchFamily="34" charset="-122"/>
                <a:ea typeface="微软雅黑" pitchFamily="34" charset="-122"/>
              </a:rPr>
              <a:t>i</a:t>
            </a:r>
            <a:r>
              <a:rPr lang="zh-CN" altLang="en-US" sz="2400" dirty="0">
                <a:latin typeface="微软雅黑" pitchFamily="34" charset="-122"/>
                <a:ea typeface="微软雅黑" pitchFamily="34" charset="-122"/>
              </a:rPr>
              <a:t>（称之为步长），然后把排序表中的</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个记录分为</a:t>
            </a:r>
            <a:r>
              <a:rPr lang="en-US" altLang="zh-CN" sz="2400" dirty="0" err="1">
                <a:latin typeface="微软雅黑" pitchFamily="34" charset="-122"/>
                <a:ea typeface="微软雅黑" pitchFamily="34" charset="-122"/>
              </a:rPr>
              <a:t>d</a:t>
            </a:r>
            <a:r>
              <a:rPr lang="en-US" altLang="zh-CN" sz="2400" baseline="-25000" dirty="0" err="1">
                <a:latin typeface="微软雅黑" pitchFamily="34" charset="-122"/>
                <a:ea typeface="微软雅黑" pitchFamily="34" charset="-122"/>
              </a:rPr>
              <a:t>i</a:t>
            </a:r>
            <a:r>
              <a:rPr lang="zh-CN" altLang="en-US" sz="2400" dirty="0">
                <a:latin typeface="微软雅黑" pitchFamily="34" charset="-122"/>
                <a:ea typeface="微软雅黑" pitchFamily="34" charset="-122"/>
              </a:rPr>
              <a:t>个组，从第一个记录开始，间隔为</a:t>
            </a:r>
            <a:r>
              <a:rPr lang="en-US" altLang="zh-CN" sz="2400" dirty="0" err="1">
                <a:latin typeface="微软雅黑" pitchFamily="34" charset="-122"/>
                <a:ea typeface="微软雅黑" pitchFamily="34" charset="-122"/>
              </a:rPr>
              <a:t>d</a:t>
            </a:r>
            <a:r>
              <a:rPr lang="en-US" altLang="zh-CN" sz="2400" baseline="-25000" dirty="0" err="1">
                <a:latin typeface="微软雅黑" pitchFamily="34" charset="-122"/>
                <a:ea typeface="微软雅黑" pitchFamily="34" charset="-122"/>
              </a:rPr>
              <a:t>i</a:t>
            </a:r>
            <a:r>
              <a:rPr lang="zh-CN" altLang="en-US" sz="2400" dirty="0">
                <a:latin typeface="微软雅黑" pitchFamily="34" charset="-122"/>
                <a:ea typeface="微软雅黑" pitchFamily="34" charset="-122"/>
              </a:rPr>
              <a:t>的记录为同一组，各组内进行直接插入排序，一趟之后，间隔</a:t>
            </a:r>
            <a:r>
              <a:rPr lang="en-US" altLang="zh-CN" sz="2400" dirty="0" err="1">
                <a:latin typeface="微软雅黑" pitchFamily="34" charset="-122"/>
                <a:ea typeface="微软雅黑" pitchFamily="34" charset="-122"/>
              </a:rPr>
              <a:t>d</a:t>
            </a:r>
            <a:r>
              <a:rPr lang="en-US" altLang="zh-CN" sz="2400" baseline="-25000" dirty="0" err="1">
                <a:latin typeface="微软雅黑" pitchFamily="34" charset="-122"/>
                <a:ea typeface="微软雅黑" pitchFamily="34" charset="-122"/>
              </a:rPr>
              <a:t>i</a:t>
            </a:r>
            <a:r>
              <a:rPr lang="zh-CN" altLang="en-US" sz="2400" dirty="0">
                <a:latin typeface="微软雅黑" pitchFamily="34" charset="-122"/>
                <a:ea typeface="微软雅黑" pitchFamily="34" charset="-122"/>
              </a:rPr>
              <a:t>的记录有序，随着有序性的改善，减小步长</a:t>
            </a:r>
            <a:r>
              <a:rPr lang="en-US" altLang="zh-CN" sz="2400" dirty="0" err="1">
                <a:latin typeface="微软雅黑" pitchFamily="34" charset="-122"/>
                <a:ea typeface="微软雅黑" pitchFamily="34" charset="-122"/>
              </a:rPr>
              <a:t>d</a:t>
            </a:r>
            <a:r>
              <a:rPr lang="en-US" altLang="zh-CN" sz="2400" baseline="-25000" dirty="0" err="1">
                <a:latin typeface="微软雅黑" pitchFamily="34" charset="-122"/>
                <a:ea typeface="微软雅黑" pitchFamily="34" charset="-122"/>
              </a:rPr>
              <a:t>i</a:t>
            </a:r>
            <a:r>
              <a:rPr lang="zh-CN" altLang="en-US" sz="2400" dirty="0">
                <a:latin typeface="微软雅黑" pitchFamily="34" charset="-122"/>
                <a:ea typeface="微软雅黑" pitchFamily="34" charset="-122"/>
              </a:rPr>
              <a:t>（排序子表变大），重复进行，直到</a:t>
            </a:r>
            <a:r>
              <a:rPr lang="en-US" altLang="zh-CN" sz="2400" dirty="0" err="1">
                <a:latin typeface="微软雅黑" pitchFamily="34" charset="-122"/>
                <a:ea typeface="微软雅黑" pitchFamily="34" charset="-122"/>
              </a:rPr>
              <a:t>d</a:t>
            </a:r>
            <a:r>
              <a:rPr lang="en-US" altLang="zh-CN" sz="2400" baseline="-25000" dirty="0" err="1">
                <a:latin typeface="微软雅黑" pitchFamily="34" charset="-122"/>
                <a:ea typeface="微软雅黑" pitchFamily="34" charset="-122"/>
              </a:rPr>
              <a:t>i</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（全部记录成为一个排序表），使得间隔为</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的记录有序，也就使整体达到了有序。</a:t>
            </a:r>
          </a:p>
          <a:p>
            <a:pPr>
              <a:lnSpc>
                <a:spcPct val="120000"/>
              </a:lnSpc>
            </a:pPr>
            <a:endParaRPr lang="en-US" altLang="zh-CN" sz="2400" dirty="0" smtClean="0">
              <a:latin typeface="微软雅黑" pitchFamily="34" charset="-122"/>
              <a:ea typeface="微软雅黑" pitchFamily="34" charset="-122"/>
            </a:endParaRPr>
          </a:p>
          <a:p>
            <a:pPr>
              <a:lnSpc>
                <a:spcPct val="120000"/>
              </a:lnSpc>
            </a:pPr>
            <a:r>
              <a:rPr lang="zh-CN" altLang="en-US" sz="2400" dirty="0" smtClean="0">
                <a:latin typeface="微软雅黑" pitchFamily="34" charset="-122"/>
                <a:ea typeface="微软雅黑" pitchFamily="34" charset="-122"/>
              </a:rPr>
              <a:t>步长</a:t>
            </a:r>
            <a:r>
              <a:rPr lang="zh-CN" altLang="en-US" sz="2400" dirty="0">
                <a:latin typeface="微软雅黑" pitchFamily="34" charset="-122"/>
                <a:ea typeface="微软雅黑" pitchFamily="34" charset="-122"/>
              </a:rPr>
              <a:t>为</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时就是前面讲的直接插入排序。 </a:t>
            </a:r>
            <a:r>
              <a:rPr kumimoji="1" lang="zh-CN" altLang="en-US" sz="2400" dirty="0">
                <a:latin typeface="微软雅黑" pitchFamily="34" charset="-122"/>
                <a:ea typeface="微软雅黑" pitchFamily="34" charset="-122"/>
              </a:rPr>
              <a:t>       </a:t>
            </a:r>
          </a:p>
        </p:txBody>
      </p:sp>
      <p:sp>
        <p:nvSpPr>
          <p:cNvPr id="3" name="TextBox 2"/>
          <p:cNvSpPr txBox="1"/>
          <p:nvPr/>
        </p:nvSpPr>
        <p:spPr>
          <a:xfrm>
            <a:off x="428596" y="357166"/>
            <a:ext cx="7929618"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希尔排序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Text Box 2"/>
          <p:cNvSpPr txBox="1">
            <a:spLocks noChangeArrowheads="1"/>
          </p:cNvSpPr>
          <p:nvPr/>
        </p:nvSpPr>
        <p:spPr bwMode="auto">
          <a:xfrm>
            <a:off x="428596" y="1428736"/>
            <a:ext cx="8305800" cy="1015663"/>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en-US" altLang="zh-CN" sz="2400" dirty="0" smtClean="0">
                <a:latin typeface="微软雅黑" pitchFamily="34" charset="-122"/>
                <a:ea typeface="微软雅黑" pitchFamily="34" charset="-122"/>
              </a:rPr>
              <a:t>39,80,76,41,13,29,50,78,30,11,100,7,41,86</a:t>
            </a:r>
            <a:endParaRPr lang="en-US" altLang="zh-CN" sz="2400" dirty="0">
              <a:latin typeface="微软雅黑" pitchFamily="34" charset="-122"/>
              <a:ea typeface="微软雅黑" pitchFamily="34" charset="-122"/>
            </a:endParaRPr>
          </a:p>
          <a:p>
            <a:pPr algn="just">
              <a:spcBef>
                <a:spcPct val="50000"/>
              </a:spcBef>
            </a:pP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步长因子分别取</a:t>
            </a:r>
            <a:r>
              <a:rPr lang="en-US" altLang="zh-CN" sz="2400" dirty="0">
                <a:latin typeface="微软雅黑" pitchFamily="34" charset="-122"/>
                <a:ea typeface="微软雅黑" pitchFamily="34" charset="-122"/>
              </a:rPr>
              <a:t>5</a:t>
            </a: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3</a:t>
            </a: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，则排序过程如下：</a:t>
            </a:r>
          </a:p>
        </p:txBody>
      </p:sp>
      <p:graphicFrame>
        <p:nvGraphicFramePr>
          <p:cNvPr id="510020" name="Group 68"/>
          <p:cNvGraphicFramePr>
            <a:graphicFrameLocks noGrp="1"/>
          </p:cNvGraphicFramePr>
          <p:nvPr/>
        </p:nvGraphicFramePr>
        <p:xfrm>
          <a:off x="914400" y="2816242"/>
          <a:ext cx="7772400" cy="457200"/>
        </p:xfrm>
        <a:graphic>
          <a:graphicData uri="http://schemas.openxmlformats.org/drawingml/2006/table">
            <a:tbl>
              <a:tblPr/>
              <a:tblGrid>
                <a:gridCol w="554038"/>
                <a:gridCol w="557212"/>
                <a:gridCol w="554038"/>
                <a:gridCol w="555625"/>
                <a:gridCol w="554037"/>
                <a:gridCol w="557213"/>
                <a:gridCol w="554037"/>
                <a:gridCol w="554038"/>
                <a:gridCol w="557212"/>
                <a:gridCol w="554038"/>
                <a:gridCol w="555625"/>
                <a:gridCol w="554037"/>
                <a:gridCol w="557213"/>
                <a:gridCol w="554037"/>
              </a:tblGrid>
              <a:tr h="4572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39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rgbClr val="66CCFF"/>
                          </a:solidFill>
                          <a:effectLst/>
                          <a:latin typeface="Arial" charset="0"/>
                          <a:ea typeface="宋体" pitchFamily="2" charset="-122"/>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rgbClr val="FF0000"/>
                          </a:solidFill>
                          <a:effectLst/>
                          <a:latin typeface="Arial" charset="0"/>
                          <a:ea typeface="宋体" pitchFamily="2" charset="-122"/>
                        </a:rPr>
                        <a:t>76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accent1"/>
                          </a:solidFill>
                          <a:effectLst/>
                          <a:latin typeface="Arial" charset="0"/>
                          <a:ea typeface="宋体" pitchFamily="2" charset="-122"/>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rgbClr val="C00000"/>
                          </a:solidFill>
                          <a:effectLst/>
                          <a:latin typeface="Arial" charset="0"/>
                          <a:ea typeface="宋体" pitchFamily="2" charset="-122"/>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rgbClr val="66CCFF"/>
                          </a:solidFill>
                          <a:effectLst/>
                          <a:latin typeface="Arial" charset="0"/>
                          <a:ea typeface="宋体" pitchFamily="2" charset="-122"/>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rgbClr val="FF0000"/>
                          </a:solidFill>
                          <a:effectLst/>
                          <a:latin typeface="Arial" charset="0"/>
                          <a:ea typeface="宋体" pitchFamily="2" charset="-122"/>
                        </a:rPr>
                        <a:t>78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accent1"/>
                          </a:solidFill>
                          <a:effectLst/>
                          <a:latin typeface="Arial" charset="0"/>
                          <a:ea typeface="宋体" pitchFamily="2" charset="-122"/>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rgbClr val="C00000"/>
                          </a:solidFill>
                          <a:effectLst/>
                          <a:latin typeface="Arial" charset="0"/>
                          <a:ea typeface="宋体" pitchFamily="2" charset="-122"/>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rgbClr val="66CCFF"/>
                          </a:solidFill>
                          <a:effectLst/>
                          <a:latin typeface="Arial" charset="0"/>
                          <a:ea typeface="宋体" pitchFamily="2" charset="-122"/>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rgbClr val="FF0000"/>
                          </a:solidFill>
                          <a:effectLst/>
                          <a:latin typeface="Arial" charset="0"/>
                          <a:ea typeface="宋体" pitchFamily="2" charset="-122"/>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accent1"/>
                          </a:solidFill>
                          <a:effectLst/>
                          <a:latin typeface="Arial" charset="0"/>
                          <a:ea typeface="宋体" pitchFamily="2" charset="-122"/>
                        </a:rPr>
                        <a:t>86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09987" name="Text Box 35"/>
          <p:cNvSpPr txBox="1">
            <a:spLocks noChangeArrowheads="1"/>
          </p:cNvSpPr>
          <p:nvPr/>
        </p:nvSpPr>
        <p:spPr bwMode="auto">
          <a:xfrm>
            <a:off x="0" y="2816242"/>
            <a:ext cx="914400" cy="457200"/>
          </a:xfrm>
          <a:prstGeom prst="rect">
            <a:avLst/>
          </a:prstGeom>
          <a:noFill/>
          <a:ln w="19050" cap="sq">
            <a:noFill/>
            <a:miter lim="800000"/>
            <a:headEnd/>
            <a:tailEnd/>
          </a:ln>
          <a:effectLst/>
        </p:spPr>
        <p:txBody>
          <a:bodyPr>
            <a:spAutoFit/>
          </a:bodyPr>
          <a:lstStyle/>
          <a:p>
            <a:pPr algn="ctr">
              <a:spcBef>
                <a:spcPct val="50000"/>
              </a:spcBef>
            </a:pPr>
            <a:r>
              <a:rPr kumimoji="1" lang="en-US" altLang="zh-CN" sz="2400" dirty="0">
                <a:solidFill>
                  <a:srgbClr val="FF0000"/>
                </a:solidFill>
                <a:latin typeface="Times New Roman" pitchFamily="18" charset="0"/>
              </a:rPr>
              <a:t>P=5</a:t>
            </a:r>
          </a:p>
        </p:txBody>
      </p:sp>
      <p:grpSp>
        <p:nvGrpSpPr>
          <p:cNvPr id="2" name="Group 36"/>
          <p:cNvGrpSpPr>
            <a:grpSpLocks/>
          </p:cNvGrpSpPr>
          <p:nvPr/>
        </p:nvGrpSpPr>
        <p:grpSpPr bwMode="auto">
          <a:xfrm>
            <a:off x="1155700" y="3298842"/>
            <a:ext cx="5562600" cy="228600"/>
            <a:chOff x="720" y="1872"/>
            <a:chExt cx="3504" cy="144"/>
          </a:xfrm>
        </p:grpSpPr>
        <p:sp>
          <p:nvSpPr>
            <p:cNvPr id="509989" name="Line 37"/>
            <p:cNvSpPr>
              <a:spLocks noChangeShapeType="1"/>
            </p:cNvSpPr>
            <p:nvPr/>
          </p:nvSpPr>
          <p:spPr bwMode="auto">
            <a:xfrm>
              <a:off x="720" y="187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09990" name="Line 38"/>
            <p:cNvSpPr>
              <a:spLocks noChangeShapeType="1"/>
            </p:cNvSpPr>
            <p:nvPr/>
          </p:nvSpPr>
          <p:spPr bwMode="auto">
            <a:xfrm>
              <a:off x="2496" y="187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09991" name="Line 39"/>
            <p:cNvSpPr>
              <a:spLocks noChangeShapeType="1"/>
            </p:cNvSpPr>
            <p:nvPr/>
          </p:nvSpPr>
          <p:spPr bwMode="auto">
            <a:xfrm>
              <a:off x="4224" y="187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09992" name="Line 40"/>
            <p:cNvSpPr>
              <a:spLocks noChangeShapeType="1"/>
            </p:cNvSpPr>
            <p:nvPr/>
          </p:nvSpPr>
          <p:spPr bwMode="auto">
            <a:xfrm>
              <a:off x="720" y="2016"/>
              <a:ext cx="3504" cy="0"/>
            </a:xfrm>
            <a:prstGeom prst="line">
              <a:avLst/>
            </a:prstGeom>
            <a:noFill/>
            <a:ln w="19050" cap="sq">
              <a:solidFill>
                <a:schemeClr val="tx1"/>
              </a:solidFill>
              <a:round/>
              <a:headEnd/>
              <a:tailEnd/>
            </a:ln>
            <a:effectLst/>
          </p:spPr>
          <p:txBody>
            <a:bodyPr wrap="none" anchor="ctr"/>
            <a:lstStyle/>
            <a:p>
              <a:endParaRPr lang="zh-CN" altLang="en-US"/>
            </a:p>
          </p:txBody>
        </p:sp>
      </p:grpSp>
      <p:grpSp>
        <p:nvGrpSpPr>
          <p:cNvPr id="3" name="Group 41"/>
          <p:cNvGrpSpPr>
            <a:grpSpLocks/>
          </p:cNvGrpSpPr>
          <p:nvPr/>
        </p:nvGrpSpPr>
        <p:grpSpPr bwMode="auto">
          <a:xfrm>
            <a:off x="1763713" y="3633805"/>
            <a:ext cx="5562600" cy="228600"/>
            <a:chOff x="1111" y="1971"/>
            <a:chExt cx="3504" cy="144"/>
          </a:xfrm>
        </p:grpSpPr>
        <p:grpSp>
          <p:nvGrpSpPr>
            <p:cNvPr id="4" name="Group 42"/>
            <p:cNvGrpSpPr>
              <a:grpSpLocks/>
            </p:cNvGrpSpPr>
            <p:nvPr/>
          </p:nvGrpSpPr>
          <p:grpSpPr bwMode="auto">
            <a:xfrm>
              <a:off x="1111" y="1971"/>
              <a:ext cx="3504" cy="144"/>
              <a:chOff x="1111" y="1971"/>
              <a:chExt cx="3504" cy="144"/>
            </a:xfrm>
          </p:grpSpPr>
          <p:sp>
            <p:nvSpPr>
              <p:cNvPr id="509995" name="Line 43"/>
              <p:cNvSpPr>
                <a:spLocks noChangeShapeType="1"/>
              </p:cNvSpPr>
              <p:nvPr/>
            </p:nvSpPr>
            <p:spPr bwMode="auto">
              <a:xfrm>
                <a:off x="1111" y="1971"/>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09996" name="Line 44"/>
              <p:cNvSpPr>
                <a:spLocks noChangeShapeType="1"/>
              </p:cNvSpPr>
              <p:nvPr/>
            </p:nvSpPr>
            <p:spPr bwMode="auto">
              <a:xfrm>
                <a:off x="2887" y="1971"/>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09997" name="Line 45"/>
              <p:cNvSpPr>
                <a:spLocks noChangeShapeType="1"/>
              </p:cNvSpPr>
              <p:nvPr/>
            </p:nvSpPr>
            <p:spPr bwMode="auto">
              <a:xfrm>
                <a:off x="4615" y="1971"/>
                <a:ext cx="0" cy="144"/>
              </a:xfrm>
              <a:prstGeom prst="line">
                <a:avLst/>
              </a:prstGeom>
              <a:noFill/>
              <a:ln w="19050" cap="sq">
                <a:solidFill>
                  <a:schemeClr val="tx1"/>
                </a:solidFill>
                <a:round/>
                <a:headEnd/>
                <a:tailEnd/>
              </a:ln>
              <a:effectLst/>
            </p:spPr>
            <p:txBody>
              <a:bodyPr wrap="none" anchor="ctr"/>
              <a:lstStyle/>
              <a:p>
                <a:endParaRPr lang="zh-CN" altLang="en-US"/>
              </a:p>
            </p:txBody>
          </p:sp>
        </p:grpSp>
        <p:sp>
          <p:nvSpPr>
            <p:cNvPr id="509998" name="Line 46"/>
            <p:cNvSpPr>
              <a:spLocks noChangeShapeType="1"/>
            </p:cNvSpPr>
            <p:nvPr/>
          </p:nvSpPr>
          <p:spPr bwMode="auto">
            <a:xfrm>
              <a:off x="1111" y="2115"/>
              <a:ext cx="3493" cy="0"/>
            </a:xfrm>
            <a:prstGeom prst="line">
              <a:avLst/>
            </a:prstGeom>
            <a:noFill/>
            <a:ln w="19050" cap="sq">
              <a:solidFill>
                <a:schemeClr val="tx1"/>
              </a:solidFill>
              <a:round/>
              <a:headEnd/>
              <a:tailEnd/>
            </a:ln>
            <a:effectLst/>
          </p:spPr>
          <p:txBody>
            <a:bodyPr wrap="none" anchor="ctr"/>
            <a:lstStyle/>
            <a:p>
              <a:endParaRPr lang="zh-CN" altLang="en-US"/>
            </a:p>
          </p:txBody>
        </p:sp>
      </p:grpSp>
      <p:grpSp>
        <p:nvGrpSpPr>
          <p:cNvPr id="5" name="Group 47"/>
          <p:cNvGrpSpPr>
            <a:grpSpLocks/>
          </p:cNvGrpSpPr>
          <p:nvPr/>
        </p:nvGrpSpPr>
        <p:grpSpPr bwMode="auto">
          <a:xfrm>
            <a:off x="2286000" y="3895742"/>
            <a:ext cx="5562600" cy="228600"/>
            <a:chOff x="1440" y="2352"/>
            <a:chExt cx="3504" cy="144"/>
          </a:xfrm>
        </p:grpSpPr>
        <p:sp>
          <p:nvSpPr>
            <p:cNvPr id="510000" name="Line 48"/>
            <p:cNvSpPr>
              <a:spLocks noChangeShapeType="1"/>
            </p:cNvSpPr>
            <p:nvPr/>
          </p:nvSpPr>
          <p:spPr bwMode="auto">
            <a:xfrm>
              <a:off x="1440" y="235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0001" name="Line 49"/>
            <p:cNvSpPr>
              <a:spLocks noChangeShapeType="1"/>
            </p:cNvSpPr>
            <p:nvPr/>
          </p:nvSpPr>
          <p:spPr bwMode="auto">
            <a:xfrm>
              <a:off x="3216" y="235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0002" name="Line 50"/>
            <p:cNvSpPr>
              <a:spLocks noChangeShapeType="1"/>
            </p:cNvSpPr>
            <p:nvPr/>
          </p:nvSpPr>
          <p:spPr bwMode="auto">
            <a:xfrm>
              <a:off x="4944" y="235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0003" name="Line 51"/>
            <p:cNvSpPr>
              <a:spLocks noChangeShapeType="1"/>
            </p:cNvSpPr>
            <p:nvPr/>
          </p:nvSpPr>
          <p:spPr bwMode="auto">
            <a:xfrm>
              <a:off x="1440" y="2496"/>
              <a:ext cx="3504" cy="0"/>
            </a:xfrm>
            <a:prstGeom prst="line">
              <a:avLst/>
            </a:prstGeom>
            <a:noFill/>
            <a:ln w="19050" cap="sq">
              <a:solidFill>
                <a:schemeClr val="tx1"/>
              </a:solidFill>
              <a:round/>
              <a:headEnd/>
              <a:tailEnd/>
            </a:ln>
            <a:effectLst/>
          </p:spPr>
          <p:txBody>
            <a:bodyPr wrap="none" anchor="ctr"/>
            <a:lstStyle/>
            <a:p>
              <a:endParaRPr lang="zh-CN" altLang="en-US"/>
            </a:p>
          </p:txBody>
        </p:sp>
      </p:grpSp>
      <p:grpSp>
        <p:nvGrpSpPr>
          <p:cNvPr id="6" name="Group 52"/>
          <p:cNvGrpSpPr>
            <a:grpSpLocks/>
          </p:cNvGrpSpPr>
          <p:nvPr/>
        </p:nvGrpSpPr>
        <p:grpSpPr bwMode="auto">
          <a:xfrm>
            <a:off x="2843213" y="4187842"/>
            <a:ext cx="5562600" cy="228600"/>
            <a:chOff x="1776" y="2592"/>
            <a:chExt cx="3504" cy="144"/>
          </a:xfrm>
        </p:grpSpPr>
        <p:sp>
          <p:nvSpPr>
            <p:cNvPr id="510005" name="Line 53"/>
            <p:cNvSpPr>
              <a:spLocks noChangeShapeType="1"/>
            </p:cNvSpPr>
            <p:nvPr/>
          </p:nvSpPr>
          <p:spPr bwMode="auto">
            <a:xfrm>
              <a:off x="1776" y="259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0006" name="Line 54"/>
            <p:cNvSpPr>
              <a:spLocks noChangeShapeType="1"/>
            </p:cNvSpPr>
            <p:nvPr/>
          </p:nvSpPr>
          <p:spPr bwMode="auto">
            <a:xfrm>
              <a:off x="3552" y="259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0007" name="Line 55"/>
            <p:cNvSpPr>
              <a:spLocks noChangeShapeType="1"/>
            </p:cNvSpPr>
            <p:nvPr/>
          </p:nvSpPr>
          <p:spPr bwMode="auto">
            <a:xfrm>
              <a:off x="5280" y="259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0008" name="Line 56"/>
            <p:cNvSpPr>
              <a:spLocks noChangeShapeType="1"/>
            </p:cNvSpPr>
            <p:nvPr/>
          </p:nvSpPr>
          <p:spPr bwMode="auto">
            <a:xfrm>
              <a:off x="1776" y="2736"/>
              <a:ext cx="3504" cy="0"/>
            </a:xfrm>
            <a:prstGeom prst="line">
              <a:avLst/>
            </a:prstGeom>
            <a:noFill/>
            <a:ln w="19050" cap="sq">
              <a:solidFill>
                <a:schemeClr val="tx1"/>
              </a:solidFill>
              <a:round/>
              <a:headEnd/>
              <a:tailEnd/>
            </a:ln>
            <a:effectLst/>
          </p:spPr>
          <p:txBody>
            <a:bodyPr wrap="none" anchor="ctr"/>
            <a:lstStyle/>
            <a:p>
              <a:endParaRPr lang="zh-CN" altLang="en-US"/>
            </a:p>
          </p:txBody>
        </p:sp>
      </p:grpSp>
      <p:grpSp>
        <p:nvGrpSpPr>
          <p:cNvPr id="7" name="Group 57"/>
          <p:cNvGrpSpPr>
            <a:grpSpLocks/>
          </p:cNvGrpSpPr>
          <p:nvPr/>
        </p:nvGrpSpPr>
        <p:grpSpPr bwMode="auto">
          <a:xfrm>
            <a:off x="3479800" y="4492642"/>
            <a:ext cx="2819400" cy="228600"/>
            <a:chOff x="2112" y="2880"/>
            <a:chExt cx="1776" cy="144"/>
          </a:xfrm>
        </p:grpSpPr>
        <p:sp>
          <p:nvSpPr>
            <p:cNvPr id="510010" name="Line 58"/>
            <p:cNvSpPr>
              <a:spLocks noChangeShapeType="1"/>
            </p:cNvSpPr>
            <p:nvPr/>
          </p:nvSpPr>
          <p:spPr bwMode="auto">
            <a:xfrm>
              <a:off x="2112" y="2880"/>
              <a:ext cx="0" cy="144"/>
            </a:xfrm>
            <a:prstGeom prst="line">
              <a:avLst/>
            </a:prstGeom>
            <a:noFill/>
            <a:ln w="19050" cap="sq">
              <a:solidFill>
                <a:schemeClr val="tx1"/>
              </a:solidFill>
              <a:round/>
              <a:headEnd/>
              <a:tailEnd/>
            </a:ln>
            <a:effectLst/>
          </p:spPr>
          <p:txBody>
            <a:bodyPr wrap="none" anchor="ctr"/>
            <a:lstStyle/>
            <a:p>
              <a:endParaRPr lang="zh-CN" altLang="en-US"/>
            </a:p>
          </p:txBody>
        </p:sp>
        <p:grpSp>
          <p:nvGrpSpPr>
            <p:cNvPr id="8" name="Group 59"/>
            <p:cNvGrpSpPr>
              <a:grpSpLocks/>
            </p:cNvGrpSpPr>
            <p:nvPr/>
          </p:nvGrpSpPr>
          <p:grpSpPr bwMode="auto">
            <a:xfrm>
              <a:off x="2112" y="2880"/>
              <a:ext cx="1776" cy="144"/>
              <a:chOff x="2112" y="2880"/>
              <a:chExt cx="1776" cy="144"/>
            </a:xfrm>
          </p:grpSpPr>
          <p:sp>
            <p:nvSpPr>
              <p:cNvPr id="510012" name="Line 60"/>
              <p:cNvSpPr>
                <a:spLocks noChangeShapeType="1"/>
              </p:cNvSpPr>
              <p:nvPr/>
            </p:nvSpPr>
            <p:spPr bwMode="auto">
              <a:xfrm>
                <a:off x="3888" y="2880"/>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0013" name="Line 61"/>
              <p:cNvSpPr>
                <a:spLocks noChangeShapeType="1"/>
              </p:cNvSpPr>
              <p:nvPr/>
            </p:nvSpPr>
            <p:spPr bwMode="auto">
              <a:xfrm flipV="1">
                <a:off x="2112" y="3024"/>
                <a:ext cx="1776" cy="0"/>
              </a:xfrm>
              <a:prstGeom prst="line">
                <a:avLst/>
              </a:prstGeom>
              <a:noFill/>
              <a:ln w="19050" cap="sq">
                <a:solidFill>
                  <a:schemeClr val="tx1"/>
                </a:solidFill>
                <a:round/>
                <a:headEnd/>
                <a:tailEnd/>
              </a:ln>
              <a:effectLst/>
            </p:spPr>
            <p:txBody>
              <a:bodyPr wrap="none" anchor="ctr"/>
              <a:lstStyle/>
              <a:p>
                <a:endParaRPr lang="zh-CN" altLang="en-US"/>
              </a:p>
            </p:txBody>
          </p:sp>
        </p:grpSp>
      </p:grpSp>
      <p:sp>
        <p:nvSpPr>
          <p:cNvPr id="510014" name="Text Box 62"/>
          <p:cNvSpPr txBox="1">
            <a:spLocks noChangeArrowheads="1"/>
          </p:cNvSpPr>
          <p:nvPr/>
        </p:nvSpPr>
        <p:spPr bwMode="auto">
          <a:xfrm>
            <a:off x="395288" y="5107005"/>
            <a:ext cx="8305800" cy="830997"/>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zh-CN" altLang="en-US" sz="2400" dirty="0">
                <a:latin typeface="微软雅黑" pitchFamily="34" charset="-122"/>
                <a:ea typeface="微软雅黑" pitchFamily="34" charset="-122"/>
              </a:rPr>
              <a:t>间隔为</a:t>
            </a:r>
            <a:r>
              <a:rPr lang="en-US" altLang="zh-CN" sz="2400" dirty="0">
                <a:latin typeface="微软雅黑" pitchFamily="34" charset="-122"/>
                <a:ea typeface="微软雅黑" pitchFamily="34" charset="-122"/>
              </a:rPr>
              <a:t>5</a:t>
            </a:r>
            <a:r>
              <a:rPr lang="zh-CN" altLang="en-US" sz="2400" dirty="0">
                <a:latin typeface="微软雅黑" pitchFamily="34" charset="-122"/>
                <a:ea typeface="微软雅黑" pitchFamily="34" charset="-122"/>
              </a:rPr>
              <a:t>的子序列分别为：</a:t>
            </a:r>
            <a:r>
              <a:rPr lang="en-US" altLang="zh-CN" sz="2400" dirty="0">
                <a:latin typeface="微软雅黑" pitchFamily="34" charset="-122"/>
                <a:ea typeface="微软雅黑" pitchFamily="34" charset="-122"/>
              </a:rPr>
              <a:t>{39</a:t>
            </a: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29</a:t>
            </a: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100}</a:t>
            </a:r>
            <a:r>
              <a:rPr lang="zh-CN" altLang="en-US" sz="2400" dirty="0">
                <a:latin typeface="微软雅黑" pitchFamily="34" charset="-122"/>
                <a:ea typeface="微软雅黑" pitchFamily="34" charset="-122"/>
              </a:rPr>
              <a:t>，</a:t>
            </a:r>
            <a:r>
              <a:rPr lang="en-US" altLang="zh-CN" sz="2400" dirty="0">
                <a:solidFill>
                  <a:srgbClr val="66CCFF"/>
                </a:solidFill>
                <a:latin typeface="微软雅黑" pitchFamily="34" charset="-122"/>
                <a:ea typeface="微软雅黑" pitchFamily="34" charset="-122"/>
              </a:rPr>
              <a:t>{80</a:t>
            </a:r>
            <a:r>
              <a:rPr lang="zh-CN" altLang="en-US" sz="2400" dirty="0">
                <a:solidFill>
                  <a:srgbClr val="66CCFF"/>
                </a:solidFill>
                <a:latin typeface="微软雅黑" pitchFamily="34" charset="-122"/>
                <a:ea typeface="微软雅黑" pitchFamily="34" charset="-122"/>
              </a:rPr>
              <a:t>，</a:t>
            </a:r>
            <a:r>
              <a:rPr lang="en-US" altLang="zh-CN" sz="2400" dirty="0">
                <a:solidFill>
                  <a:srgbClr val="66CCFF"/>
                </a:solidFill>
                <a:latin typeface="微软雅黑" pitchFamily="34" charset="-122"/>
                <a:ea typeface="微软雅黑" pitchFamily="34" charset="-122"/>
              </a:rPr>
              <a:t>50</a:t>
            </a:r>
            <a:r>
              <a:rPr lang="zh-CN" altLang="en-US" sz="2400" dirty="0">
                <a:solidFill>
                  <a:srgbClr val="66CCFF"/>
                </a:solidFill>
                <a:latin typeface="微软雅黑" pitchFamily="34" charset="-122"/>
                <a:ea typeface="微软雅黑" pitchFamily="34" charset="-122"/>
              </a:rPr>
              <a:t>，</a:t>
            </a:r>
            <a:r>
              <a:rPr lang="en-US" altLang="zh-CN" sz="2400" dirty="0">
                <a:solidFill>
                  <a:srgbClr val="66CCFF"/>
                </a:solidFill>
                <a:latin typeface="微软雅黑" pitchFamily="34" charset="-122"/>
                <a:ea typeface="微软雅黑" pitchFamily="34" charset="-122"/>
              </a:rPr>
              <a:t>7}</a:t>
            </a:r>
            <a:r>
              <a:rPr lang="zh-CN" altLang="en-US" sz="2400" dirty="0">
                <a:latin typeface="微软雅黑" pitchFamily="34" charset="-122"/>
                <a:ea typeface="微软雅黑" pitchFamily="34" charset="-122"/>
              </a:rPr>
              <a:t>，</a:t>
            </a:r>
            <a:r>
              <a:rPr lang="en-US" altLang="zh-CN" sz="2400" dirty="0">
                <a:solidFill>
                  <a:srgbClr val="FF3300"/>
                </a:solidFill>
                <a:latin typeface="微软雅黑" pitchFamily="34" charset="-122"/>
                <a:ea typeface="微软雅黑" pitchFamily="34" charset="-122"/>
              </a:rPr>
              <a:t>{76</a:t>
            </a:r>
            <a:r>
              <a:rPr lang="zh-CN" altLang="en-US" sz="2400" dirty="0">
                <a:solidFill>
                  <a:srgbClr val="FF3300"/>
                </a:solidFill>
                <a:latin typeface="微软雅黑" pitchFamily="34" charset="-122"/>
                <a:ea typeface="微软雅黑" pitchFamily="34" charset="-122"/>
              </a:rPr>
              <a:t>，</a:t>
            </a:r>
            <a:r>
              <a:rPr lang="en-US" altLang="zh-CN" sz="2400" dirty="0">
                <a:solidFill>
                  <a:srgbClr val="FF3300"/>
                </a:solidFill>
                <a:latin typeface="微软雅黑" pitchFamily="34" charset="-122"/>
                <a:ea typeface="微软雅黑" pitchFamily="34" charset="-122"/>
              </a:rPr>
              <a:t>78</a:t>
            </a:r>
            <a:r>
              <a:rPr lang="zh-CN" altLang="en-US" sz="2400" dirty="0">
                <a:solidFill>
                  <a:srgbClr val="FF3300"/>
                </a:solidFill>
                <a:latin typeface="微软雅黑" pitchFamily="34" charset="-122"/>
                <a:ea typeface="微软雅黑" pitchFamily="34" charset="-122"/>
              </a:rPr>
              <a:t>，</a:t>
            </a:r>
            <a:r>
              <a:rPr lang="en-US" altLang="zh-CN" sz="2400" dirty="0">
                <a:solidFill>
                  <a:srgbClr val="FF3300"/>
                </a:solidFill>
                <a:latin typeface="微软雅黑" pitchFamily="34" charset="-122"/>
                <a:ea typeface="微软雅黑" pitchFamily="34" charset="-122"/>
              </a:rPr>
              <a:t>41}</a:t>
            </a:r>
            <a:r>
              <a:rPr lang="zh-CN" altLang="en-US" sz="2400" dirty="0">
                <a:latin typeface="微软雅黑" pitchFamily="34" charset="-122"/>
                <a:ea typeface="微软雅黑" pitchFamily="34" charset="-122"/>
              </a:rPr>
              <a:t>，</a:t>
            </a:r>
            <a:r>
              <a:rPr lang="en-US" altLang="zh-CN" sz="2400" dirty="0">
                <a:solidFill>
                  <a:schemeClr val="accent1"/>
                </a:solidFill>
                <a:latin typeface="微软雅黑" pitchFamily="34" charset="-122"/>
                <a:ea typeface="微软雅黑" pitchFamily="34" charset="-122"/>
              </a:rPr>
              <a:t>{41</a:t>
            </a:r>
            <a:r>
              <a:rPr lang="zh-CN" altLang="en-US" sz="2400" dirty="0">
                <a:solidFill>
                  <a:schemeClr val="accent1"/>
                </a:solidFill>
                <a:latin typeface="微软雅黑" pitchFamily="34" charset="-122"/>
                <a:ea typeface="微软雅黑" pitchFamily="34" charset="-122"/>
              </a:rPr>
              <a:t>，</a:t>
            </a:r>
            <a:r>
              <a:rPr lang="en-US" altLang="zh-CN" sz="2400" dirty="0">
                <a:solidFill>
                  <a:schemeClr val="accent1"/>
                </a:solidFill>
                <a:latin typeface="微软雅黑" pitchFamily="34" charset="-122"/>
                <a:ea typeface="微软雅黑" pitchFamily="34" charset="-122"/>
              </a:rPr>
              <a:t>30</a:t>
            </a:r>
            <a:r>
              <a:rPr lang="zh-CN" altLang="en-US" sz="2400" dirty="0">
                <a:solidFill>
                  <a:schemeClr val="accent1"/>
                </a:solidFill>
                <a:latin typeface="微软雅黑" pitchFamily="34" charset="-122"/>
                <a:ea typeface="微软雅黑" pitchFamily="34" charset="-122"/>
              </a:rPr>
              <a:t>，</a:t>
            </a:r>
            <a:r>
              <a:rPr lang="en-US" altLang="zh-CN" sz="2400" dirty="0">
                <a:solidFill>
                  <a:schemeClr val="accent1"/>
                </a:solidFill>
                <a:latin typeface="微软雅黑" pitchFamily="34" charset="-122"/>
                <a:ea typeface="微软雅黑" pitchFamily="34" charset="-122"/>
              </a:rPr>
              <a:t>86}</a:t>
            </a:r>
            <a:r>
              <a:rPr lang="zh-CN" altLang="en-US" sz="2400" dirty="0">
                <a:latin typeface="微软雅黑" pitchFamily="34" charset="-122"/>
                <a:ea typeface="微软雅黑" pitchFamily="34" charset="-122"/>
              </a:rPr>
              <a:t>，</a:t>
            </a:r>
            <a:r>
              <a:rPr lang="en-US" altLang="zh-CN" sz="2400" dirty="0" smtClean="0">
                <a:solidFill>
                  <a:srgbClr val="C00000"/>
                </a:solidFill>
                <a:latin typeface="微软雅黑" pitchFamily="34" charset="-122"/>
                <a:ea typeface="微软雅黑" pitchFamily="34" charset="-122"/>
              </a:rPr>
              <a:t>{13</a:t>
            </a:r>
            <a:r>
              <a:rPr lang="zh-CN" altLang="en-US" sz="2400" dirty="0">
                <a:solidFill>
                  <a:srgbClr val="C00000"/>
                </a:solidFill>
                <a:latin typeface="微软雅黑" pitchFamily="34" charset="-122"/>
                <a:ea typeface="微软雅黑" pitchFamily="34" charset="-122"/>
              </a:rPr>
              <a:t>，</a:t>
            </a:r>
            <a:r>
              <a:rPr lang="en-US" altLang="zh-CN" sz="2400" dirty="0">
                <a:solidFill>
                  <a:srgbClr val="C00000"/>
                </a:solidFill>
                <a:latin typeface="微软雅黑" pitchFamily="34" charset="-122"/>
                <a:ea typeface="微软雅黑" pitchFamily="34" charset="-122"/>
              </a:rPr>
              <a:t>11}</a:t>
            </a:r>
            <a:r>
              <a:rPr lang="zh-CN" altLang="en-US" sz="2400" dirty="0">
                <a:latin typeface="微软雅黑" pitchFamily="34" charset="-122"/>
                <a:ea typeface="微软雅黑" pitchFamily="34" charset="-122"/>
              </a:rPr>
              <a:t>。</a:t>
            </a:r>
          </a:p>
        </p:txBody>
      </p:sp>
      <p:sp>
        <p:nvSpPr>
          <p:cNvPr id="32" name="TextBox 31"/>
          <p:cNvSpPr txBox="1"/>
          <p:nvPr/>
        </p:nvSpPr>
        <p:spPr>
          <a:xfrm>
            <a:off x="428596" y="357166"/>
            <a:ext cx="7929618"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希尔排序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Text Box 2"/>
          <p:cNvSpPr txBox="1">
            <a:spLocks noChangeArrowheads="1"/>
          </p:cNvSpPr>
          <p:nvPr/>
        </p:nvSpPr>
        <p:spPr bwMode="auto">
          <a:xfrm>
            <a:off x="539750" y="1500174"/>
            <a:ext cx="8305800" cy="519113"/>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zh-CN" altLang="en-US" sz="2400" dirty="0">
                <a:latin typeface="微软雅黑" pitchFamily="34" charset="-122"/>
                <a:ea typeface="微软雅黑" pitchFamily="34" charset="-122"/>
              </a:rPr>
              <a:t>第一趟排序结果，使得间隔为</a:t>
            </a:r>
            <a:r>
              <a:rPr lang="en-US" altLang="zh-CN" sz="2400" dirty="0">
                <a:latin typeface="微软雅黑" pitchFamily="34" charset="-122"/>
                <a:ea typeface="微软雅黑" pitchFamily="34" charset="-122"/>
              </a:rPr>
              <a:t>5</a:t>
            </a:r>
            <a:r>
              <a:rPr lang="zh-CN" altLang="en-US" sz="2400" dirty="0">
                <a:latin typeface="微软雅黑" pitchFamily="34" charset="-122"/>
                <a:ea typeface="微软雅黑" pitchFamily="34" charset="-122"/>
              </a:rPr>
              <a:t>的字表有序：</a:t>
            </a:r>
            <a:r>
              <a:rPr kumimoji="1" lang="zh-CN" altLang="en-US" sz="2800" dirty="0">
                <a:latin typeface="微软雅黑" pitchFamily="34" charset="-122"/>
                <a:ea typeface="微软雅黑" pitchFamily="34" charset="-122"/>
              </a:rPr>
              <a:t> </a:t>
            </a:r>
          </a:p>
        </p:txBody>
      </p:sp>
      <p:graphicFrame>
        <p:nvGraphicFramePr>
          <p:cNvPr id="511120" name="Group 144"/>
          <p:cNvGraphicFramePr>
            <a:graphicFrameLocks noGrp="1"/>
          </p:cNvGraphicFramePr>
          <p:nvPr/>
        </p:nvGraphicFramePr>
        <p:xfrm>
          <a:off x="900113" y="2219313"/>
          <a:ext cx="7772400" cy="457200"/>
        </p:xfrm>
        <a:graphic>
          <a:graphicData uri="http://schemas.openxmlformats.org/drawingml/2006/table">
            <a:tbl>
              <a:tblPr/>
              <a:tblGrid>
                <a:gridCol w="554037"/>
                <a:gridCol w="557213"/>
                <a:gridCol w="554037"/>
                <a:gridCol w="555625"/>
                <a:gridCol w="554038"/>
                <a:gridCol w="557212"/>
                <a:gridCol w="554038"/>
                <a:gridCol w="554037"/>
                <a:gridCol w="557213"/>
                <a:gridCol w="554037"/>
                <a:gridCol w="555625"/>
                <a:gridCol w="554038"/>
                <a:gridCol w="557212"/>
                <a:gridCol w="554038"/>
              </a:tblGrid>
              <a:tr h="4572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29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sng" strike="noStrike" cap="none" normalizeH="0" baseline="0" smtClean="0">
                          <a:ln>
                            <a:noFill/>
                          </a:ln>
                          <a:solidFill>
                            <a:schemeClr val="tx1"/>
                          </a:solidFill>
                          <a:effectLst/>
                          <a:latin typeface="Arial" charset="0"/>
                          <a:ea typeface="宋体" pitchFamily="2" charset="-122"/>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76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78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86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1011" name="Text Box 35"/>
          <p:cNvSpPr txBox="1">
            <a:spLocks noChangeArrowheads="1"/>
          </p:cNvSpPr>
          <p:nvPr/>
        </p:nvSpPr>
        <p:spPr bwMode="auto">
          <a:xfrm>
            <a:off x="0" y="2219313"/>
            <a:ext cx="914400" cy="457200"/>
          </a:xfrm>
          <a:prstGeom prst="rect">
            <a:avLst/>
          </a:prstGeom>
          <a:noFill/>
          <a:ln w="19050" cap="sq">
            <a:noFill/>
            <a:miter lim="800000"/>
            <a:headEnd/>
            <a:tailEnd/>
          </a:ln>
          <a:effectLst/>
        </p:spPr>
        <p:txBody>
          <a:bodyPr>
            <a:spAutoFit/>
          </a:bodyPr>
          <a:lstStyle/>
          <a:p>
            <a:pPr algn="ctr">
              <a:spcBef>
                <a:spcPct val="50000"/>
              </a:spcBef>
            </a:pPr>
            <a:r>
              <a:rPr kumimoji="1" lang="en-US" altLang="zh-CN" sz="2400" dirty="0">
                <a:solidFill>
                  <a:srgbClr val="C00000"/>
                </a:solidFill>
                <a:latin typeface="Times New Roman" pitchFamily="18" charset="0"/>
              </a:rPr>
              <a:t>P=3</a:t>
            </a:r>
          </a:p>
        </p:txBody>
      </p:sp>
      <p:grpSp>
        <p:nvGrpSpPr>
          <p:cNvPr id="2" name="Group 36"/>
          <p:cNvGrpSpPr>
            <a:grpSpLocks/>
          </p:cNvGrpSpPr>
          <p:nvPr/>
        </p:nvGrpSpPr>
        <p:grpSpPr bwMode="auto">
          <a:xfrm>
            <a:off x="1187450" y="2724138"/>
            <a:ext cx="7286625" cy="792162"/>
            <a:chOff x="748" y="799"/>
            <a:chExt cx="4590" cy="499"/>
          </a:xfrm>
        </p:grpSpPr>
        <p:grpSp>
          <p:nvGrpSpPr>
            <p:cNvPr id="3" name="Group 37"/>
            <p:cNvGrpSpPr>
              <a:grpSpLocks/>
            </p:cNvGrpSpPr>
            <p:nvPr/>
          </p:nvGrpSpPr>
          <p:grpSpPr bwMode="auto">
            <a:xfrm>
              <a:off x="748" y="799"/>
              <a:ext cx="4272" cy="144"/>
              <a:chOff x="720" y="864"/>
              <a:chExt cx="4272" cy="144"/>
            </a:xfrm>
          </p:grpSpPr>
          <p:sp>
            <p:nvSpPr>
              <p:cNvPr id="511014" name="Line 38"/>
              <p:cNvSpPr>
                <a:spLocks noChangeShapeType="1"/>
              </p:cNvSpPr>
              <p:nvPr/>
            </p:nvSpPr>
            <p:spPr bwMode="auto">
              <a:xfrm>
                <a:off x="720" y="864"/>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15" name="Line 39"/>
              <p:cNvSpPr>
                <a:spLocks noChangeShapeType="1"/>
              </p:cNvSpPr>
              <p:nvPr/>
            </p:nvSpPr>
            <p:spPr bwMode="auto">
              <a:xfrm>
                <a:off x="1824" y="864"/>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16" name="Line 40"/>
              <p:cNvSpPr>
                <a:spLocks noChangeShapeType="1"/>
              </p:cNvSpPr>
              <p:nvPr/>
            </p:nvSpPr>
            <p:spPr bwMode="auto">
              <a:xfrm>
                <a:off x="4992" y="864"/>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17" name="Line 41"/>
              <p:cNvSpPr>
                <a:spLocks noChangeShapeType="1"/>
              </p:cNvSpPr>
              <p:nvPr/>
            </p:nvSpPr>
            <p:spPr bwMode="auto">
              <a:xfrm>
                <a:off x="720" y="1008"/>
                <a:ext cx="4272" cy="0"/>
              </a:xfrm>
              <a:prstGeom prst="line">
                <a:avLst/>
              </a:prstGeom>
              <a:noFill/>
              <a:ln w="19050" cap="sq">
                <a:solidFill>
                  <a:schemeClr val="tx1"/>
                </a:solidFill>
                <a:round/>
                <a:headEnd/>
                <a:tailEnd/>
              </a:ln>
              <a:effectLst/>
            </p:spPr>
            <p:txBody>
              <a:bodyPr wrap="none" anchor="ctr"/>
              <a:lstStyle/>
              <a:p>
                <a:endParaRPr lang="zh-CN" altLang="en-US"/>
              </a:p>
            </p:txBody>
          </p:sp>
          <p:sp>
            <p:nvSpPr>
              <p:cNvPr id="511018" name="Line 42"/>
              <p:cNvSpPr>
                <a:spLocks noChangeShapeType="1"/>
              </p:cNvSpPr>
              <p:nvPr/>
            </p:nvSpPr>
            <p:spPr bwMode="auto">
              <a:xfrm>
                <a:off x="2880" y="864"/>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19" name="Line 43"/>
              <p:cNvSpPr>
                <a:spLocks noChangeShapeType="1"/>
              </p:cNvSpPr>
              <p:nvPr/>
            </p:nvSpPr>
            <p:spPr bwMode="auto">
              <a:xfrm>
                <a:off x="3888" y="864"/>
                <a:ext cx="0" cy="144"/>
              </a:xfrm>
              <a:prstGeom prst="line">
                <a:avLst/>
              </a:prstGeom>
              <a:noFill/>
              <a:ln w="19050" cap="sq">
                <a:solidFill>
                  <a:schemeClr val="tx1"/>
                </a:solidFill>
                <a:round/>
                <a:headEnd/>
                <a:tailEnd/>
              </a:ln>
              <a:effectLst/>
            </p:spPr>
            <p:txBody>
              <a:bodyPr wrap="none" anchor="ctr"/>
              <a:lstStyle/>
              <a:p>
                <a:endParaRPr lang="zh-CN" altLang="en-US"/>
              </a:p>
            </p:txBody>
          </p:sp>
        </p:grpSp>
        <p:grpSp>
          <p:nvGrpSpPr>
            <p:cNvPr id="4" name="Group 44"/>
            <p:cNvGrpSpPr>
              <a:grpSpLocks/>
            </p:cNvGrpSpPr>
            <p:nvPr/>
          </p:nvGrpSpPr>
          <p:grpSpPr bwMode="auto">
            <a:xfrm>
              <a:off x="1066" y="981"/>
              <a:ext cx="4272" cy="144"/>
              <a:chOff x="1056" y="1152"/>
              <a:chExt cx="4272" cy="144"/>
            </a:xfrm>
          </p:grpSpPr>
          <p:sp>
            <p:nvSpPr>
              <p:cNvPr id="511021" name="Line 45"/>
              <p:cNvSpPr>
                <a:spLocks noChangeShapeType="1"/>
              </p:cNvSpPr>
              <p:nvPr/>
            </p:nvSpPr>
            <p:spPr bwMode="auto">
              <a:xfrm>
                <a:off x="1056" y="115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22" name="Line 46"/>
              <p:cNvSpPr>
                <a:spLocks noChangeShapeType="1"/>
              </p:cNvSpPr>
              <p:nvPr/>
            </p:nvSpPr>
            <p:spPr bwMode="auto">
              <a:xfrm>
                <a:off x="2160" y="115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23" name="Line 47"/>
              <p:cNvSpPr>
                <a:spLocks noChangeShapeType="1"/>
              </p:cNvSpPr>
              <p:nvPr/>
            </p:nvSpPr>
            <p:spPr bwMode="auto">
              <a:xfrm>
                <a:off x="5328" y="115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24" name="Line 48"/>
              <p:cNvSpPr>
                <a:spLocks noChangeShapeType="1"/>
              </p:cNvSpPr>
              <p:nvPr/>
            </p:nvSpPr>
            <p:spPr bwMode="auto">
              <a:xfrm>
                <a:off x="1056" y="1296"/>
                <a:ext cx="4272" cy="0"/>
              </a:xfrm>
              <a:prstGeom prst="line">
                <a:avLst/>
              </a:prstGeom>
              <a:noFill/>
              <a:ln w="19050" cap="sq">
                <a:solidFill>
                  <a:schemeClr val="tx1"/>
                </a:solidFill>
                <a:round/>
                <a:headEnd/>
                <a:tailEnd/>
              </a:ln>
              <a:effectLst/>
            </p:spPr>
            <p:txBody>
              <a:bodyPr wrap="none" anchor="ctr"/>
              <a:lstStyle/>
              <a:p>
                <a:endParaRPr lang="zh-CN" altLang="en-US"/>
              </a:p>
            </p:txBody>
          </p:sp>
          <p:sp>
            <p:nvSpPr>
              <p:cNvPr id="511025" name="Line 49"/>
              <p:cNvSpPr>
                <a:spLocks noChangeShapeType="1"/>
              </p:cNvSpPr>
              <p:nvPr/>
            </p:nvSpPr>
            <p:spPr bwMode="auto">
              <a:xfrm>
                <a:off x="3216" y="1152"/>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26" name="Line 50"/>
              <p:cNvSpPr>
                <a:spLocks noChangeShapeType="1"/>
              </p:cNvSpPr>
              <p:nvPr/>
            </p:nvSpPr>
            <p:spPr bwMode="auto">
              <a:xfrm>
                <a:off x="4224" y="1152"/>
                <a:ext cx="0" cy="144"/>
              </a:xfrm>
              <a:prstGeom prst="line">
                <a:avLst/>
              </a:prstGeom>
              <a:noFill/>
              <a:ln w="19050" cap="sq">
                <a:solidFill>
                  <a:schemeClr val="tx1"/>
                </a:solidFill>
                <a:round/>
                <a:headEnd/>
                <a:tailEnd/>
              </a:ln>
              <a:effectLst/>
            </p:spPr>
            <p:txBody>
              <a:bodyPr wrap="none" anchor="ctr"/>
              <a:lstStyle/>
              <a:p>
                <a:endParaRPr lang="zh-CN" altLang="en-US"/>
              </a:p>
            </p:txBody>
          </p:sp>
        </p:grpSp>
        <p:grpSp>
          <p:nvGrpSpPr>
            <p:cNvPr id="5" name="Group 51"/>
            <p:cNvGrpSpPr>
              <a:grpSpLocks/>
            </p:cNvGrpSpPr>
            <p:nvPr/>
          </p:nvGrpSpPr>
          <p:grpSpPr bwMode="auto">
            <a:xfrm>
              <a:off x="1429" y="1154"/>
              <a:ext cx="3179" cy="144"/>
              <a:chOff x="1429" y="1426"/>
              <a:chExt cx="3179" cy="144"/>
            </a:xfrm>
          </p:grpSpPr>
          <p:sp>
            <p:nvSpPr>
              <p:cNvPr id="511028" name="Line 52"/>
              <p:cNvSpPr>
                <a:spLocks noChangeShapeType="1"/>
              </p:cNvSpPr>
              <p:nvPr/>
            </p:nvSpPr>
            <p:spPr bwMode="auto">
              <a:xfrm>
                <a:off x="1429" y="1570"/>
                <a:ext cx="3168" cy="0"/>
              </a:xfrm>
              <a:prstGeom prst="line">
                <a:avLst/>
              </a:prstGeom>
              <a:noFill/>
              <a:ln w="19050" cap="sq">
                <a:solidFill>
                  <a:schemeClr val="tx1"/>
                </a:solidFill>
                <a:round/>
                <a:headEnd/>
                <a:tailEnd/>
              </a:ln>
              <a:effectLst/>
            </p:spPr>
            <p:txBody>
              <a:bodyPr wrap="none" anchor="ctr"/>
              <a:lstStyle/>
              <a:p>
                <a:endParaRPr lang="zh-CN" altLang="en-US"/>
              </a:p>
            </p:txBody>
          </p:sp>
          <p:grpSp>
            <p:nvGrpSpPr>
              <p:cNvPr id="6" name="Group 53"/>
              <p:cNvGrpSpPr>
                <a:grpSpLocks/>
              </p:cNvGrpSpPr>
              <p:nvPr/>
            </p:nvGrpSpPr>
            <p:grpSpPr bwMode="auto">
              <a:xfrm>
                <a:off x="1440" y="1426"/>
                <a:ext cx="3168" cy="144"/>
                <a:chOff x="1440" y="1426"/>
                <a:chExt cx="3168" cy="144"/>
              </a:xfrm>
            </p:grpSpPr>
            <p:sp>
              <p:nvSpPr>
                <p:cNvPr id="511030" name="Line 54"/>
                <p:cNvSpPr>
                  <a:spLocks noChangeShapeType="1"/>
                </p:cNvSpPr>
                <p:nvPr/>
              </p:nvSpPr>
              <p:spPr bwMode="auto">
                <a:xfrm>
                  <a:off x="1440" y="1426"/>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31" name="Line 55"/>
                <p:cNvSpPr>
                  <a:spLocks noChangeShapeType="1"/>
                </p:cNvSpPr>
                <p:nvPr/>
              </p:nvSpPr>
              <p:spPr bwMode="auto">
                <a:xfrm>
                  <a:off x="2544" y="1426"/>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32" name="Line 56"/>
                <p:cNvSpPr>
                  <a:spLocks noChangeShapeType="1"/>
                </p:cNvSpPr>
                <p:nvPr/>
              </p:nvSpPr>
              <p:spPr bwMode="auto">
                <a:xfrm>
                  <a:off x="3600" y="1426"/>
                  <a:ext cx="0" cy="144"/>
                </a:xfrm>
                <a:prstGeom prst="line">
                  <a:avLst/>
                </a:prstGeom>
                <a:noFill/>
                <a:ln w="19050" cap="sq">
                  <a:solidFill>
                    <a:schemeClr val="tx1"/>
                  </a:solidFill>
                  <a:round/>
                  <a:headEnd/>
                  <a:tailEnd/>
                </a:ln>
                <a:effectLst/>
              </p:spPr>
              <p:txBody>
                <a:bodyPr wrap="none" anchor="ctr"/>
                <a:lstStyle/>
                <a:p>
                  <a:endParaRPr lang="zh-CN" altLang="en-US"/>
                </a:p>
              </p:txBody>
            </p:sp>
            <p:sp>
              <p:nvSpPr>
                <p:cNvPr id="511033" name="Line 57"/>
                <p:cNvSpPr>
                  <a:spLocks noChangeShapeType="1"/>
                </p:cNvSpPr>
                <p:nvPr/>
              </p:nvSpPr>
              <p:spPr bwMode="auto">
                <a:xfrm>
                  <a:off x="4608" y="1426"/>
                  <a:ext cx="0" cy="144"/>
                </a:xfrm>
                <a:prstGeom prst="line">
                  <a:avLst/>
                </a:prstGeom>
                <a:noFill/>
                <a:ln w="19050" cap="sq">
                  <a:solidFill>
                    <a:schemeClr val="tx1"/>
                  </a:solidFill>
                  <a:round/>
                  <a:headEnd/>
                  <a:tailEnd/>
                </a:ln>
                <a:effectLst/>
              </p:spPr>
              <p:txBody>
                <a:bodyPr wrap="none" anchor="ctr"/>
                <a:lstStyle/>
                <a:p>
                  <a:endParaRPr lang="zh-CN" altLang="en-US"/>
                </a:p>
              </p:txBody>
            </p:sp>
          </p:grpSp>
        </p:grpSp>
      </p:grpSp>
      <p:sp>
        <p:nvSpPr>
          <p:cNvPr id="511034" name="Text Box 58"/>
          <p:cNvSpPr txBox="1">
            <a:spLocks noChangeArrowheads="1"/>
          </p:cNvSpPr>
          <p:nvPr/>
        </p:nvSpPr>
        <p:spPr bwMode="auto">
          <a:xfrm>
            <a:off x="539750" y="3659175"/>
            <a:ext cx="8305800" cy="1004888"/>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zh-CN" altLang="en-US" sz="2400" b="1" dirty="0">
                <a:latin typeface="楷体_GB2312" pitchFamily="49" charset="-122"/>
                <a:ea typeface="楷体_GB2312" pitchFamily="49" charset="-122"/>
              </a:rPr>
              <a:t>子序列分别为</a:t>
            </a:r>
            <a:r>
              <a:rPr lang="en-US" altLang="zh-CN" sz="2400" b="1" dirty="0">
                <a:latin typeface="楷体_GB2312" pitchFamily="49" charset="-122"/>
                <a:ea typeface="楷体_GB2312" pitchFamily="49" charset="-122"/>
              </a:rPr>
              <a:t>:{29,30,50,13,78}</a:t>
            </a:r>
            <a:r>
              <a:rPr lang="zh-CN" altLang="en-US" sz="2400" b="1" dirty="0">
                <a:latin typeface="楷体_GB2312" pitchFamily="49" charset="-122"/>
                <a:ea typeface="楷体_GB2312" pitchFamily="49" charset="-122"/>
              </a:rPr>
              <a:t>，</a:t>
            </a:r>
            <a:r>
              <a:rPr lang="en-US" altLang="zh-CN" sz="2400" b="1" dirty="0">
                <a:latin typeface="楷体_GB2312" pitchFamily="49" charset="-122"/>
                <a:ea typeface="楷体_GB2312" pitchFamily="49" charset="-122"/>
              </a:rPr>
              <a:t>{7,11,76,100,86}</a:t>
            </a:r>
            <a:r>
              <a:rPr lang="zh-CN" altLang="en-US" sz="2400" b="1" dirty="0">
                <a:latin typeface="楷体_GB2312" pitchFamily="49" charset="-122"/>
                <a:ea typeface="楷体_GB2312" pitchFamily="49" charset="-122"/>
              </a:rPr>
              <a:t>，</a:t>
            </a:r>
          </a:p>
          <a:p>
            <a:pPr algn="just">
              <a:spcBef>
                <a:spcPct val="50000"/>
              </a:spcBef>
            </a:pPr>
            <a:r>
              <a:rPr lang="en-US" altLang="zh-CN" sz="2400" b="1" dirty="0">
                <a:latin typeface="楷体_GB2312" pitchFamily="49" charset="-122"/>
                <a:ea typeface="楷体_GB2312" pitchFamily="49" charset="-122"/>
              </a:rPr>
              <a:t>{41,39,41,80}</a:t>
            </a:r>
            <a:r>
              <a:rPr lang="zh-CN" altLang="en-US" sz="2400" b="1" dirty="0">
                <a:latin typeface="楷体_GB2312" pitchFamily="49" charset="-122"/>
                <a:ea typeface="楷体_GB2312" pitchFamily="49" charset="-122"/>
              </a:rPr>
              <a:t>。</a:t>
            </a:r>
            <a:r>
              <a:rPr lang="zh-CN" altLang="en-US" sz="2400" b="1" dirty="0">
                <a:latin typeface="楷体_GB2312" pitchFamily="49" charset="-122"/>
                <a:ea typeface="楷体_GB2312" pitchFamily="49" charset="-122"/>
                <a:cs typeface="Times New Roman" pitchFamily="18" charset="0"/>
              </a:rPr>
              <a:t>第二趟排序结果：</a:t>
            </a:r>
            <a:r>
              <a:rPr lang="zh-CN" altLang="en-US" sz="2400" b="1" dirty="0">
                <a:latin typeface="楷体_GB2312" pitchFamily="49" charset="-122"/>
                <a:ea typeface="楷体_GB2312" pitchFamily="49" charset="-122"/>
              </a:rPr>
              <a:t> </a:t>
            </a:r>
          </a:p>
        </p:txBody>
      </p:sp>
      <p:graphicFrame>
        <p:nvGraphicFramePr>
          <p:cNvPr id="511121" name="Group 145"/>
          <p:cNvGraphicFramePr>
            <a:graphicFrameLocks noGrp="1"/>
          </p:cNvGraphicFramePr>
          <p:nvPr/>
        </p:nvGraphicFramePr>
        <p:xfrm>
          <a:off x="898526" y="3027337"/>
          <a:ext cx="7772400" cy="457200"/>
        </p:xfrm>
        <a:graphic>
          <a:graphicData uri="http://schemas.openxmlformats.org/drawingml/2006/table">
            <a:tbl>
              <a:tblPr/>
              <a:tblGrid>
                <a:gridCol w="554037"/>
                <a:gridCol w="557213"/>
                <a:gridCol w="554037"/>
                <a:gridCol w="555625"/>
                <a:gridCol w="554038"/>
                <a:gridCol w="557212"/>
                <a:gridCol w="554038"/>
                <a:gridCol w="554037"/>
                <a:gridCol w="557213"/>
                <a:gridCol w="554037"/>
                <a:gridCol w="555625"/>
                <a:gridCol w="554038"/>
                <a:gridCol w="557212"/>
                <a:gridCol w="554038"/>
              </a:tblGrid>
              <a:tr h="4572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13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sng" strike="noStrike" cap="none" normalizeH="0" baseline="0" dirty="0" smtClean="0">
                          <a:ln>
                            <a:noFill/>
                          </a:ln>
                          <a:solidFill>
                            <a:schemeClr val="tx1"/>
                          </a:solidFill>
                          <a:effectLst/>
                          <a:latin typeface="Arial" charset="0"/>
                          <a:ea typeface="宋体" pitchFamily="2" charset="-122"/>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76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78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511067" name="Text Box 91"/>
          <p:cNvSpPr txBox="1">
            <a:spLocks noChangeArrowheads="1"/>
          </p:cNvSpPr>
          <p:nvPr/>
        </p:nvSpPr>
        <p:spPr bwMode="auto">
          <a:xfrm>
            <a:off x="142844" y="3000372"/>
            <a:ext cx="755650" cy="457200"/>
          </a:xfrm>
          <a:prstGeom prst="rect">
            <a:avLst/>
          </a:prstGeom>
          <a:noFill/>
          <a:ln w="19050" cap="sq">
            <a:noFill/>
            <a:miter lim="800000"/>
            <a:headEnd/>
            <a:tailEnd/>
          </a:ln>
          <a:effectLst/>
        </p:spPr>
        <p:txBody>
          <a:bodyPr>
            <a:spAutoFit/>
          </a:bodyPr>
          <a:lstStyle/>
          <a:p>
            <a:pPr algn="ctr">
              <a:spcBef>
                <a:spcPct val="50000"/>
              </a:spcBef>
            </a:pPr>
            <a:r>
              <a:rPr kumimoji="1" lang="en-US" altLang="zh-CN" sz="2400" dirty="0">
                <a:solidFill>
                  <a:srgbClr val="C00000"/>
                </a:solidFill>
                <a:latin typeface="Times New Roman" pitchFamily="18" charset="0"/>
              </a:rPr>
              <a:t>P=1</a:t>
            </a:r>
          </a:p>
        </p:txBody>
      </p:sp>
      <p:sp>
        <p:nvSpPr>
          <p:cNvPr id="511068" name="Text Box 92"/>
          <p:cNvSpPr txBox="1">
            <a:spLocks noChangeArrowheads="1"/>
          </p:cNvSpPr>
          <p:nvPr/>
        </p:nvSpPr>
        <p:spPr bwMode="auto">
          <a:xfrm>
            <a:off x="625475" y="3785489"/>
            <a:ext cx="8305800" cy="857957"/>
          </a:xfrm>
          <a:prstGeom prst="rect">
            <a:avLst/>
          </a:prstGeom>
          <a:solidFill>
            <a:schemeClr val="bg1"/>
          </a:solidFill>
          <a:ln w="12700" cap="sq">
            <a:noFill/>
            <a:miter lim="800000"/>
            <a:headEnd type="none" w="sm" len="sm"/>
            <a:tailEnd type="none" w="sm" len="sm"/>
          </a:ln>
          <a:effectLst/>
        </p:spPr>
        <p:txBody>
          <a:bodyPr wrap="square">
            <a:spAutoFit/>
          </a:bodyPr>
          <a:lstStyle/>
          <a:p>
            <a:pPr algn="just">
              <a:spcBef>
                <a:spcPct val="50000"/>
              </a:spcBef>
            </a:pPr>
            <a:r>
              <a:rPr lang="zh-CN" altLang="en-US" sz="2400" b="1" dirty="0">
                <a:latin typeface="楷体_GB2312" pitchFamily="49" charset="-122"/>
                <a:ea typeface="楷体_GB2312" pitchFamily="49" charset="-122"/>
                <a:cs typeface="Times New Roman" pitchFamily="18" charset="0"/>
              </a:rPr>
              <a:t>此时，序列</a:t>
            </a:r>
            <a:r>
              <a:rPr lang="zh-CN" altLang="en-US" sz="2400" b="1" dirty="0">
                <a:latin typeface="Arial"/>
                <a:ea typeface="楷体_GB2312" pitchFamily="49" charset="-122"/>
                <a:cs typeface="Times New Roman" pitchFamily="18" charset="0"/>
              </a:rPr>
              <a:t>“</a:t>
            </a:r>
            <a:r>
              <a:rPr lang="zh-CN" altLang="en-US" sz="2400" b="1" dirty="0">
                <a:latin typeface="楷体_GB2312" pitchFamily="49" charset="-122"/>
                <a:ea typeface="楷体_GB2312" pitchFamily="49" charset="-122"/>
                <a:cs typeface="Times New Roman" pitchFamily="18" charset="0"/>
              </a:rPr>
              <a:t>基本有序</a:t>
            </a:r>
            <a:r>
              <a:rPr lang="zh-CN" altLang="en-US" sz="2400" b="1" dirty="0">
                <a:latin typeface="Arial"/>
                <a:ea typeface="楷体_GB2312" pitchFamily="49" charset="-122"/>
                <a:cs typeface="Times New Roman" pitchFamily="18" charset="0"/>
              </a:rPr>
              <a:t>”</a:t>
            </a:r>
            <a:r>
              <a:rPr lang="zh-CN" altLang="en-US" sz="2400" b="1" dirty="0">
                <a:latin typeface="楷体_GB2312" pitchFamily="49" charset="-122"/>
                <a:ea typeface="楷体_GB2312" pitchFamily="49" charset="-122"/>
                <a:cs typeface="Times New Roman" pitchFamily="18" charset="0"/>
              </a:rPr>
              <a:t>，对其进行直接插入排序，得到最终结果： </a:t>
            </a:r>
          </a:p>
        </p:txBody>
      </p:sp>
      <p:graphicFrame>
        <p:nvGraphicFramePr>
          <p:cNvPr id="511122" name="Group 146"/>
          <p:cNvGraphicFramePr>
            <a:graphicFrameLocks noGrp="1"/>
          </p:cNvGraphicFramePr>
          <p:nvPr/>
        </p:nvGraphicFramePr>
        <p:xfrm>
          <a:off x="971550" y="4683099"/>
          <a:ext cx="7772400" cy="457200"/>
        </p:xfrm>
        <a:graphic>
          <a:graphicData uri="http://schemas.openxmlformats.org/drawingml/2006/table">
            <a:tbl>
              <a:tblPr/>
              <a:tblGrid>
                <a:gridCol w="554038"/>
                <a:gridCol w="557212"/>
                <a:gridCol w="554038"/>
                <a:gridCol w="555625"/>
                <a:gridCol w="554037"/>
                <a:gridCol w="557213"/>
                <a:gridCol w="554037"/>
                <a:gridCol w="554038"/>
                <a:gridCol w="557212"/>
                <a:gridCol w="554038"/>
                <a:gridCol w="555625"/>
                <a:gridCol w="554037"/>
                <a:gridCol w="557213"/>
                <a:gridCol w="554037"/>
              </a:tblGrid>
              <a:tr h="4572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39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sng" strike="noStrike" cap="none" normalizeH="0" baseline="0" smtClean="0">
                          <a:ln>
                            <a:noFill/>
                          </a:ln>
                          <a:solidFill>
                            <a:schemeClr val="tx1"/>
                          </a:solidFill>
                          <a:effectLst/>
                          <a:latin typeface="Arial" charset="0"/>
                          <a:ea typeface="宋体" pitchFamily="2" charset="-122"/>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76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78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smtClean="0">
                          <a:ln>
                            <a:noFill/>
                          </a:ln>
                          <a:solidFill>
                            <a:schemeClr val="tx1"/>
                          </a:solidFill>
                          <a:effectLst/>
                          <a:latin typeface="Arial" charset="0"/>
                          <a:ea typeface="宋体" pitchFamily="2" charset="-122"/>
                        </a:rPr>
                        <a:t>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altLang="zh-CN" sz="1600" b="1" i="0" u="none" strike="noStrike" cap="none" normalizeH="0" baseline="0" dirty="0" smtClean="0">
                          <a:ln>
                            <a:noFill/>
                          </a:ln>
                          <a:solidFill>
                            <a:schemeClr val="tx1"/>
                          </a:solidFill>
                          <a:effectLst/>
                          <a:latin typeface="Arial" charset="0"/>
                          <a:ea typeface="宋体" pitchFamily="2" charset="-122"/>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 name="TextBox 31"/>
          <p:cNvSpPr txBox="1"/>
          <p:nvPr/>
        </p:nvSpPr>
        <p:spPr>
          <a:xfrm>
            <a:off x="428596" y="357166"/>
            <a:ext cx="7929618"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希尔排序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1067"/>
                                        </p:tgtEl>
                                        <p:attrNameLst>
                                          <p:attrName>style.visibility</p:attrName>
                                        </p:attrNameLst>
                                      </p:cBhvr>
                                      <p:to>
                                        <p:strVal val="visible"/>
                                      </p:to>
                                    </p:set>
                                    <p:animEffect transition="in" filter="blinds(horizontal)">
                                      <p:cBhvr>
                                        <p:cTn id="7" dur="500"/>
                                        <p:tgtEl>
                                          <p:spTgt spid="511067"/>
                                        </p:tgtEl>
                                      </p:cBhvr>
                                    </p:animEffect>
                                  </p:childTnLst>
                                </p:cTn>
                              </p:par>
                              <p:par>
                                <p:cTn id="8" presetID="3" presetClass="entr" presetSubtype="10" fill="hold" nodeType="withEffect">
                                  <p:stCondLst>
                                    <p:cond delay="0"/>
                                  </p:stCondLst>
                                  <p:childTnLst>
                                    <p:set>
                                      <p:cBhvr>
                                        <p:cTn id="9" dur="1" fill="hold">
                                          <p:stCondLst>
                                            <p:cond delay="0"/>
                                          </p:stCondLst>
                                        </p:cTn>
                                        <p:tgtEl>
                                          <p:spTgt spid="511121"/>
                                        </p:tgtEl>
                                        <p:attrNameLst>
                                          <p:attrName>style.visibility</p:attrName>
                                        </p:attrNameLst>
                                      </p:cBhvr>
                                      <p:to>
                                        <p:strVal val="visible"/>
                                      </p:to>
                                    </p:set>
                                    <p:animEffect transition="in" filter="blinds(horizontal)">
                                      <p:cBhvr>
                                        <p:cTn id="10" dur="500"/>
                                        <p:tgtEl>
                                          <p:spTgt spid="51112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11068"/>
                                        </p:tgtEl>
                                        <p:attrNameLst>
                                          <p:attrName>style.visibility</p:attrName>
                                        </p:attrNameLst>
                                      </p:cBhvr>
                                      <p:to>
                                        <p:strVal val="visible"/>
                                      </p:to>
                                    </p:set>
                                    <p:animEffect transition="in" filter="blinds(horizontal)">
                                      <p:cBhvr>
                                        <p:cTn id="13" dur="500"/>
                                        <p:tgtEl>
                                          <p:spTgt spid="511068"/>
                                        </p:tgtEl>
                                      </p:cBhvr>
                                    </p:animEffect>
                                  </p:childTnLst>
                                </p:cTn>
                              </p:par>
                              <p:par>
                                <p:cTn id="14" presetID="3" presetClass="entr" presetSubtype="10" fill="hold" nodeType="withEffect">
                                  <p:stCondLst>
                                    <p:cond delay="0"/>
                                  </p:stCondLst>
                                  <p:childTnLst>
                                    <p:set>
                                      <p:cBhvr>
                                        <p:cTn id="15" dur="1" fill="hold">
                                          <p:stCondLst>
                                            <p:cond delay="0"/>
                                          </p:stCondLst>
                                        </p:cTn>
                                        <p:tgtEl>
                                          <p:spTgt spid="511122"/>
                                        </p:tgtEl>
                                        <p:attrNameLst>
                                          <p:attrName>style.visibility</p:attrName>
                                        </p:attrNameLst>
                                      </p:cBhvr>
                                      <p:to>
                                        <p:strVal val="visible"/>
                                      </p:to>
                                    </p:set>
                                    <p:animEffect transition="in" filter="blinds(horizontal)">
                                      <p:cBhvr>
                                        <p:cTn id="16" dur="500"/>
                                        <p:tgtEl>
                                          <p:spTgt spid="511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1067" grpId="0"/>
      <p:bldP spid="51106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2" name="Rectangle 2"/>
          <p:cNvSpPr>
            <a:spLocks noGrp="1" noChangeArrowheads="1"/>
          </p:cNvSpPr>
          <p:nvPr>
            <p:ph type="body" idx="1"/>
          </p:nvPr>
        </p:nvSpPr>
        <p:spPr>
          <a:xfrm>
            <a:off x="214346" y="1567656"/>
            <a:ext cx="8929654" cy="4647426"/>
          </a:xfrm>
          <a:noFill/>
        </p:spPr>
        <p:txBody>
          <a:bodyPr wrap="square">
            <a:spAutoFit/>
          </a:bodyPr>
          <a:lstStyle/>
          <a:p>
            <a:pPr>
              <a:lnSpc>
                <a:spcPct val="80000"/>
              </a:lnSpc>
              <a:buFontTx/>
              <a:buNone/>
            </a:pPr>
            <a:r>
              <a:rPr lang="en-US" altLang="zh-CN" sz="2000" dirty="0" smtClean="0"/>
              <a:t>void  </a:t>
            </a:r>
            <a:r>
              <a:rPr lang="en-US" altLang="zh-CN" sz="2000" dirty="0" err="1"/>
              <a:t>ShellSort</a:t>
            </a:r>
            <a:r>
              <a:rPr lang="en-US" altLang="zh-CN" sz="2000" dirty="0"/>
              <a:t>(</a:t>
            </a:r>
            <a:r>
              <a:rPr lang="en-US" altLang="zh-CN" sz="2000" dirty="0" err="1"/>
              <a:t>datatype</a:t>
            </a:r>
            <a:r>
              <a:rPr lang="en-US" altLang="zh-CN" sz="2000" dirty="0"/>
              <a:t> R[ ], </a:t>
            </a:r>
            <a:r>
              <a:rPr lang="en-US" altLang="zh-CN" sz="2000" dirty="0" err="1"/>
              <a:t>int</a:t>
            </a:r>
            <a:r>
              <a:rPr lang="en-US" altLang="zh-CN" sz="2000" dirty="0"/>
              <a:t> n, </a:t>
            </a:r>
            <a:r>
              <a:rPr lang="en-US" altLang="zh-CN" sz="2000" dirty="0" err="1">
                <a:solidFill>
                  <a:srgbClr val="C00000"/>
                </a:solidFill>
              </a:rPr>
              <a:t>int</a:t>
            </a:r>
            <a:r>
              <a:rPr lang="en-US" altLang="zh-CN" sz="2000" dirty="0">
                <a:solidFill>
                  <a:srgbClr val="C00000"/>
                </a:solidFill>
              </a:rPr>
              <a:t> d[ ], </a:t>
            </a:r>
            <a:r>
              <a:rPr lang="en-US" altLang="zh-CN" sz="2000" dirty="0" err="1">
                <a:solidFill>
                  <a:srgbClr val="C00000"/>
                </a:solidFill>
              </a:rPr>
              <a:t>int</a:t>
            </a:r>
            <a:r>
              <a:rPr lang="en-US" altLang="zh-CN" sz="2000" dirty="0">
                <a:solidFill>
                  <a:srgbClr val="C00000"/>
                </a:solidFill>
              </a:rPr>
              <a:t> t</a:t>
            </a:r>
            <a:r>
              <a:rPr lang="en-US" altLang="zh-CN" sz="2000" dirty="0"/>
              <a:t>)  </a:t>
            </a:r>
          </a:p>
          <a:p>
            <a:pPr>
              <a:lnSpc>
                <a:spcPct val="80000"/>
              </a:lnSpc>
              <a:buFontTx/>
              <a:buNone/>
            </a:pPr>
            <a:endParaRPr lang="en-US" altLang="zh-CN" sz="2000" dirty="0"/>
          </a:p>
          <a:p>
            <a:pPr>
              <a:lnSpc>
                <a:spcPct val="80000"/>
              </a:lnSpc>
              <a:buFontTx/>
              <a:buNone/>
            </a:pPr>
            <a:r>
              <a:rPr lang="en-US" altLang="zh-CN" sz="2000" dirty="0"/>
              <a:t>{ /*</a:t>
            </a:r>
            <a:r>
              <a:rPr lang="zh-CN" altLang="en-US" sz="2000" dirty="0"/>
              <a:t>按增量序列</a:t>
            </a:r>
            <a:r>
              <a:rPr lang="en-US" altLang="zh-CN" sz="2000" dirty="0"/>
              <a:t>d[0], d[1]… d[t</a:t>
            </a:r>
            <a:r>
              <a:rPr lang="en-US" altLang="zh-CN" sz="2000" dirty="0">
                <a:sym typeface="Symbol" pitchFamily="18" charset="2"/>
              </a:rPr>
              <a:t></a:t>
            </a:r>
            <a:r>
              <a:rPr lang="en-US" altLang="zh-CN" sz="2000" dirty="0"/>
              <a:t>1]</a:t>
            </a:r>
            <a:r>
              <a:rPr lang="zh-CN" altLang="en-US" sz="2000" dirty="0"/>
              <a:t>对排序表</a:t>
            </a:r>
            <a:r>
              <a:rPr lang="en-US" altLang="zh-CN" sz="2000" dirty="0"/>
              <a:t>R[1]..R[n]</a:t>
            </a:r>
            <a:r>
              <a:rPr lang="zh-CN" altLang="en-US" sz="2000" dirty="0"/>
              <a:t>进行希尔排序*</a:t>
            </a:r>
            <a:r>
              <a:rPr lang="en-US" altLang="zh-CN" sz="2000" dirty="0"/>
              <a:t>/</a:t>
            </a:r>
          </a:p>
          <a:p>
            <a:pPr>
              <a:lnSpc>
                <a:spcPct val="80000"/>
              </a:lnSpc>
              <a:buFontTx/>
              <a:buNone/>
            </a:pPr>
            <a:r>
              <a:rPr lang="en-US" altLang="zh-CN" sz="2000" dirty="0"/>
              <a:t>	</a:t>
            </a:r>
            <a:r>
              <a:rPr lang="en-US" altLang="zh-CN" sz="2000" dirty="0" err="1"/>
              <a:t>int</a:t>
            </a:r>
            <a:r>
              <a:rPr lang="en-US" altLang="zh-CN" sz="2000" dirty="0"/>
              <a:t> </a:t>
            </a:r>
            <a:r>
              <a:rPr lang="en-US" altLang="zh-CN" sz="2000" dirty="0" err="1"/>
              <a:t>i,j,k,h</a:t>
            </a:r>
            <a:r>
              <a:rPr lang="en-US" altLang="zh-CN" sz="2000" dirty="0"/>
              <a:t>; </a:t>
            </a:r>
          </a:p>
          <a:p>
            <a:pPr>
              <a:lnSpc>
                <a:spcPct val="80000"/>
              </a:lnSpc>
              <a:buFontTx/>
              <a:buNone/>
            </a:pPr>
            <a:r>
              <a:rPr lang="en-US" altLang="zh-CN" sz="2000" dirty="0"/>
              <a:t>    for(k=0; k&lt;t; k++)</a:t>
            </a:r>
          </a:p>
          <a:p>
            <a:pPr>
              <a:lnSpc>
                <a:spcPct val="80000"/>
              </a:lnSpc>
              <a:buFontTx/>
              <a:buNone/>
            </a:pPr>
            <a:r>
              <a:rPr lang="en-US" altLang="zh-CN" sz="2000" dirty="0"/>
              <a:t>        </a:t>
            </a:r>
            <a:r>
              <a:rPr lang="en-US" altLang="zh-CN" sz="2000" dirty="0">
                <a:solidFill>
                  <a:srgbClr val="C00000"/>
                </a:solidFill>
              </a:rPr>
              <a:t>{   h=d[k];	</a:t>
            </a:r>
            <a:r>
              <a:rPr lang="en-US" altLang="zh-CN" sz="2000" dirty="0"/>
              <a:t>	                   </a:t>
            </a:r>
            <a:r>
              <a:rPr lang="en-US" altLang="zh-CN" sz="2000" dirty="0" smtClean="0"/>
              <a:t>/*</a:t>
            </a:r>
            <a:r>
              <a:rPr lang="zh-CN" altLang="en-US" sz="2000" dirty="0"/>
              <a:t>本趟的增量*</a:t>
            </a:r>
            <a:r>
              <a:rPr lang="en-US" altLang="zh-CN" sz="2000" dirty="0"/>
              <a:t>/</a:t>
            </a:r>
          </a:p>
          <a:p>
            <a:pPr>
              <a:lnSpc>
                <a:spcPct val="80000"/>
              </a:lnSpc>
              <a:buFontTx/>
              <a:buNone/>
            </a:pPr>
            <a:r>
              <a:rPr lang="en-US" altLang="zh-CN" sz="2000" dirty="0"/>
              <a:t>            for(</a:t>
            </a:r>
            <a:r>
              <a:rPr lang="en-US" altLang="zh-CN" sz="2000" dirty="0" err="1"/>
              <a:t>i</a:t>
            </a:r>
            <a:r>
              <a:rPr lang="en-US" altLang="zh-CN" sz="2000" dirty="0"/>
              <a:t>=h+1; </a:t>
            </a:r>
            <a:r>
              <a:rPr lang="en-US" altLang="zh-CN" sz="2000" dirty="0" err="1"/>
              <a:t>i</a:t>
            </a:r>
            <a:r>
              <a:rPr lang="en-US" altLang="zh-CN" sz="2000" dirty="0"/>
              <a:t>&lt;=n; </a:t>
            </a:r>
            <a:r>
              <a:rPr lang="en-US" altLang="zh-CN" sz="2000" dirty="0" err="1"/>
              <a:t>i</a:t>
            </a:r>
            <a:r>
              <a:rPr lang="en-US" altLang="zh-CN" sz="2000" dirty="0"/>
              <a:t>++)</a:t>
            </a:r>
          </a:p>
          <a:p>
            <a:pPr>
              <a:lnSpc>
                <a:spcPct val="80000"/>
              </a:lnSpc>
              <a:buFontTx/>
              <a:buNone/>
            </a:pPr>
            <a:r>
              <a:rPr lang="en-US" altLang="zh-CN" sz="2000" dirty="0"/>
              <a:t>             if(R[</a:t>
            </a:r>
            <a:r>
              <a:rPr lang="en-US" altLang="zh-CN" sz="2000" dirty="0" err="1"/>
              <a:t>i</a:t>
            </a:r>
            <a:r>
              <a:rPr lang="en-US" altLang="zh-CN" sz="2000" dirty="0"/>
              <a:t>].key&lt;R[</a:t>
            </a:r>
            <a:r>
              <a:rPr lang="en-US" altLang="zh-CN" sz="2000" dirty="0" err="1"/>
              <a:t>i</a:t>
            </a:r>
            <a:r>
              <a:rPr lang="en-US" altLang="zh-CN" sz="2000" dirty="0"/>
              <a:t>-h].key)     </a:t>
            </a:r>
            <a:r>
              <a:rPr lang="en-US" altLang="zh-CN" sz="2000" dirty="0" smtClean="0"/>
              <a:t>   </a:t>
            </a:r>
            <a:r>
              <a:rPr lang="en-US" altLang="zh-CN" sz="2000" dirty="0"/>
              <a:t>/*</a:t>
            </a:r>
            <a:r>
              <a:rPr lang="zh-CN" altLang="en-US" sz="2000" dirty="0"/>
              <a:t>小于时，需插入有序表*</a:t>
            </a:r>
            <a:r>
              <a:rPr lang="en-US" altLang="zh-CN" sz="2000" dirty="0"/>
              <a:t>/</a:t>
            </a:r>
          </a:p>
          <a:p>
            <a:pPr>
              <a:lnSpc>
                <a:spcPct val="80000"/>
              </a:lnSpc>
              <a:buFontTx/>
              <a:buNone/>
            </a:pPr>
            <a:r>
              <a:rPr lang="en-US" altLang="zh-CN" sz="2000" dirty="0"/>
              <a:t>		    {R[0]=R[</a:t>
            </a:r>
            <a:r>
              <a:rPr lang="en-US" altLang="zh-CN" sz="2000" dirty="0" err="1"/>
              <a:t>i</a:t>
            </a:r>
            <a:r>
              <a:rPr lang="en-US" altLang="zh-CN" sz="2000" dirty="0"/>
              <a:t>];       	    </a:t>
            </a:r>
            <a:r>
              <a:rPr lang="en-US" altLang="zh-CN" sz="2000" dirty="0" smtClean="0"/>
              <a:t>  /*</a:t>
            </a:r>
            <a:r>
              <a:rPr lang="zh-CN" altLang="en-US" sz="2000" dirty="0"/>
              <a:t>存放待插入的记录*</a:t>
            </a:r>
            <a:r>
              <a:rPr lang="en-US" altLang="zh-CN" sz="2000" dirty="0"/>
              <a:t>/</a:t>
            </a:r>
          </a:p>
          <a:p>
            <a:pPr>
              <a:lnSpc>
                <a:spcPct val="80000"/>
              </a:lnSpc>
              <a:buFontTx/>
              <a:buNone/>
            </a:pPr>
            <a:r>
              <a:rPr lang="en-US" altLang="zh-CN" sz="2000" dirty="0"/>
              <a:t>		     for(j=</a:t>
            </a:r>
            <a:r>
              <a:rPr lang="en-US" altLang="zh-CN" sz="2000" dirty="0" err="1"/>
              <a:t>i</a:t>
            </a:r>
            <a:r>
              <a:rPr lang="en-US" altLang="zh-CN" sz="2000" dirty="0" err="1">
                <a:sym typeface="Symbol" pitchFamily="18" charset="2"/>
              </a:rPr>
              <a:t></a:t>
            </a:r>
            <a:r>
              <a:rPr lang="en-US" altLang="zh-CN" sz="2000" dirty="0" err="1"/>
              <a:t>h</a:t>
            </a:r>
            <a:r>
              <a:rPr lang="en-US" altLang="zh-CN" sz="2000" dirty="0"/>
              <a:t>; j&gt;0&amp;&amp;R[0].key&lt;R[j].key; j=</a:t>
            </a:r>
            <a:r>
              <a:rPr lang="en-US" altLang="zh-CN" sz="2000" dirty="0" err="1"/>
              <a:t>j</a:t>
            </a:r>
            <a:r>
              <a:rPr lang="en-US" altLang="zh-CN" sz="2000" dirty="0" err="1">
                <a:sym typeface="Symbol" pitchFamily="18" charset="2"/>
              </a:rPr>
              <a:t></a:t>
            </a:r>
            <a:r>
              <a:rPr lang="en-US" altLang="zh-CN" sz="2000" dirty="0" err="1"/>
              <a:t>h</a:t>
            </a:r>
            <a:r>
              <a:rPr lang="en-US" altLang="zh-CN" sz="2000" dirty="0"/>
              <a:t>)</a:t>
            </a:r>
          </a:p>
          <a:p>
            <a:pPr>
              <a:lnSpc>
                <a:spcPct val="80000"/>
              </a:lnSpc>
              <a:buFontTx/>
              <a:buNone/>
            </a:pPr>
            <a:r>
              <a:rPr lang="en-US" altLang="zh-CN" sz="2000" dirty="0"/>
              <a:t>		          R[</a:t>
            </a:r>
            <a:r>
              <a:rPr lang="en-US" altLang="zh-CN" sz="2000" dirty="0" err="1"/>
              <a:t>j+h</a:t>
            </a:r>
            <a:r>
              <a:rPr lang="en-US" altLang="zh-CN" sz="2000" dirty="0"/>
              <a:t>]=R[j];   	</a:t>
            </a:r>
            <a:r>
              <a:rPr lang="en-US" altLang="zh-CN" sz="2000" dirty="0" smtClean="0"/>
              <a:t>     /*</a:t>
            </a:r>
            <a:r>
              <a:rPr lang="zh-CN" altLang="en-US" sz="2000" dirty="0"/>
              <a:t>记录后移*</a:t>
            </a:r>
            <a:r>
              <a:rPr lang="en-US" altLang="zh-CN" sz="2000" dirty="0"/>
              <a:t>/</a:t>
            </a:r>
          </a:p>
          <a:p>
            <a:pPr>
              <a:lnSpc>
                <a:spcPct val="80000"/>
              </a:lnSpc>
              <a:buFontTx/>
              <a:buNone/>
            </a:pPr>
            <a:r>
              <a:rPr lang="en-US" altLang="zh-CN" sz="2000" dirty="0"/>
              <a:t>		     R[</a:t>
            </a:r>
            <a:r>
              <a:rPr lang="en-US" altLang="zh-CN" sz="2000" dirty="0" err="1"/>
              <a:t>j+h</a:t>
            </a:r>
            <a:r>
              <a:rPr lang="en-US" altLang="zh-CN" sz="2000" dirty="0"/>
              <a:t>]=R[0];      	</a:t>
            </a:r>
            <a:r>
              <a:rPr lang="en-US" altLang="zh-CN" sz="2000" dirty="0" smtClean="0"/>
              <a:t>     /*</a:t>
            </a:r>
            <a:r>
              <a:rPr lang="zh-CN" altLang="en-US" sz="2000" dirty="0"/>
              <a:t>插入到正确位置*</a:t>
            </a:r>
            <a:r>
              <a:rPr lang="en-US" altLang="zh-CN" sz="2000" dirty="0"/>
              <a:t>/</a:t>
            </a:r>
          </a:p>
          <a:p>
            <a:pPr>
              <a:lnSpc>
                <a:spcPct val="80000"/>
              </a:lnSpc>
              <a:buFontTx/>
              <a:buNone/>
            </a:pPr>
            <a:r>
              <a:rPr lang="en-US" altLang="zh-CN" sz="2000" dirty="0"/>
              <a:t>		    }</a:t>
            </a:r>
          </a:p>
          <a:p>
            <a:pPr>
              <a:lnSpc>
                <a:spcPct val="80000"/>
              </a:lnSpc>
              <a:buFontTx/>
              <a:buNone/>
            </a:pPr>
            <a:r>
              <a:rPr lang="en-US" altLang="zh-CN" sz="2000" dirty="0"/>
              <a:t>         }</a:t>
            </a:r>
          </a:p>
          <a:p>
            <a:pPr>
              <a:lnSpc>
                <a:spcPct val="80000"/>
              </a:lnSpc>
              <a:buFontTx/>
              <a:buNone/>
            </a:pPr>
            <a:r>
              <a:rPr lang="en-US" altLang="zh-CN" sz="2000" dirty="0"/>
              <a:t>}	</a:t>
            </a:r>
          </a:p>
        </p:txBody>
      </p:sp>
      <p:sp>
        <p:nvSpPr>
          <p:cNvPr id="3" name="TextBox 2"/>
          <p:cNvSpPr txBox="1"/>
          <p:nvPr/>
        </p:nvSpPr>
        <p:spPr>
          <a:xfrm>
            <a:off x="428596" y="357166"/>
            <a:ext cx="7929618"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希尔排序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zh-CN" altLang="en-US"/>
              <a:t>数据结构</a:t>
            </a:r>
          </a:p>
        </p:txBody>
      </p:sp>
      <p:sp>
        <p:nvSpPr>
          <p:cNvPr id="71683" name="Rectangle 3"/>
          <p:cNvSpPr>
            <a:spLocks noGrp="1" noChangeArrowheads="1"/>
          </p:cNvSpPr>
          <p:nvPr>
            <p:ph type="body" idx="1"/>
          </p:nvPr>
        </p:nvSpPr>
        <p:spPr>
          <a:xfrm>
            <a:off x="1490658" y="1357298"/>
            <a:ext cx="2852063" cy="4130361"/>
          </a:xfrm>
        </p:spPr>
        <p:txBody>
          <a:bodyPr wrap="square">
            <a:spAutoFit/>
          </a:bodyPr>
          <a:lstStyle/>
          <a:p>
            <a:pPr marL="0">
              <a:buNone/>
            </a:pPr>
            <a:r>
              <a:rPr lang="zh-CN" altLang="en-US" dirty="0" smtClean="0">
                <a:latin typeface="楷体" pitchFamily="49" charset="-122"/>
              </a:rPr>
              <a:t>线性表</a:t>
            </a:r>
            <a:endParaRPr lang="zh-CN" altLang="en-US" dirty="0">
              <a:latin typeface="楷体" pitchFamily="49" charset="-122"/>
            </a:endParaRPr>
          </a:p>
          <a:p>
            <a:pPr marL="0">
              <a:buFontTx/>
              <a:buNone/>
            </a:pPr>
            <a:r>
              <a:rPr lang="zh-CN" altLang="en-US" dirty="0">
                <a:latin typeface="楷体" pitchFamily="49" charset="-122"/>
              </a:rPr>
              <a:t> </a:t>
            </a:r>
            <a:endParaRPr lang="en-US" altLang="zh-CN" dirty="0" smtClean="0">
              <a:latin typeface="楷体" pitchFamily="49" charset="-122"/>
            </a:endParaRPr>
          </a:p>
          <a:p>
            <a:pPr marL="0">
              <a:buFontTx/>
              <a:buNone/>
            </a:pPr>
            <a:r>
              <a:rPr lang="zh-CN" altLang="en-US" dirty="0" smtClean="0">
                <a:latin typeface="楷体" pitchFamily="49" charset="-122"/>
              </a:rPr>
              <a:t>       </a:t>
            </a:r>
            <a:endParaRPr lang="zh-CN" altLang="en-US" dirty="0">
              <a:latin typeface="楷体" pitchFamily="49" charset="-122"/>
            </a:endParaRPr>
          </a:p>
          <a:p>
            <a:pPr marL="0">
              <a:buNone/>
            </a:pPr>
            <a:r>
              <a:rPr lang="zh-CN" altLang="en-US" dirty="0" smtClean="0">
                <a:latin typeface="楷体" pitchFamily="49" charset="-122"/>
              </a:rPr>
              <a:t>栈</a:t>
            </a:r>
            <a:endParaRPr lang="en-US" altLang="zh-CN" dirty="0" smtClean="0">
              <a:latin typeface="楷体" pitchFamily="49" charset="-122"/>
            </a:endParaRPr>
          </a:p>
          <a:p>
            <a:pPr marL="0">
              <a:buNone/>
            </a:pPr>
            <a:endParaRPr lang="en-US" altLang="zh-CN" dirty="0" smtClean="0">
              <a:latin typeface="楷体" pitchFamily="49" charset="-122"/>
              <a:hlinkClick r:id="" action="ppaction://noaction"/>
            </a:endParaRPr>
          </a:p>
          <a:p>
            <a:pPr marL="0">
              <a:buNone/>
            </a:pPr>
            <a:endParaRPr lang="zh-CN" altLang="en-US" dirty="0">
              <a:latin typeface="楷体" pitchFamily="49" charset="-122"/>
              <a:hlinkClick r:id="" action="ppaction://noaction"/>
            </a:endParaRPr>
          </a:p>
          <a:p>
            <a:pPr marL="0">
              <a:buNone/>
            </a:pPr>
            <a:r>
              <a:rPr lang="zh-CN" altLang="en-US" dirty="0">
                <a:latin typeface="楷体" pitchFamily="49" charset="-122"/>
              </a:rPr>
              <a:t>队列</a:t>
            </a:r>
          </a:p>
        </p:txBody>
      </p:sp>
      <p:sp>
        <p:nvSpPr>
          <p:cNvPr id="71684" name="Line 4"/>
          <p:cNvSpPr>
            <a:spLocks noChangeShapeType="1"/>
          </p:cNvSpPr>
          <p:nvPr/>
        </p:nvSpPr>
        <p:spPr bwMode="auto">
          <a:xfrm>
            <a:off x="3319458" y="1662098"/>
            <a:ext cx="1008063" cy="0"/>
          </a:xfrm>
          <a:prstGeom prst="line">
            <a:avLst/>
          </a:prstGeom>
          <a:noFill/>
          <a:ln w="9525">
            <a:solidFill>
              <a:schemeClr val="tx1"/>
            </a:solidFill>
            <a:round/>
            <a:headEnd/>
            <a:tailEnd type="triangle" w="med" len="med"/>
          </a:ln>
          <a:effectLst/>
        </p:spPr>
        <p:txBody>
          <a:bodyPr/>
          <a:lstStyle/>
          <a:p>
            <a:endParaRPr lang="zh-CN" altLang="en-US"/>
          </a:p>
        </p:txBody>
      </p:sp>
      <p:sp>
        <p:nvSpPr>
          <p:cNvPr id="71685" name="Line 5"/>
          <p:cNvSpPr>
            <a:spLocks noChangeShapeType="1"/>
          </p:cNvSpPr>
          <p:nvPr/>
        </p:nvSpPr>
        <p:spPr bwMode="auto">
          <a:xfrm>
            <a:off x="3243258" y="1738298"/>
            <a:ext cx="1008063" cy="576263"/>
          </a:xfrm>
          <a:prstGeom prst="line">
            <a:avLst/>
          </a:prstGeom>
          <a:noFill/>
          <a:ln w="9525">
            <a:solidFill>
              <a:schemeClr val="tx1"/>
            </a:solidFill>
            <a:round/>
            <a:headEnd/>
            <a:tailEnd type="triangle" w="med" len="med"/>
          </a:ln>
          <a:effectLst/>
        </p:spPr>
        <p:txBody>
          <a:bodyPr/>
          <a:lstStyle/>
          <a:p>
            <a:endParaRPr lang="zh-CN" altLang="en-US"/>
          </a:p>
        </p:txBody>
      </p:sp>
      <p:sp>
        <p:nvSpPr>
          <p:cNvPr id="71686" name="AutoShape 6"/>
          <p:cNvSpPr>
            <a:spLocks/>
          </p:cNvSpPr>
          <p:nvPr/>
        </p:nvSpPr>
        <p:spPr bwMode="auto">
          <a:xfrm>
            <a:off x="1109658" y="1585898"/>
            <a:ext cx="419100" cy="3986242"/>
          </a:xfrm>
          <a:prstGeom prst="leftBrace">
            <a:avLst>
              <a:gd name="adj1" fmla="val 39394"/>
              <a:gd name="adj2" fmla="val 50000"/>
            </a:avLst>
          </a:prstGeom>
          <a:noFill/>
          <a:ln w="9525">
            <a:solidFill>
              <a:schemeClr val="tx1"/>
            </a:solidFill>
            <a:round/>
            <a:headEnd/>
            <a:tailEnd/>
          </a:ln>
          <a:effectLst/>
        </p:spPr>
        <p:txBody>
          <a:bodyPr wrap="none" anchor="ctr"/>
          <a:lstStyle/>
          <a:p>
            <a:endParaRPr lang="zh-CN" altLang="en-US"/>
          </a:p>
        </p:txBody>
      </p:sp>
      <p:sp>
        <p:nvSpPr>
          <p:cNvPr id="71687" name="Text Box 7"/>
          <p:cNvSpPr txBox="1">
            <a:spLocks noChangeArrowheads="1"/>
          </p:cNvSpPr>
          <p:nvPr/>
        </p:nvSpPr>
        <p:spPr bwMode="auto">
          <a:xfrm>
            <a:off x="357158" y="2643182"/>
            <a:ext cx="677108" cy="2016125"/>
          </a:xfrm>
          <a:prstGeom prst="rect">
            <a:avLst/>
          </a:prstGeom>
          <a:solidFill>
            <a:srgbClr val="0000FF"/>
          </a:solidFill>
          <a:ln w="9525">
            <a:noFill/>
            <a:miter lim="800000"/>
            <a:headEnd/>
            <a:tailEnd/>
          </a:ln>
          <a:effectLst/>
        </p:spPr>
        <p:txBody>
          <a:bodyPr vert="eaVert">
            <a:spAutoFit/>
          </a:bodyPr>
          <a:lstStyle/>
          <a:p>
            <a:pPr algn="ctr">
              <a:spcBef>
                <a:spcPct val="50000"/>
              </a:spcBef>
            </a:pPr>
            <a:r>
              <a:rPr lang="zh-CN" altLang="en-US" sz="3200" b="1" dirty="0">
                <a:solidFill>
                  <a:schemeClr val="bg1"/>
                </a:solidFill>
                <a:latin typeface="Comic Sans MS" pitchFamily="66" charset="0"/>
                <a:ea typeface="楷体" pitchFamily="49" charset="-122"/>
              </a:rPr>
              <a:t>线性结构</a:t>
            </a:r>
          </a:p>
        </p:txBody>
      </p:sp>
      <p:sp>
        <p:nvSpPr>
          <p:cNvPr id="16" name="矩形 15"/>
          <p:cNvSpPr/>
          <p:nvPr/>
        </p:nvSpPr>
        <p:spPr>
          <a:xfrm>
            <a:off x="4429124" y="2071678"/>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链  表</a:t>
            </a:r>
          </a:p>
        </p:txBody>
      </p:sp>
      <p:sp>
        <p:nvSpPr>
          <p:cNvPr id="17" name="矩形 16"/>
          <p:cNvSpPr/>
          <p:nvPr/>
        </p:nvSpPr>
        <p:spPr>
          <a:xfrm>
            <a:off x="4429124" y="1428736"/>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顺序表</a:t>
            </a:r>
          </a:p>
        </p:txBody>
      </p:sp>
      <p:sp>
        <p:nvSpPr>
          <p:cNvPr id="18" name="Line 4"/>
          <p:cNvSpPr>
            <a:spLocks noChangeShapeType="1"/>
          </p:cNvSpPr>
          <p:nvPr/>
        </p:nvSpPr>
        <p:spPr bwMode="auto">
          <a:xfrm flipV="1">
            <a:off x="2285984" y="3000372"/>
            <a:ext cx="1214446" cy="428628"/>
          </a:xfrm>
          <a:prstGeom prst="line">
            <a:avLst/>
          </a:prstGeom>
          <a:noFill/>
          <a:ln w="9525">
            <a:solidFill>
              <a:schemeClr val="tx1"/>
            </a:solidFill>
            <a:round/>
            <a:headEnd/>
            <a:tailEnd type="triangle" w="med" len="med"/>
          </a:ln>
          <a:effectLst/>
        </p:spPr>
        <p:txBody>
          <a:bodyPr/>
          <a:lstStyle/>
          <a:p>
            <a:endParaRPr lang="zh-CN" altLang="en-US"/>
          </a:p>
        </p:txBody>
      </p:sp>
      <p:sp>
        <p:nvSpPr>
          <p:cNvPr id="19" name="Line 5"/>
          <p:cNvSpPr>
            <a:spLocks noChangeShapeType="1"/>
          </p:cNvSpPr>
          <p:nvPr/>
        </p:nvSpPr>
        <p:spPr bwMode="auto">
          <a:xfrm>
            <a:off x="2285984" y="3429000"/>
            <a:ext cx="1008063" cy="576263"/>
          </a:xfrm>
          <a:prstGeom prst="line">
            <a:avLst/>
          </a:prstGeom>
          <a:noFill/>
          <a:ln w="9525">
            <a:solidFill>
              <a:schemeClr val="tx1"/>
            </a:solidFill>
            <a:round/>
            <a:headEnd/>
            <a:tailEnd type="triangle" w="med" len="med"/>
          </a:ln>
          <a:effectLst/>
        </p:spPr>
        <p:txBody>
          <a:bodyPr/>
          <a:lstStyle/>
          <a:p>
            <a:endParaRPr lang="zh-CN" altLang="en-US"/>
          </a:p>
        </p:txBody>
      </p:sp>
      <p:sp>
        <p:nvSpPr>
          <p:cNvPr id="20" name="矩形 19"/>
          <p:cNvSpPr/>
          <p:nvPr/>
        </p:nvSpPr>
        <p:spPr>
          <a:xfrm>
            <a:off x="3571868" y="3630043"/>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链  表</a:t>
            </a:r>
          </a:p>
        </p:txBody>
      </p:sp>
      <p:sp>
        <p:nvSpPr>
          <p:cNvPr id="21" name="矩形 20"/>
          <p:cNvSpPr/>
          <p:nvPr/>
        </p:nvSpPr>
        <p:spPr>
          <a:xfrm>
            <a:off x="3571868" y="2928934"/>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顺序表</a:t>
            </a:r>
          </a:p>
        </p:txBody>
      </p:sp>
      <p:sp>
        <p:nvSpPr>
          <p:cNvPr id="22" name="矩形 21"/>
          <p:cNvSpPr/>
          <p:nvPr/>
        </p:nvSpPr>
        <p:spPr>
          <a:xfrm>
            <a:off x="6357950" y="1785926"/>
            <a:ext cx="1857388" cy="8572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000" dirty="0" smtClean="0">
                <a:latin typeface="微软雅黑" pitchFamily="34" charset="-122"/>
                <a:ea typeface="微软雅黑" pitchFamily="34" charset="-122"/>
              </a:rPr>
              <a:t>任意位置</a:t>
            </a:r>
            <a:r>
              <a:rPr lang="en-US" altLang="zh-CN" sz="2000" dirty="0" smtClean="0">
                <a:latin typeface="微软雅黑" pitchFamily="34" charset="-122"/>
                <a:ea typeface="微软雅黑" pitchFamily="34" charset="-122"/>
              </a:rPr>
              <a:t/>
            </a:r>
            <a:br>
              <a:rPr lang="en-US" altLang="zh-CN" sz="2000" dirty="0" smtClean="0">
                <a:latin typeface="微软雅黑" pitchFamily="34" charset="-122"/>
                <a:ea typeface="微软雅黑" pitchFamily="34" charset="-122"/>
              </a:rPr>
            </a:br>
            <a:r>
              <a:rPr lang="zh-CN" altLang="en-US" sz="2000" dirty="0" smtClean="0">
                <a:latin typeface="微软雅黑" pitchFamily="34" charset="-122"/>
                <a:ea typeface="微软雅黑" pitchFamily="34" charset="-122"/>
              </a:rPr>
              <a:t>插入和删除</a:t>
            </a:r>
            <a:endParaRPr lang="zh-CN" altLang="en-US" sz="2000" dirty="0">
              <a:latin typeface="微软雅黑" pitchFamily="34" charset="-122"/>
              <a:ea typeface="微软雅黑" pitchFamily="34" charset="-122"/>
            </a:endParaRPr>
          </a:p>
        </p:txBody>
      </p:sp>
      <p:sp>
        <p:nvSpPr>
          <p:cNvPr id="23" name="矩形 22"/>
          <p:cNvSpPr/>
          <p:nvPr/>
        </p:nvSpPr>
        <p:spPr>
          <a:xfrm>
            <a:off x="5286380" y="3071810"/>
            <a:ext cx="1428760"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000" dirty="0" smtClean="0">
                <a:latin typeface="微软雅黑" pitchFamily="34" charset="-122"/>
                <a:ea typeface="微软雅黑" pitchFamily="34" charset="-122"/>
              </a:rPr>
              <a:t>顶部插入</a:t>
            </a:r>
            <a:r>
              <a:rPr lang="en-US" altLang="zh-CN" sz="2000" dirty="0" smtClean="0">
                <a:latin typeface="微软雅黑" pitchFamily="34" charset="-122"/>
                <a:ea typeface="微软雅黑" pitchFamily="34" charset="-122"/>
              </a:rPr>
              <a:t/>
            </a:r>
            <a:br>
              <a:rPr lang="en-US" altLang="zh-CN" sz="2000" dirty="0" smtClean="0">
                <a:latin typeface="微软雅黑" pitchFamily="34" charset="-122"/>
                <a:ea typeface="微软雅黑" pitchFamily="34" charset="-122"/>
              </a:rPr>
            </a:br>
            <a:r>
              <a:rPr lang="zh-CN" altLang="en-US" sz="2000" dirty="0" smtClean="0">
                <a:latin typeface="微软雅黑" pitchFamily="34" charset="-122"/>
                <a:ea typeface="微软雅黑" pitchFamily="34" charset="-122"/>
              </a:rPr>
              <a:t>顶部删除</a:t>
            </a:r>
            <a:endParaRPr lang="zh-CN" altLang="en-US" sz="2000" dirty="0">
              <a:latin typeface="微软雅黑" pitchFamily="34" charset="-122"/>
              <a:ea typeface="微软雅黑" pitchFamily="34" charset="-122"/>
            </a:endParaRPr>
          </a:p>
        </p:txBody>
      </p:sp>
      <p:sp>
        <p:nvSpPr>
          <p:cNvPr id="24" name="矩形 23"/>
          <p:cNvSpPr/>
          <p:nvPr/>
        </p:nvSpPr>
        <p:spPr>
          <a:xfrm>
            <a:off x="7429520" y="3071810"/>
            <a:ext cx="857256"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000" dirty="0" smtClean="0">
                <a:latin typeface="微软雅黑" pitchFamily="34" charset="-122"/>
                <a:ea typeface="微软雅黑" pitchFamily="34" charset="-122"/>
              </a:rPr>
              <a:t>入栈</a:t>
            </a:r>
            <a:endParaRPr lang="en-US" altLang="zh-CN" sz="2000" dirty="0" smtClean="0">
              <a:latin typeface="微软雅黑" pitchFamily="34" charset="-122"/>
              <a:ea typeface="微软雅黑" pitchFamily="34" charset="-122"/>
            </a:endParaRPr>
          </a:p>
          <a:p>
            <a:pPr algn="ctr"/>
            <a:r>
              <a:rPr lang="zh-CN" altLang="en-US" sz="2000" dirty="0" smtClean="0">
                <a:latin typeface="微软雅黑" pitchFamily="34" charset="-122"/>
                <a:ea typeface="微软雅黑" pitchFamily="34" charset="-122"/>
              </a:rPr>
              <a:t>出栈</a:t>
            </a:r>
            <a:endParaRPr lang="zh-CN" altLang="en-US" sz="2000" dirty="0">
              <a:latin typeface="微软雅黑" pitchFamily="34" charset="-122"/>
              <a:ea typeface="微软雅黑" pitchFamily="34" charset="-122"/>
            </a:endParaRPr>
          </a:p>
        </p:txBody>
      </p:sp>
      <p:sp>
        <p:nvSpPr>
          <p:cNvPr id="25" name="右箭头 24"/>
          <p:cNvSpPr/>
          <p:nvPr/>
        </p:nvSpPr>
        <p:spPr>
          <a:xfrm>
            <a:off x="6786578" y="3286124"/>
            <a:ext cx="571504" cy="3571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6" name="灯片编号占位符 25"/>
          <p:cNvSpPr>
            <a:spLocks noGrp="1"/>
          </p:cNvSpPr>
          <p:nvPr>
            <p:ph type="sldNum" sz="quarter" idx="12"/>
          </p:nvPr>
        </p:nvSpPr>
        <p:spPr/>
        <p:txBody>
          <a:bodyPr/>
          <a:lstStyle/>
          <a:p>
            <a:fld id="{9E3A2DB7-315D-4834-9C72-2DD9442B4884}" type="slidenum">
              <a:rPr lang="zh-CN" altLang="en-US" smtClean="0"/>
              <a:pPr/>
              <a:t>2</a:t>
            </a:fld>
            <a:endParaRPr lang="zh-CN" altLang="en-US" dirty="0"/>
          </a:p>
        </p:txBody>
      </p:sp>
      <p:sp>
        <p:nvSpPr>
          <p:cNvPr id="27" name="Line 4"/>
          <p:cNvSpPr>
            <a:spLocks noChangeShapeType="1"/>
          </p:cNvSpPr>
          <p:nvPr/>
        </p:nvSpPr>
        <p:spPr bwMode="auto">
          <a:xfrm flipV="1">
            <a:off x="2428860" y="4714884"/>
            <a:ext cx="1143008" cy="357190"/>
          </a:xfrm>
          <a:prstGeom prst="line">
            <a:avLst/>
          </a:prstGeom>
          <a:noFill/>
          <a:ln w="9525">
            <a:solidFill>
              <a:schemeClr val="tx1"/>
            </a:solidFill>
            <a:round/>
            <a:headEnd/>
            <a:tailEnd type="triangle" w="med" len="med"/>
          </a:ln>
          <a:effectLst/>
        </p:spPr>
        <p:txBody>
          <a:bodyPr/>
          <a:lstStyle/>
          <a:p>
            <a:endParaRPr lang="zh-CN" altLang="en-US"/>
          </a:p>
        </p:txBody>
      </p:sp>
      <p:sp>
        <p:nvSpPr>
          <p:cNvPr id="28" name="Line 5"/>
          <p:cNvSpPr>
            <a:spLocks noChangeShapeType="1"/>
          </p:cNvSpPr>
          <p:nvPr/>
        </p:nvSpPr>
        <p:spPr bwMode="auto">
          <a:xfrm>
            <a:off x="2428860" y="5143512"/>
            <a:ext cx="936625" cy="576263"/>
          </a:xfrm>
          <a:prstGeom prst="line">
            <a:avLst/>
          </a:prstGeom>
          <a:noFill/>
          <a:ln w="9525">
            <a:solidFill>
              <a:schemeClr val="tx1"/>
            </a:solidFill>
            <a:round/>
            <a:headEnd/>
            <a:tailEnd type="triangle" w="med" len="med"/>
          </a:ln>
          <a:effectLst/>
        </p:spPr>
        <p:txBody>
          <a:bodyPr/>
          <a:lstStyle/>
          <a:p>
            <a:endParaRPr lang="zh-CN" altLang="en-US"/>
          </a:p>
        </p:txBody>
      </p:sp>
      <p:sp>
        <p:nvSpPr>
          <p:cNvPr id="29" name="矩形 28"/>
          <p:cNvSpPr/>
          <p:nvPr/>
        </p:nvSpPr>
        <p:spPr>
          <a:xfrm>
            <a:off x="3643306" y="5344555"/>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链  表</a:t>
            </a:r>
          </a:p>
        </p:txBody>
      </p:sp>
      <p:sp>
        <p:nvSpPr>
          <p:cNvPr id="30" name="矩形 29"/>
          <p:cNvSpPr/>
          <p:nvPr/>
        </p:nvSpPr>
        <p:spPr>
          <a:xfrm>
            <a:off x="3643306" y="4643446"/>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顺序表</a:t>
            </a:r>
          </a:p>
        </p:txBody>
      </p:sp>
      <p:sp>
        <p:nvSpPr>
          <p:cNvPr id="31" name="矩形 30"/>
          <p:cNvSpPr/>
          <p:nvPr/>
        </p:nvSpPr>
        <p:spPr>
          <a:xfrm>
            <a:off x="5357818" y="4786322"/>
            <a:ext cx="1428760"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000" dirty="0" smtClean="0">
                <a:latin typeface="微软雅黑" pitchFamily="34" charset="-122"/>
                <a:ea typeface="微软雅黑" pitchFamily="34" charset="-122"/>
              </a:rPr>
              <a:t>尾部插入</a:t>
            </a:r>
            <a:r>
              <a:rPr lang="en-US" altLang="zh-CN" sz="2000" dirty="0" smtClean="0">
                <a:latin typeface="微软雅黑" pitchFamily="34" charset="-122"/>
                <a:ea typeface="微软雅黑" pitchFamily="34" charset="-122"/>
              </a:rPr>
              <a:t/>
            </a:r>
            <a:br>
              <a:rPr lang="en-US" altLang="zh-CN" sz="2000" dirty="0" smtClean="0">
                <a:latin typeface="微软雅黑" pitchFamily="34" charset="-122"/>
                <a:ea typeface="微软雅黑" pitchFamily="34" charset="-122"/>
              </a:rPr>
            </a:br>
            <a:r>
              <a:rPr lang="zh-CN" altLang="en-US" sz="2000" dirty="0" smtClean="0">
                <a:latin typeface="微软雅黑" pitchFamily="34" charset="-122"/>
                <a:ea typeface="微软雅黑" pitchFamily="34" charset="-122"/>
              </a:rPr>
              <a:t>头部删除</a:t>
            </a:r>
            <a:endParaRPr lang="zh-CN" altLang="en-US" sz="2000" dirty="0">
              <a:latin typeface="微软雅黑" pitchFamily="34" charset="-122"/>
              <a:ea typeface="微软雅黑" pitchFamily="34" charset="-122"/>
            </a:endParaRPr>
          </a:p>
        </p:txBody>
      </p:sp>
      <p:sp>
        <p:nvSpPr>
          <p:cNvPr id="32" name="矩形 31"/>
          <p:cNvSpPr/>
          <p:nvPr/>
        </p:nvSpPr>
        <p:spPr>
          <a:xfrm>
            <a:off x="7500958" y="4786322"/>
            <a:ext cx="857256"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1600" dirty="0" smtClean="0">
                <a:latin typeface="微软雅黑" pitchFamily="34" charset="-122"/>
                <a:ea typeface="微软雅黑" pitchFamily="34" charset="-122"/>
              </a:rPr>
              <a:t>入队列</a:t>
            </a:r>
            <a:endParaRPr lang="en-US" altLang="zh-CN" sz="1600" dirty="0" smtClean="0">
              <a:latin typeface="微软雅黑" pitchFamily="34" charset="-122"/>
              <a:ea typeface="微软雅黑" pitchFamily="34" charset="-122"/>
            </a:endParaRPr>
          </a:p>
          <a:p>
            <a:pPr algn="ctr"/>
            <a:r>
              <a:rPr lang="zh-CN" altLang="en-US" sz="1600" dirty="0" smtClean="0">
                <a:latin typeface="微软雅黑" pitchFamily="34" charset="-122"/>
                <a:ea typeface="微软雅黑" pitchFamily="34" charset="-122"/>
              </a:rPr>
              <a:t>出队列</a:t>
            </a:r>
            <a:endParaRPr lang="zh-CN" altLang="en-US" sz="1600" dirty="0">
              <a:latin typeface="微软雅黑" pitchFamily="34" charset="-122"/>
              <a:ea typeface="微软雅黑" pitchFamily="34" charset="-122"/>
            </a:endParaRPr>
          </a:p>
        </p:txBody>
      </p:sp>
      <p:sp>
        <p:nvSpPr>
          <p:cNvPr id="33" name="右箭头 32"/>
          <p:cNvSpPr/>
          <p:nvPr/>
        </p:nvSpPr>
        <p:spPr>
          <a:xfrm>
            <a:off x="6858016" y="5000636"/>
            <a:ext cx="571504" cy="3571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vertical)">
                                      <p:cBhvr>
                                        <p:cTn id="12" dur="500"/>
                                        <p:tgtEl>
                                          <p:spTgt spid="23"/>
                                        </p:tgtEl>
                                      </p:cBhvr>
                                    </p:animEffect>
                                  </p:childTnLst>
                                </p:cTn>
                              </p:par>
                              <p:par>
                                <p:cTn id="13" presetID="3" presetClass="entr" presetSubtype="5"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linds(vertical)">
                                      <p:cBhvr>
                                        <p:cTn id="15" dur="500"/>
                                        <p:tgtEl>
                                          <p:spTgt spid="24"/>
                                        </p:tgtEl>
                                      </p:cBhvr>
                                    </p:animEffect>
                                  </p:childTnLst>
                                </p:cTn>
                              </p:par>
                              <p:par>
                                <p:cTn id="16" presetID="3" presetClass="entr" presetSubtype="5"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linds(vertical)">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left)">
                                      <p:cBhvr>
                                        <p:cTn id="26" dur="500"/>
                                        <p:tgtEl>
                                          <p:spTgt spid="19"/>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left)">
                                      <p:cBhvr>
                                        <p:cTn id="29" dur="500"/>
                                        <p:tgtEl>
                                          <p:spTgt spid="21"/>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left)">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blinds(vertical)">
                                      <p:cBhvr>
                                        <p:cTn id="37" dur="500"/>
                                        <p:tgtEl>
                                          <p:spTgt spid="31"/>
                                        </p:tgtEl>
                                      </p:cBhvr>
                                    </p:animEffect>
                                  </p:childTnLst>
                                </p:cTn>
                              </p:par>
                              <p:par>
                                <p:cTn id="38" presetID="3" presetClass="entr" presetSubtype="5"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blinds(vertical)">
                                      <p:cBhvr>
                                        <p:cTn id="40" dur="500"/>
                                        <p:tgtEl>
                                          <p:spTgt spid="32"/>
                                        </p:tgtEl>
                                      </p:cBhvr>
                                    </p:animEffect>
                                  </p:childTnLst>
                                </p:cTn>
                              </p:par>
                              <p:par>
                                <p:cTn id="41" presetID="3" presetClass="entr" presetSubtype="5"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blinds(vertical)">
                                      <p:cBhvr>
                                        <p:cTn id="43" dur="500"/>
                                        <p:tgtEl>
                                          <p:spTgt spid="3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wipe(left)">
                                      <p:cBhvr>
                                        <p:cTn id="48" dur="500"/>
                                        <p:tgtEl>
                                          <p:spTgt spid="27"/>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left)">
                                      <p:cBhvr>
                                        <p:cTn id="51" dur="500"/>
                                        <p:tgtEl>
                                          <p:spTgt spid="28"/>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wipe(left)">
                                      <p:cBhvr>
                                        <p:cTn id="54" dur="500"/>
                                        <p:tgtEl>
                                          <p:spTgt spid="30"/>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left)">
                                      <p:cBhvr>
                                        <p:cTn id="5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p:bldP spid="21" grpId="0"/>
      <p:bldP spid="22" grpId="0" animBg="1"/>
      <p:bldP spid="23" grpId="0" animBg="1"/>
      <p:bldP spid="24" grpId="0" animBg="1"/>
      <p:bldP spid="25" grpId="0" animBg="1"/>
      <p:bldP spid="27" grpId="0" animBg="1"/>
      <p:bldP spid="28" grpId="0" animBg="1"/>
      <p:bldP spid="29" grpId="0"/>
      <p:bldP spid="30" grpId="0"/>
      <p:bldP spid="31" grpId="0" animBg="1"/>
      <p:bldP spid="32" grpId="0" animBg="1"/>
      <p:bldP spid="3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Text Box 2"/>
          <p:cNvSpPr txBox="1">
            <a:spLocks noChangeArrowheads="1"/>
          </p:cNvSpPr>
          <p:nvPr/>
        </p:nvSpPr>
        <p:spPr bwMode="auto">
          <a:xfrm>
            <a:off x="357188" y="1404954"/>
            <a:ext cx="8542337" cy="4381500"/>
          </a:xfrm>
          <a:prstGeom prst="rect">
            <a:avLst/>
          </a:prstGeom>
          <a:noFill/>
          <a:ln w="12700" cap="sq">
            <a:noFill/>
            <a:miter lim="800000"/>
            <a:headEnd type="none" w="sm" len="sm"/>
            <a:tailEnd type="none" w="sm" len="sm"/>
          </a:ln>
          <a:effectLst/>
        </p:spPr>
        <p:txBody>
          <a:bodyPr>
            <a:spAutoFit/>
          </a:bodyPr>
          <a:lstStyle/>
          <a:p>
            <a:pPr algn="just">
              <a:spcBef>
                <a:spcPct val="5000"/>
              </a:spcBef>
            </a:pPr>
            <a:r>
              <a:rPr lang="zh-CN" altLang="en-US" sz="2800" dirty="0">
                <a:latin typeface="微软雅黑" pitchFamily="34" charset="-122"/>
                <a:ea typeface="微软雅黑" pitchFamily="34" charset="-122"/>
              </a:rPr>
              <a:t>时效分析</a:t>
            </a:r>
          </a:p>
          <a:p>
            <a:pPr algn="just">
              <a:lnSpc>
                <a:spcPct val="115000"/>
              </a:lnSpc>
              <a:spcBef>
                <a:spcPct val="5000"/>
              </a:spcBef>
            </a:pPr>
            <a:r>
              <a:rPr lang="zh-CN" altLang="en-US" sz="2400" dirty="0">
                <a:latin typeface="微软雅黑" pitchFamily="34" charset="-122"/>
                <a:ea typeface="微软雅黑" pitchFamily="34" charset="-122"/>
              </a:rPr>
              <a:t>    希尔排序时效</a:t>
            </a:r>
            <a:r>
              <a:rPr lang="zh-CN" altLang="en-US" sz="2400" dirty="0">
                <a:solidFill>
                  <a:srgbClr val="C00000"/>
                </a:solidFill>
                <a:latin typeface="微软雅黑" pitchFamily="34" charset="-122"/>
                <a:ea typeface="微软雅黑" pitchFamily="34" charset="-122"/>
              </a:rPr>
              <a:t>分析很难</a:t>
            </a:r>
            <a:r>
              <a:rPr lang="zh-CN" altLang="en-US" sz="2400" dirty="0">
                <a:latin typeface="微软雅黑" pitchFamily="34" charset="-122"/>
                <a:ea typeface="微软雅黑" pitchFamily="34" charset="-122"/>
              </a:rPr>
              <a:t>，关键码的比较次数与记录移动</a:t>
            </a:r>
            <a:r>
              <a:rPr lang="zh-CN" altLang="en-US" sz="2400" dirty="0">
                <a:solidFill>
                  <a:srgbClr val="C00000"/>
                </a:solidFill>
                <a:latin typeface="微软雅黑" pitchFamily="34" charset="-122"/>
                <a:ea typeface="微软雅黑" pitchFamily="34" charset="-122"/>
              </a:rPr>
              <a:t>次数依赖于步长因子序列的选取</a:t>
            </a:r>
            <a:r>
              <a:rPr lang="zh-CN" altLang="en-US" sz="2400" dirty="0">
                <a:latin typeface="微软雅黑" pitchFamily="34" charset="-122"/>
                <a:ea typeface="微软雅黑" pitchFamily="34" charset="-122"/>
              </a:rPr>
              <a:t>，特定情况下可以准确估算出关键码的比较次数和记录的移动次数。</a:t>
            </a:r>
            <a:r>
              <a:rPr lang="zh-CN" altLang="en-US" sz="2400" u="sng" dirty="0">
                <a:solidFill>
                  <a:srgbClr val="C00000"/>
                </a:solidFill>
                <a:latin typeface="微软雅黑" pitchFamily="34" charset="-122"/>
                <a:ea typeface="微软雅黑" pitchFamily="34" charset="-122"/>
              </a:rPr>
              <a:t>目前还没有人给出选取最好的步长因子序列的方法。</a:t>
            </a:r>
          </a:p>
          <a:p>
            <a:pPr algn="just">
              <a:lnSpc>
                <a:spcPct val="115000"/>
              </a:lnSpc>
              <a:spcBef>
                <a:spcPct val="5000"/>
              </a:spcBef>
            </a:pPr>
            <a:r>
              <a:rPr lang="zh-CN" altLang="en-US" sz="2400" dirty="0">
                <a:latin typeface="微软雅黑" pitchFamily="34" charset="-122"/>
                <a:ea typeface="微软雅黑" pitchFamily="34" charset="-122"/>
              </a:rPr>
              <a:t>    步长因子序列可以有各种取法，有取奇数的，也有取质数的，但需要注意：步长因子中除</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外没有公因子，</a:t>
            </a:r>
            <a:r>
              <a:rPr lang="zh-CN" altLang="en-US" sz="2400" u="sng" dirty="0">
                <a:solidFill>
                  <a:srgbClr val="C00000"/>
                </a:solidFill>
                <a:latin typeface="微软雅黑" pitchFamily="34" charset="-122"/>
                <a:ea typeface="微软雅黑" pitchFamily="34" charset="-122"/>
              </a:rPr>
              <a:t>且最后一个步长因子必须为</a:t>
            </a:r>
            <a:r>
              <a:rPr lang="en-US" altLang="zh-CN" sz="2400" u="sng" dirty="0">
                <a:solidFill>
                  <a:srgbClr val="C00000"/>
                </a:solidFill>
                <a:latin typeface="微软雅黑" pitchFamily="34" charset="-122"/>
                <a:ea typeface="微软雅黑" pitchFamily="34" charset="-122"/>
              </a:rPr>
              <a:t>1</a:t>
            </a:r>
            <a:r>
              <a:rPr lang="zh-CN" altLang="en-US" sz="2400" u="sng" dirty="0">
                <a:solidFill>
                  <a:srgbClr val="C00000"/>
                </a:solidFill>
                <a:latin typeface="微软雅黑" pitchFamily="34" charset="-122"/>
                <a:ea typeface="微软雅黑" pitchFamily="34" charset="-122"/>
              </a:rPr>
              <a:t>。</a:t>
            </a:r>
          </a:p>
          <a:p>
            <a:pPr algn="just">
              <a:lnSpc>
                <a:spcPct val="115000"/>
              </a:lnSpc>
              <a:spcBef>
                <a:spcPct val="5000"/>
              </a:spcBef>
            </a:pPr>
            <a:endParaRPr lang="zh-CN" altLang="en-US" sz="2400" dirty="0">
              <a:solidFill>
                <a:srgbClr val="FFFF00"/>
              </a:solidFill>
              <a:latin typeface="微软雅黑" pitchFamily="34" charset="-122"/>
              <a:ea typeface="微软雅黑" pitchFamily="34" charset="-122"/>
            </a:endParaRPr>
          </a:p>
          <a:p>
            <a:pPr algn="just">
              <a:lnSpc>
                <a:spcPct val="115000"/>
              </a:lnSpc>
              <a:spcBef>
                <a:spcPct val="5000"/>
              </a:spcBef>
            </a:pPr>
            <a:r>
              <a:rPr kumimoji="1" lang="zh-CN" altLang="en-US" sz="2400" b="1" dirty="0" smtClean="0">
                <a:latin typeface="微软雅黑" pitchFamily="34" charset="-122"/>
                <a:ea typeface="微软雅黑" pitchFamily="34" charset="-122"/>
              </a:rPr>
              <a:t>希</a:t>
            </a:r>
            <a:r>
              <a:rPr kumimoji="1" lang="zh-CN" altLang="en-US" sz="2400" b="1" dirty="0">
                <a:latin typeface="微软雅黑" pitchFamily="34" charset="-122"/>
                <a:ea typeface="微软雅黑" pitchFamily="34" charset="-122"/>
              </a:rPr>
              <a:t>尔排序方法是一个</a:t>
            </a:r>
            <a:r>
              <a:rPr kumimoji="1" lang="zh-CN" altLang="en-US" sz="2400" b="1" dirty="0">
                <a:solidFill>
                  <a:srgbClr val="C00000"/>
                </a:solidFill>
                <a:latin typeface="微软雅黑" pitchFamily="34" charset="-122"/>
                <a:ea typeface="微软雅黑" pitchFamily="34" charset="-122"/>
              </a:rPr>
              <a:t>不稳定</a:t>
            </a:r>
            <a:r>
              <a:rPr kumimoji="1" lang="zh-CN" altLang="en-US" sz="2400" b="1" dirty="0">
                <a:latin typeface="微软雅黑" pitchFamily="34" charset="-122"/>
                <a:ea typeface="微软雅黑" pitchFamily="34" charset="-122"/>
              </a:rPr>
              <a:t>的排序方法。</a:t>
            </a:r>
          </a:p>
        </p:txBody>
      </p:sp>
      <p:sp>
        <p:nvSpPr>
          <p:cNvPr id="3" name="TextBox 2"/>
          <p:cNvSpPr txBox="1"/>
          <p:nvPr/>
        </p:nvSpPr>
        <p:spPr>
          <a:xfrm>
            <a:off x="428596" y="357166"/>
            <a:ext cx="7929618"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希尔排序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3026">
                                            <p:txEl>
                                              <p:pRg st="2" end="2"/>
                                            </p:txEl>
                                          </p:spTgt>
                                        </p:tgtEl>
                                        <p:attrNameLst>
                                          <p:attrName>style.visibility</p:attrName>
                                        </p:attrNameLst>
                                      </p:cBhvr>
                                      <p:to>
                                        <p:strVal val="visible"/>
                                      </p:to>
                                    </p:set>
                                    <p:animEffect transition="in" filter="blinds(horizontal)">
                                      <p:cBhvr>
                                        <p:cTn id="7" dur="500"/>
                                        <p:tgtEl>
                                          <p:spTgt spid="51302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3026">
                                            <p:txEl>
                                              <p:pRg st="4" end="4"/>
                                            </p:txEl>
                                          </p:spTgt>
                                        </p:tgtEl>
                                        <p:attrNameLst>
                                          <p:attrName>style.visibility</p:attrName>
                                        </p:attrNameLst>
                                      </p:cBhvr>
                                      <p:to>
                                        <p:strVal val="visible"/>
                                      </p:to>
                                    </p:set>
                                    <p:animEffect transition="in" filter="blinds(horizontal)">
                                      <p:cBhvr>
                                        <p:cTn id="12" dur="500"/>
                                        <p:tgtEl>
                                          <p:spTgt spid="5130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_s1035"/>
          <p:cNvSpPr>
            <a:spLocks noChangeArrowheads="1"/>
          </p:cNvSpPr>
          <p:nvPr/>
        </p:nvSpPr>
        <p:spPr bwMode="auto">
          <a:xfrm>
            <a:off x="714348" y="1643050"/>
            <a:ext cx="5833910"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插入排序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5" name="_s1036"/>
          <p:cNvSpPr>
            <a:spLocks noChangeArrowheads="1"/>
          </p:cNvSpPr>
          <p:nvPr/>
        </p:nvSpPr>
        <p:spPr bwMode="auto">
          <a:xfrm>
            <a:off x="714348" y="2474197"/>
            <a:ext cx="5818598" cy="70018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交换排序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6" name="_s1037"/>
          <p:cNvSpPr>
            <a:spLocks noChangeArrowheads="1"/>
          </p:cNvSpPr>
          <p:nvPr/>
        </p:nvSpPr>
        <p:spPr bwMode="auto">
          <a:xfrm>
            <a:off x="714348" y="3305344"/>
            <a:ext cx="5837738"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选择</a:t>
            </a: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排序</a:t>
            </a:r>
          </a:p>
        </p:txBody>
      </p:sp>
      <p:sp>
        <p:nvSpPr>
          <p:cNvPr id="7" name="_s1038"/>
          <p:cNvSpPr>
            <a:spLocks noChangeArrowheads="1"/>
          </p:cNvSpPr>
          <p:nvPr/>
        </p:nvSpPr>
        <p:spPr bwMode="auto">
          <a:xfrm>
            <a:off x="714348" y="4136491"/>
            <a:ext cx="5833910" cy="707502"/>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归并排序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8" name="_s1038"/>
          <p:cNvSpPr>
            <a:spLocks noChangeArrowheads="1"/>
          </p:cNvSpPr>
          <p:nvPr/>
        </p:nvSpPr>
        <p:spPr bwMode="auto">
          <a:xfrm>
            <a:off x="714348" y="4974956"/>
            <a:ext cx="5834063" cy="706438"/>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lIns="0" tIns="0" rIns="0" bIns="0" anchor="ctr"/>
          <a:lstStyle/>
          <a:p>
            <a:r>
              <a:rPr lang="zh-CN" altLang="en-US" sz="2600" b="1" dirty="0" smtClean="0">
                <a:solidFill>
                  <a:srgbClr val="000000"/>
                </a:solidFill>
                <a:latin typeface="微软雅黑" pitchFamily="34" charset="-122"/>
                <a:ea typeface="微软雅黑" pitchFamily="34" charset="-122"/>
              </a:rPr>
              <a:t>    分配</a:t>
            </a:r>
            <a:r>
              <a:rPr lang="zh-CN" altLang="en-US" sz="2600" b="1" dirty="0">
                <a:solidFill>
                  <a:srgbClr val="000000"/>
                </a:solidFill>
                <a:latin typeface="微软雅黑" pitchFamily="34" charset="-122"/>
                <a:ea typeface="微软雅黑" pitchFamily="34" charset="-122"/>
              </a:rPr>
              <a:t>排序（基数排序）</a:t>
            </a:r>
          </a:p>
        </p:txBody>
      </p:sp>
      <p:sp>
        <p:nvSpPr>
          <p:cNvPr id="9" name="TextBox 8"/>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1" name="Text Box 3"/>
          <p:cNvSpPr txBox="1">
            <a:spLocks noChangeArrowheads="1"/>
          </p:cNvSpPr>
          <p:nvPr/>
        </p:nvSpPr>
        <p:spPr bwMode="auto">
          <a:xfrm>
            <a:off x="366713" y="1590677"/>
            <a:ext cx="7910512" cy="3065455"/>
          </a:xfrm>
          <a:prstGeom prst="rect">
            <a:avLst/>
          </a:prstGeom>
          <a:noFill/>
          <a:ln w="12700" cap="sq">
            <a:noFill/>
            <a:miter lim="800000"/>
            <a:headEnd type="none" w="sm" len="sm"/>
            <a:tailEnd type="none" w="sm" len="sm"/>
          </a:ln>
          <a:effectLst/>
        </p:spPr>
        <p:txBody>
          <a:bodyPr>
            <a:spAutoFit/>
          </a:bodyPr>
          <a:lstStyle/>
          <a:p>
            <a:pPr algn="just">
              <a:lnSpc>
                <a:spcPct val="115000"/>
              </a:lnSpc>
            </a:pPr>
            <a:r>
              <a:rPr lang="zh-CN" altLang="en-US" sz="2400" dirty="0" smtClean="0">
                <a:solidFill>
                  <a:srgbClr val="C00000"/>
                </a:solidFill>
                <a:latin typeface="微软雅黑" pitchFamily="34" charset="-122"/>
                <a:ea typeface="微软雅黑" pitchFamily="34" charset="-122"/>
              </a:rPr>
              <a:t>基本思想</a:t>
            </a:r>
            <a:endParaRPr lang="en-US" altLang="zh-CN" sz="2400" dirty="0" smtClean="0">
              <a:solidFill>
                <a:srgbClr val="C00000"/>
              </a:solidFill>
              <a:latin typeface="微软雅黑" pitchFamily="34" charset="-122"/>
              <a:ea typeface="微软雅黑" pitchFamily="34" charset="-122"/>
            </a:endParaRPr>
          </a:p>
          <a:p>
            <a:pPr algn="just">
              <a:lnSpc>
                <a:spcPct val="115000"/>
              </a:lnSpc>
            </a:pPr>
            <a:r>
              <a:rPr lang="zh-CN" altLang="en-US" sz="2400" dirty="0" smtClean="0">
                <a:latin typeface="微软雅黑" pitchFamily="34" charset="-122"/>
                <a:ea typeface="微软雅黑" pitchFamily="34" charset="-122"/>
              </a:rPr>
              <a:t>通过</a:t>
            </a:r>
            <a:r>
              <a:rPr lang="zh-CN" altLang="en-US" sz="2400" dirty="0">
                <a:latin typeface="微软雅黑" pitchFamily="34" charset="-122"/>
                <a:ea typeface="微软雅黑" pitchFamily="34" charset="-122"/>
              </a:rPr>
              <a:t>排序表中两个记录关键码的</a:t>
            </a:r>
            <a:r>
              <a:rPr lang="zh-CN" altLang="en-US" sz="2400" dirty="0">
                <a:solidFill>
                  <a:srgbClr val="C00000"/>
                </a:solidFill>
                <a:latin typeface="微软雅黑" pitchFamily="34" charset="-122"/>
                <a:ea typeface="微软雅黑" pitchFamily="34" charset="-122"/>
              </a:rPr>
              <a:t>比较</a:t>
            </a:r>
            <a:r>
              <a:rPr lang="zh-CN" altLang="en-US" sz="2400" dirty="0">
                <a:latin typeface="微软雅黑" pitchFamily="34" charset="-122"/>
                <a:ea typeface="微软雅黑" pitchFamily="34" charset="-122"/>
              </a:rPr>
              <a:t>，若与排序要求相逆，则将二者进行</a:t>
            </a:r>
            <a:r>
              <a:rPr lang="zh-CN" altLang="en-US" sz="2400" dirty="0">
                <a:solidFill>
                  <a:srgbClr val="C00000"/>
                </a:solidFill>
                <a:latin typeface="微软雅黑" pitchFamily="34" charset="-122"/>
                <a:ea typeface="微软雅黑" pitchFamily="34" charset="-122"/>
              </a:rPr>
              <a:t>交换</a:t>
            </a:r>
            <a:r>
              <a:rPr lang="zh-CN" altLang="en-US" sz="2400" dirty="0">
                <a:latin typeface="微软雅黑" pitchFamily="34" charset="-122"/>
                <a:ea typeface="微软雅黑" pitchFamily="34" charset="-122"/>
              </a:rPr>
              <a:t>，直至没有反序的记录为止。</a:t>
            </a:r>
          </a:p>
          <a:p>
            <a:pPr algn="just">
              <a:lnSpc>
                <a:spcPct val="115000"/>
              </a:lnSpc>
            </a:pPr>
            <a:endParaRPr lang="en-US" altLang="zh-CN" sz="2400" dirty="0" smtClean="0">
              <a:solidFill>
                <a:srgbClr val="FFFF00"/>
              </a:solidFill>
              <a:latin typeface="微软雅黑" pitchFamily="34" charset="-122"/>
              <a:ea typeface="微软雅黑" pitchFamily="34" charset="-122"/>
            </a:endParaRPr>
          </a:p>
          <a:p>
            <a:pPr algn="just">
              <a:lnSpc>
                <a:spcPct val="115000"/>
              </a:lnSpc>
            </a:pPr>
            <a:r>
              <a:rPr lang="zh-CN" altLang="en-US" sz="2400" dirty="0" smtClean="0">
                <a:solidFill>
                  <a:srgbClr val="C00000"/>
                </a:solidFill>
                <a:latin typeface="微软雅黑" pitchFamily="34" charset="-122"/>
                <a:ea typeface="微软雅黑" pitchFamily="34" charset="-122"/>
              </a:rPr>
              <a:t>特点</a:t>
            </a:r>
            <a:endParaRPr lang="en-US" altLang="zh-CN" sz="2400" dirty="0" smtClean="0">
              <a:latin typeface="微软雅黑" pitchFamily="34" charset="-122"/>
              <a:ea typeface="微软雅黑" pitchFamily="34" charset="-122"/>
            </a:endParaRPr>
          </a:p>
          <a:p>
            <a:pPr algn="just">
              <a:lnSpc>
                <a:spcPct val="115000"/>
              </a:lnSpc>
            </a:pPr>
            <a:r>
              <a:rPr lang="zh-CN" altLang="en-US" sz="2400" dirty="0" smtClean="0">
                <a:latin typeface="微软雅黑" pitchFamily="34" charset="-122"/>
                <a:ea typeface="微软雅黑" pitchFamily="34" charset="-122"/>
              </a:rPr>
              <a:t>排序</a:t>
            </a:r>
            <a:r>
              <a:rPr lang="zh-CN" altLang="en-US" sz="2400" dirty="0">
                <a:latin typeface="微软雅黑" pitchFamily="34" charset="-122"/>
                <a:ea typeface="微软雅黑" pitchFamily="34" charset="-122"/>
              </a:rPr>
              <a:t>码值较小记录的向序列的一端移动，排序码值较大</a:t>
            </a:r>
            <a:r>
              <a:rPr lang="zh-CN" altLang="en-US" sz="2400" dirty="0" smtClean="0">
                <a:latin typeface="微软雅黑" pitchFamily="34" charset="-122"/>
                <a:ea typeface="微软雅黑" pitchFamily="34" charset="-122"/>
              </a:rPr>
              <a:t>记录</a:t>
            </a:r>
            <a:r>
              <a:rPr lang="zh-CN" altLang="en-US" sz="2400" dirty="0">
                <a:latin typeface="微软雅黑" pitchFamily="34" charset="-122"/>
                <a:ea typeface="微软雅黑" pitchFamily="34" charset="-122"/>
              </a:rPr>
              <a:t>的向序列的另一端移动。</a:t>
            </a:r>
          </a:p>
        </p:txBody>
      </p:sp>
      <p:sp>
        <p:nvSpPr>
          <p:cNvPr id="514052" name="Text Box 4"/>
          <p:cNvSpPr txBox="1">
            <a:spLocks noChangeArrowheads="1"/>
          </p:cNvSpPr>
          <p:nvPr/>
        </p:nvSpPr>
        <p:spPr bwMode="auto">
          <a:xfrm>
            <a:off x="428596" y="4857760"/>
            <a:ext cx="7910513" cy="1815882"/>
          </a:xfrm>
          <a:prstGeom prst="rect">
            <a:avLst/>
          </a:prstGeom>
          <a:noFill/>
          <a:ln w="12700" cap="sq">
            <a:noFill/>
            <a:miter lim="800000"/>
            <a:headEnd type="none" w="sm" len="sm"/>
            <a:tailEnd type="none" w="sm" len="sm"/>
          </a:ln>
          <a:effectLst/>
        </p:spPr>
        <p:txBody>
          <a:bodyPr>
            <a:spAutoFit/>
          </a:bodyPr>
          <a:lstStyle/>
          <a:p>
            <a:pPr algn="just">
              <a:lnSpc>
                <a:spcPct val="115000"/>
              </a:lnSpc>
            </a:pPr>
            <a:r>
              <a:rPr lang="en-US" altLang="zh-CN" sz="3200" dirty="0" smtClean="0">
                <a:solidFill>
                  <a:srgbClr val="C00000"/>
                </a:solidFill>
                <a:latin typeface="微软雅黑" pitchFamily="34" charset="-122"/>
                <a:ea typeface="微软雅黑" pitchFamily="34" charset="-122"/>
              </a:rPr>
              <a:t>1 </a:t>
            </a:r>
            <a:r>
              <a:rPr lang="zh-CN" altLang="en-US" sz="3200" dirty="0">
                <a:solidFill>
                  <a:srgbClr val="C00000"/>
                </a:solidFill>
                <a:latin typeface="微软雅黑" pitchFamily="34" charset="-122"/>
                <a:ea typeface="微软雅黑" pitchFamily="34" charset="-122"/>
              </a:rPr>
              <a:t>冒泡排序</a:t>
            </a:r>
          </a:p>
          <a:p>
            <a:pPr algn="just">
              <a:spcBef>
                <a:spcPct val="20000"/>
              </a:spcBef>
            </a:pPr>
            <a:r>
              <a:rPr lang="en-US" altLang="zh-CN" sz="3200" dirty="0" smtClean="0">
                <a:solidFill>
                  <a:srgbClr val="C00000"/>
                </a:solidFill>
                <a:latin typeface="微软雅黑" pitchFamily="34" charset="-122"/>
                <a:ea typeface="微软雅黑" pitchFamily="34" charset="-122"/>
              </a:rPr>
              <a:t>2 </a:t>
            </a:r>
            <a:r>
              <a:rPr lang="zh-CN" altLang="en-US" sz="3200" dirty="0">
                <a:solidFill>
                  <a:srgbClr val="C00000"/>
                </a:solidFill>
                <a:latin typeface="微软雅黑" pitchFamily="34" charset="-122"/>
                <a:ea typeface="微软雅黑" pitchFamily="34" charset="-122"/>
              </a:rPr>
              <a:t>快速排序</a:t>
            </a:r>
          </a:p>
          <a:p>
            <a:pPr algn="just">
              <a:lnSpc>
                <a:spcPct val="115000"/>
              </a:lnSpc>
            </a:pPr>
            <a:endParaRPr lang="en-US" altLang="zh-CN" sz="3200" dirty="0">
              <a:solidFill>
                <a:srgbClr val="C00000"/>
              </a:solidFill>
              <a:latin typeface="微软雅黑" pitchFamily="34" charset="-122"/>
              <a:ea typeface="微软雅黑" pitchFamily="34" charset="-122"/>
            </a:endParaRPr>
          </a:p>
        </p:txBody>
      </p:sp>
      <p:sp>
        <p:nvSpPr>
          <p:cNvPr id="4" name="TextBox 3"/>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交换</a:t>
            </a:r>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4051">
                                            <p:txEl>
                                              <p:pRg st="3" end="3"/>
                                            </p:txEl>
                                          </p:spTgt>
                                        </p:tgtEl>
                                        <p:attrNameLst>
                                          <p:attrName>style.visibility</p:attrName>
                                        </p:attrNameLst>
                                      </p:cBhvr>
                                      <p:to>
                                        <p:strVal val="visible"/>
                                      </p:to>
                                    </p:set>
                                    <p:animEffect transition="in" filter="blinds(horizontal)">
                                      <p:cBhvr>
                                        <p:cTn id="7" dur="500"/>
                                        <p:tgtEl>
                                          <p:spTgt spid="514051">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14051">
                                            <p:txEl>
                                              <p:pRg st="4" end="4"/>
                                            </p:txEl>
                                          </p:spTgt>
                                        </p:tgtEl>
                                        <p:attrNameLst>
                                          <p:attrName>style.visibility</p:attrName>
                                        </p:attrNameLst>
                                      </p:cBhvr>
                                      <p:to>
                                        <p:strVal val="visible"/>
                                      </p:to>
                                    </p:set>
                                    <p:animEffect transition="in" filter="blinds(horizontal)">
                                      <p:cBhvr>
                                        <p:cTn id="10" dur="500"/>
                                        <p:tgtEl>
                                          <p:spTgt spid="514051">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14052"/>
                                        </p:tgtEl>
                                        <p:attrNameLst>
                                          <p:attrName>style.visibility</p:attrName>
                                        </p:attrNameLst>
                                      </p:cBhvr>
                                      <p:to>
                                        <p:strVal val="visible"/>
                                      </p:to>
                                    </p:set>
                                    <p:animEffect transition="in" filter="blinds(horizontal)">
                                      <p:cBhvr>
                                        <p:cTn id="15" dur="500"/>
                                        <p:tgtEl>
                                          <p:spTgt spid="514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05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zh-CN" altLang="en-US" dirty="0" smtClean="0"/>
              <a:t>冒泡排序</a:t>
            </a:r>
            <a:endParaRPr lang="zh-CN" altLang="en-US" dirty="0" smtClean="0"/>
          </a:p>
        </p:txBody>
      </p:sp>
      <p:grpSp>
        <p:nvGrpSpPr>
          <p:cNvPr id="3" name="Group 51"/>
          <p:cNvGrpSpPr>
            <a:grpSpLocks/>
          </p:cNvGrpSpPr>
          <p:nvPr/>
        </p:nvGrpSpPr>
        <p:grpSpPr bwMode="auto">
          <a:xfrm>
            <a:off x="788137" y="1643050"/>
            <a:ext cx="508296" cy="3277830"/>
            <a:chOff x="528" y="1824"/>
            <a:chExt cx="336" cy="2016"/>
          </a:xfrm>
        </p:grpSpPr>
        <p:sp>
          <p:nvSpPr>
            <p:cNvPr id="245768" name="Oval 8"/>
            <p:cNvSpPr>
              <a:spLocks noChangeArrowheads="1"/>
            </p:cNvSpPr>
            <p:nvPr/>
          </p:nvSpPr>
          <p:spPr bwMode="auto">
            <a:xfrm>
              <a:off x="526" y="1824"/>
              <a:ext cx="338"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21</a:t>
              </a:r>
            </a:p>
          </p:txBody>
        </p:sp>
        <p:sp>
          <p:nvSpPr>
            <p:cNvPr id="245769" name="Oval 9"/>
            <p:cNvSpPr>
              <a:spLocks noChangeArrowheads="1"/>
            </p:cNvSpPr>
            <p:nvPr/>
          </p:nvSpPr>
          <p:spPr bwMode="auto">
            <a:xfrm>
              <a:off x="526" y="3504"/>
              <a:ext cx="338"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08</a:t>
              </a:r>
            </a:p>
          </p:txBody>
        </p:sp>
        <p:sp>
          <p:nvSpPr>
            <p:cNvPr id="245770" name="Oval 10"/>
            <p:cNvSpPr>
              <a:spLocks noChangeArrowheads="1"/>
            </p:cNvSpPr>
            <p:nvPr/>
          </p:nvSpPr>
          <p:spPr bwMode="auto">
            <a:xfrm>
              <a:off x="526" y="2160"/>
              <a:ext cx="338"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FF3300"/>
                  </a:solidFill>
                  <a:effectLst>
                    <a:outerShdw blurRad="38100" dist="38100" dir="2700000" algn="tl">
                      <a:srgbClr val="000000"/>
                    </a:outerShdw>
                  </a:effectLst>
                  <a:latin typeface="Arial" charset="0"/>
                  <a:ea typeface="宋体" pitchFamily="2" charset="-122"/>
                </a:rPr>
                <a:t>25</a:t>
              </a:r>
            </a:p>
          </p:txBody>
        </p:sp>
        <p:sp>
          <p:nvSpPr>
            <p:cNvPr id="245771" name="Oval 11"/>
            <p:cNvSpPr>
              <a:spLocks noChangeArrowheads="1"/>
            </p:cNvSpPr>
            <p:nvPr/>
          </p:nvSpPr>
          <p:spPr bwMode="auto">
            <a:xfrm>
              <a:off x="526" y="2496"/>
              <a:ext cx="338" cy="338"/>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49</a:t>
              </a:r>
            </a:p>
          </p:txBody>
        </p:sp>
        <p:sp>
          <p:nvSpPr>
            <p:cNvPr id="245772" name="Oval 12"/>
            <p:cNvSpPr>
              <a:spLocks noChangeArrowheads="1"/>
            </p:cNvSpPr>
            <p:nvPr/>
          </p:nvSpPr>
          <p:spPr bwMode="auto">
            <a:xfrm>
              <a:off x="526" y="2834"/>
              <a:ext cx="338"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FF0000"/>
                  </a:solidFill>
                  <a:effectLst>
                    <a:outerShdw blurRad="38100" dist="38100" dir="2700000" algn="tl">
                      <a:srgbClr val="000000"/>
                    </a:outerShdw>
                  </a:effectLst>
                  <a:latin typeface="Arial" charset="0"/>
                  <a:ea typeface="宋体" pitchFamily="2" charset="-122"/>
                </a:rPr>
                <a:t>25</a:t>
              </a:r>
            </a:p>
          </p:txBody>
        </p:sp>
        <p:sp>
          <p:nvSpPr>
            <p:cNvPr id="245773" name="Oval 13"/>
            <p:cNvSpPr>
              <a:spLocks noChangeArrowheads="1"/>
            </p:cNvSpPr>
            <p:nvPr/>
          </p:nvSpPr>
          <p:spPr bwMode="auto">
            <a:xfrm>
              <a:off x="526" y="3168"/>
              <a:ext cx="338"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16</a:t>
              </a:r>
            </a:p>
          </p:txBody>
        </p:sp>
      </p:grpSp>
      <p:grpSp>
        <p:nvGrpSpPr>
          <p:cNvPr id="5" name="Group 14"/>
          <p:cNvGrpSpPr>
            <a:grpSpLocks/>
          </p:cNvGrpSpPr>
          <p:nvPr/>
        </p:nvGrpSpPr>
        <p:grpSpPr bwMode="auto">
          <a:xfrm>
            <a:off x="2385640" y="1643050"/>
            <a:ext cx="508296" cy="3277830"/>
            <a:chOff x="1104" y="624"/>
            <a:chExt cx="336" cy="2064"/>
          </a:xfrm>
        </p:grpSpPr>
        <p:sp>
          <p:nvSpPr>
            <p:cNvPr id="245775" name="Oval 15"/>
            <p:cNvSpPr>
              <a:spLocks noChangeArrowheads="1"/>
            </p:cNvSpPr>
            <p:nvPr/>
          </p:nvSpPr>
          <p:spPr bwMode="auto">
            <a:xfrm>
              <a:off x="1104" y="624"/>
              <a:ext cx="336"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FF3300"/>
                  </a:solidFill>
                  <a:effectLst>
                    <a:outerShdw blurRad="38100" dist="38100" dir="2700000" algn="tl">
                      <a:srgbClr val="000000"/>
                    </a:outerShdw>
                  </a:effectLst>
                  <a:latin typeface="Arial" charset="0"/>
                  <a:ea typeface="宋体" pitchFamily="2" charset="-122"/>
                </a:rPr>
                <a:t>21</a:t>
              </a:r>
            </a:p>
          </p:txBody>
        </p:sp>
        <p:sp>
          <p:nvSpPr>
            <p:cNvPr id="245776" name="Oval 16"/>
            <p:cNvSpPr>
              <a:spLocks noChangeArrowheads="1"/>
            </p:cNvSpPr>
            <p:nvPr/>
          </p:nvSpPr>
          <p:spPr bwMode="auto">
            <a:xfrm>
              <a:off x="1104" y="2352"/>
              <a:ext cx="336"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002060"/>
                  </a:solidFill>
                  <a:effectLst>
                    <a:outerShdw blurRad="38100" dist="38100" dir="2700000" algn="tl">
                      <a:srgbClr val="000000"/>
                    </a:outerShdw>
                  </a:effectLst>
                  <a:latin typeface="Arial" charset="0"/>
                  <a:ea typeface="宋体" pitchFamily="2" charset="-122"/>
                </a:rPr>
                <a:t>49</a:t>
              </a:r>
            </a:p>
          </p:txBody>
        </p:sp>
        <p:sp>
          <p:nvSpPr>
            <p:cNvPr id="245777" name="Oval 17"/>
            <p:cNvSpPr>
              <a:spLocks noChangeArrowheads="1"/>
            </p:cNvSpPr>
            <p:nvPr/>
          </p:nvSpPr>
          <p:spPr bwMode="auto">
            <a:xfrm>
              <a:off x="1104" y="960"/>
              <a:ext cx="336"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25</a:t>
              </a:r>
            </a:p>
          </p:txBody>
        </p:sp>
        <p:sp>
          <p:nvSpPr>
            <p:cNvPr id="245778" name="Oval 18"/>
            <p:cNvSpPr>
              <a:spLocks noChangeArrowheads="1"/>
            </p:cNvSpPr>
            <p:nvPr/>
          </p:nvSpPr>
          <p:spPr bwMode="auto">
            <a:xfrm>
              <a:off x="1104" y="1296"/>
              <a:ext cx="336"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FF0000"/>
                  </a:solidFill>
                  <a:effectLst>
                    <a:outerShdw blurRad="38100" dist="38100" dir="2700000" algn="tl">
                      <a:srgbClr val="000000"/>
                    </a:outerShdw>
                  </a:effectLst>
                  <a:latin typeface="Arial" charset="0"/>
                  <a:ea typeface="宋体" pitchFamily="2" charset="-122"/>
                </a:rPr>
                <a:t>25</a:t>
              </a:r>
            </a:p>
          </p:txBody>
        </p:sp>
        <p:sp>
          <p:nvSpPr>
            <p:cNvPr id="245779" name="Oval 19"/>
            <p:cNvSpPr>
              <a:spLocks noChangeArrowheads="1"/>
            </p:cNvSpPr>
            <p:nvPr/>
          </p:nvSpPr>
          <p:spPr bwMode="auto">
            <a:xfrm>
              <a:off x="1104" y="1632"/>
              <a:ext cx="336" cy="338"/>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16</a:t>
              </a:r>
            </a:p>
          </p:txBody>
        </p:sp>
        <p:sp>
          <p:nvSpPr>
            <p:cNvPr id="245780" name="Oval 20"/>
            <p:cNvSpPr>
              <a:spLocks noChangeArrowheads="1"/>
            </p:cNvSpPr>
            <p:nvPr/>
          </p:nvSpPr>
          <p:spPr bwMode="auto">
            <a:xfrm>
              <a:off x="1104" y="1968"/>
              <a:ext cx="336" cy="33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FF3300"/>
                  </a:solidFill>
                  <a:effectLst>
                    <a:outerShdw blurRad="38100" dist="38100" dir="2700000" algn="tl">
                      <a:srgbClr val="000000"/>
                    </a:outerShdw>
                  </a:effectLst>
                  <a:latin typeface="Arial" charset="0"/>
                  <a:ea typeface="宋体" pitchFamily="2" charset="-122"/>
                </a:rPr>
                <a:t>08</a:t>
              </a:r>
            </a:p>
          </p:txBody>
        </p:sp>
      </p:grpSp>
      <p:sp>
        <p:nvSpPr>
          <p:cNvPr id="26638" name="Text Box 22"/>
          <p:cNvSpPr txBox="1">
            <a:spLocks noChangeArrowheads="1"/>
          </p:cNvSpPr>
          <p:nvPr/>
        </p:nvSpPr>
        <p:spPr bwMode="auto">
          <a:xfrm>
            <a:off x="3836402" y="1720867"/>
            <a:ext cx="176996" cy="457372"/>
          </a:xfrm>
          <a:prstGeom prst="rect">
            <a:avLst/>
          </a:prstGeom>
          <a:noFill/>
          <a:ln w="9525">
            <a:noFill/>
            <a:miter lim="800000"/>
            <a:headEnd/>
            <a:tailEnd/>
          </a:ln>
        </p:spPr>
        <p:txBody>
          <a:bodyPr wrap="none" lIns="92355" tIns="46178" rIns="92355" bIns="46178">
            <a:spAutoFit/>
          </a:bodyPr>
          <a:lstStyle/>
          <a:p>
            <a:pPr defTabSz="923925"/>
            <a:endParaRPr kumimoji="1" lang="zh-CN" altLang="en-US" sz="2400" b="0">
              <a:latin typeface="Times New Roman" pitchFamily="18" charset="0"/>
            </a:endParaRPr>
          </a:p>
        </p:txBody>
      </p:sp>
      <p:sp>
        <p:nvSpPr>
          <p:cNvPr id="245783" name="Oval 23"/>
          <p:cNvSpPr>
            <a:spLocks noChangeArrowheads="1"/>
          </p:cNvSpPr>
          <p:nvPr/>
        </p:nvSpPr>
        <p:spPr bwMode="auto">
          <a:xfrm>
            <a:off x="3547460" y="164305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FF3300"/>
                </a:solidFill>
                <a:effectLst>
                  <a:outerShdw blurRad="38100" dist="38100" dir="2700000" algn="tl">
                    <a:srgbClr val="000000"/>
                  </a:outerShdw>
                </a:effectLst>
                <a:latin typeface="Arial" charset="0"/>
                <a:ea typeface="宋体" pitchFamily="2" charset="-122"/>
              </a:rPr>
              <a:t>21</a:t>
            </a:r>
          </a:p>
        </p:txBody>
      </p:sp>
      <p:sp>
        <p:nvSpPr>
          <p:cNvPr id="245784" name="Oval 24"/>
          <p:cNvSpPr>
            <a:spLocks noChangeArrowheads="1"/>
          </p:cNvSpPr>
          <p:nvPr/>
        </p:nvSpPr>
        <p:spPr bwMode="auto">
          <a:xfrm>
            <a:off x="3547460" y="438728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002060"/>
                </a:solidFill>
                <a:effectLst>
                  <a:outerShdw blurRad="38100" dist="38100" dir="2700000" algn="tl">
                    <a:srgbClr val="000000"/>
                  </a:outerShdw>
                </a:effectLst>
                <a:latin typeface="Arial" charset="0"/>
                <a:ea typeface="宋体" pitchFamily="2" charset="-122"/>
              </a:rPr>
              <a:t>49</a:t>
            </a:r>
          </a:p>
        </p:txBody>
      </p:sp>
      <p:sp>
        <p:nvSpPr>
          <p:cNvPr id="245785" name="Oval 25"/>
          <p:cNvSpPr>
            <a:spLocks noChangeArrowheads="1"/>
          </p:cNvSpPr>
          <p:nvPr/>
        </p:nvSpPr>
        <p:spPr bwMode="auto">
          <a:xfrm>
            <a:off x="3547460" y="217665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25</a:t>
            </a:r>
          </a:p>
        </p:txBody>
      </p:sp>
      <p:sp>
        <p:nvSpPr>
          <p:cNvPr id="245786" name="Oval 26"/>
          <p:cNvSpPr>
            <a:spLocks noChangeArrowheads="1"/>
          </p:cNvSpPr>
          <p:nvPr/>
        </p:nvSpPr>
        <p:spPr bwMode="auto">
          <a:xfrm>
            <a:off x="3547460" y="385368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002060"/>
                </a:solidFill>
                <a:effectLst>
                  <a:outerShdw blurRad="38100" dist="38100" dir="2700000" algn="tl">
                    <a:srgbClr val="000000"/>
                  </a:outerShdw>
                </a:effectLst>
                <a:latin typeface="Arial" charset="0"/>
                <a:ea typeface="宋体" pitchFamily="2" charset="-122"/>
              </a:rPr>
              <a:t>25</a:t>
            </a:r>
          </a:p>
        </p:txBody>
      </p:sp>
      <p:sp>
        <p:nvSpPr>
          <p:cNvPr id="245787" name="Oval 27"/>
          <p:cNvSpPr>
            <a:spLocks noChangeArrowheads="1"/>
          </p:cNvSpPr>
          <p:nvPr/>
        </p:nvSpPr>
        <p:spPr bwMode="auto">
          <a:xfrm>
            <a:off x="3547460" y="271025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16</a:t>
            </a:r>
          </a:p>
        </p:txBody>
      </p:sp>
      <p:sp>
        <p:nvSpPr>
          <p:cNvPr id="245788" name="Oval 28"/>
          <p:cNvSpPr>
            <a:spLocks noChangeArrowheads="1"/>
          </p:cNvSpPr>
          <p:nvPr/>
        </p:nvSpPr>
        <p:spPr bwMode="auto">
          <a:xfrm>
            <a:off x="3547460" y="3243851"/>
            <a:ext cx="508296" cy="53677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08</a:t>
            </a:r>
          </a:p>
        </p:txBody>
      </p:sp>
      <p:sp>
        <p:nvSpPr>
          <p:cNvPr id="26645" name="Text Box 29"/>
          <p:cNvSpPr txBox="1">
            <a:spLocks noChangeArrowheads="1"/>
          </p:cNvSpPr>
          <p:nvPr/>
        </p:nvSpPr>
        <p:spPr bwMode="auto">
          <a:xfrm>
            <a:off x="4998222" y="1720867"/>
            <a:ext cx="176996" cy="457372"/>
          </a:xfrm>
          <a:prstGeom prst="rect">
            <a:avLst/>
          </a:prstGeom>
          <a:noFill/>
          <a:ln w="9525">
            <a:noFill/>
            <a:miter lim="800000"/>
            <a:headEnd/>
            <a:tailEnd/>
          </a:ln>
        </p:spPr>
        <p:txBody>
          <a:bodyPr wrap="none" lIns="92355" tIns="46178" rIns="92355" bIns="46178">
            <a:spAutoFit/>
          </a:bodyPr>
          <a:lstStyle/>
          <a:p>
            <a:pPr defTabSz="923925"/>
            <a:endParaRPr kumimoji="1" lang="zh-CN" altLang="en-US" sz="2400" b="0">
              <a:latin typeface="Times New Roman" pitchFamily="18" charset="0"/>
            </a:endParaRPr>
          </a:p>
        </p:txBody>
      </p:sp>
      <p:sp>
        <p:nvSpPr>
          <p:cNvPr id="245790" name="Oval 30"/>
          <p:cNvSpPr>
            <a:spLocks noChangeArrowheads="1"/>
          </p:cNvSpPr>
          <p:nvPr/>
        </p:nvSpPr>
        <p:spPr bwMode="auto">
          <a:xfrm>
            <a:off x="4712305" y="164305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21</a:t>
            </a:r>
          </a:p>
        </p:txBody>
      </p:sp>
      <p:sp>
        <p:nvSpPr>
          <p:cNvPr id="245791" name="Oval 31"/>
          <p:cNvSpPr>
            <a:spLocks noChangeArrowheads="1"/>
          </p:cNvSpPr>
          <p:nvPr/>
        </p:nvSpPr>
        <p:spPr bwMode="auto">
          <a:xfrm>
            <a:off x="4712305" y="438728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002060"/>
                </a:solidFill>
                <a:effectLst>
                  <a:outerShdw blurRad="38100" dist="38100" dir="2700000" algn="tl">
                    <a:srgbClr val="000000"/>
                  </a:outerShdw>
                </a:effectLst>
                <a:latin typeface="Arial" charset="0"/>
                <a:ea typeface="宋体" pitchFamily="2" charset="-122"/>
              </a:rPr>
              <a:t>49</a:t>
            </a:r>
          </a:p>
        </p:txBody>
      </p:sp>
      <p:sp>
        <p:nvSpPr>
          <p:cNvPr id="245792" name="Oval 32"/>
          <p:cNvSpPr>
            <a:spLocks noChangeArrowheads="1"/>
          </p:cNvSpPr>
          <p:nvPr/>
        </p:nvSpPr>
        <p:spPr bwMode="auto">
          <a:xfrm>
            <a:off x="4712305" y="3323255"/>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002060"/>
                </a:solidFill>
                <a:effectLst>
                  <a:outerShdw blurRad="38100" dist="38100" dir="2700000" algn="tl">
                    <a:srgbClr val="000000"/>
                  </a:outerShdw>
                </a:effectLst>
                <a:latin typeface="Arial" charset="0"/>
                <a:ea typeface="宋体" pitchFamily="2" charset="-122"/>
              </a:rPr>
              <a:t>25</a:t>
            </a:r>
          </a:p>
        </p:txBody>
      </p:sp>
      <p:sp>
        <p:nvSpPr>
          <p:cNvPr id="245793" name="Oval 33"/>
          <p:cNvSpPr>
            <a:spLocks noChangeArrowheads="1"/>
          </p:cNvSpPr>
          <p:nvPr/>
        </p:nvSpPr>
        <p:spPr bwMode="auto">
          <a:xfrm>
            <a:off x="4712305" y="385368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002060"/>
                </a:solidFill>
                <a:effectLst>
                  <a:outerShdw blurRad="38100" dist="38100" dir="2700000" algn="tl">
                    <a:srgbClr val="000000"/>
                  </a:outerShdw>
                </a:effectLst>
                <a:latin typeface="Arial" charset="0"/>
                <a:ea typeface="宋体" pitchFamily="2" charset="-122"/>
              </a:rPr>
              <a:t>25</a:t>
            </a:r>
          </a:p>
        </p:txBody>
      </p:sp>
      <p:sp>
        <p:nvSpPr>
          <p:cNvPr id="245794" name="Oval 34"/>
          <p:cNvSpPr>
            <a:spLocks noChangeArrowheads="1"/>
          </p:cNvSpPr>
          <p:nvPr/>
        </p:nvSpPr>
        <p:spPr bwMode="auto">
          <a:xfrm>
            <a:off x="4712305" y="217665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16</a:t>
            </a:r>
          </a:p>
        </p:txBody>
      </p:sp>
      <p:sp>
        <p:nvSpPr>
          <p:cNvPr id="245795" name="Oval 35"/>
          <p:cNvSpPr>
            <a:spLocks noChangeArrowheads="1"/>
          </p:cNvSpPr>
          <p:nvPr/>
        </p:nvSpPr>
        <p:spPr bwMode="auto">
          <a:xfrm>
            <a:off x="4712305" y="271025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08</a:t>
            </a:r>
          </a:p>
        </p:txBody>
      </p:sp>
      <p:sp>
        <p:nvSpPr>
          <p:cNvPr id="26652" name="Text Box 36"/>
          <p:cNvSpPr txBox="1">
            <a:spLocks noChangeArrowheads="1"/>
          </p:cNvSpPr>
          <p:nvPr/>
        </p:nvSpPr>
        <p:spPr bwMode="auto">
          <a:xfrm>
            <a:off x="6232656" y="1720867"/>
            <a:ext cx="176996" cy="457372"/>
          </a:xfrm>
          <a:prstGeom prst="rect">
            <a:avLst/>
          </a:prstGeom>
          <a:noFill/>
          <a:ln w="9525">
            <a:noFill/>
            <a:miter lim="800000"/>
            <a:headEnd/>
            <a:tailEnd/>
          </a:ln>
        </p:spPr>
        <p:txBody>
          <a:bodyPr wrap="none" lIns="92355" tIns="46178" rIns="92355" bIns="46178">
            <a:spAutoFit/>
          </a:bodyPr>
          <a:lstStyle/>
          <a:p>
            <a:pPr defTabSz="923925"/>
            <a:endParaRPr kumimoji="1" lang="zh-CN" altLang="en-US" sz="2400" b="0">
              <a:latin typeface="Times New Roman" pitchFamily="18" charset="0"/>
            </a:endParaRPr>
          </a:p>
        </p:txBody>
      </p:sp>
      <p:sp>
        <p:nvSpPr>
          <p:cNvPr id="245797" name="Oval 37"/>
          <p:cNvSpPr>
            <a:spLocks noChangeArrowheads="1"/>
          </p:cNvSpPr>
          <p:nvPr/>
        </p:nvSpPr>
        <p:spPr bwMode="auto">
          <a:xfrm>
            <a:off x="5943713" y="2786479"/>
            <a:ext cx="511322" cy="53677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002060"/>
                </a:solidFill>
                <a:effectLst>
                  <a:outerShdw blurRad="38100" dist="38100" dir="2700000" algn="tl">
                    <a:srgbClr val="000000"/>
                  </a:outerShdw>
                </a:effectLst>
                <a:latin typeface="Arial" charset="0"/>
                <a:ea typeface="宋体" pitchFamily="2" charset="-122"/>
              </a:rPr>
              <a:t>21</a:t>
            </a:r>
          </a:p>
        </p:txBody>
      </p:sp>
      <p:sp>
        <p:nvSpPr>
          <p:cNvPr id="245798" name="Oval 38"/>
          <p:cNvSpPr>
            <a:spLocks noChangeArrowheads="1"/>
          </p:cNvSpPr>
          <p:nvPr/>
        </p:nvSpPr>
        <p:spPr bwMode="auto">
          <a:xfrm>
            <a:off x="5943713" y="4387280"/>
            <a:ext cx="511322"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002060"/>
                </a:solidFill>
                <a:effectLst>
                  <a:outerShdw blurRad="38100" dist="38100" dir="2700000" algn="tl">
                    <a:srgbClr val="000000"/>
                  </a:outerShdw>
                </a:effectLst>
                <a:latin typeface="Arial" charset="0"/>
                <a:ea typeface="宋体" pitchFamily="2" charset="-122"/>
              </a:rPr>
              <a:t>49</a:t>
            </a:r>
          </a:p>
        </p:txBody>
      </p:sp>
      <p:sp>
        <p:nvSpPr>
          <p:cNvPr id="245799" name="Oval 39"/>
          <p:cNvSpPr>
            <a:spLocks noChangeArrowheads="1"/>
          </p:cNvSpPr>
          <p:nvPr/>
        </p:nvSpPr>
        <p:spPr bwMode="auto">
          <a:xfrm>
            <a:off x="5943713" y="3323255"/>
            <a:ext cx="511322"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002060"/>
                </a:solidFill>
                <a:effectLst>
                  <a:outerShdw blurRad="38100" dist="38100" dir="2700000" algn="tl">
                    <a:srgbClr val="000000"/>
                  </a:outerShdw>
                </a:effectLst>
                <a:latin typeface="Arial" charset="0"/>
                <a:ea typeface="宋体" pitchFamily="2" charset="-122"/>
              </a:rPr>
              <a:t>25</a:t>
            </a:r>
          </a:p>
        </p:txBody>
      </p:sp>
      <p:sp>
        <p:nvSpPr>
          <p:cNvPr id="245800" name="Oval 40"/>
          <p:cNvSpPr>
            <a:spLocks noChangeArrowheads="1"/>
          </p:cNvSpPr>
          <p:nvPr/>
        </p:nvSpPr>
        <p:spPr bwMode="auto">
          <a:xfrm>
            <a:off x="5943713" y="3853680"/>
            <a:ext cx="511322"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002060"/>
                </a:solidFill>
                <a:effectLst>
                  <a:outerShdw blurRad="38100" dist="38100" dir="2700000" algn="tl">
                    <a:srgbClr val="000000"/>
                  </a:outerShdw>
                </a:effectLst>
                <a:latin typeface="Arial" charset="0"/>
                <a:ea typeface="宋体" pitchFamily="2" charset="-122"/>
              </a:rPr>
              <a:t>25</a:t>
            </a:r>
          </a:p>
        </p:txBody>
      </p:sp>
      <p:sp>
        <p:nvSpPr>
          <p:cNvPr id="245801" name="Oval 41"/>
          <p:cNvSpPr>
            <a:spLocks noChangeArrowheads="1"/>
          </p:cNvSpPr>
          <p:nvPr/>
        </p:nvSpPr>
        <p:spPr bwMode="auto">
          <a:xfrm>
            <a:off x="5943713" y="1643050"/>
            <a:ext cx="511322"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16</a:t>
            </a:r>
          </a:p>
        </p:txBody>
      </p:sp>
      <p:sp>
        <p:nvSpPr>
          <p:cNvPr id="245802" name="Oval 42"/>
          <p:cNvSpPr>
            <a:spLocks noChangeArrowheads="1"/>
          </p:cNvSpPr>
          <p:nvPr/>
        </p:nvSpPr>
        <p:spPr bwMode="auto">
          <a:xfrm>
            <a:off x="5943713" y="2176650"/>
            <a:ext cx="511322"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08</a:t>
            </a:r>
          </a:p>
        </p:txBody>
      </p:sp>
      <p:sp>
        <p:nvSpPr>
          <p:cNvPr id="26659" name="Text Box 43"/>
          <p:cNvSpPr txBox="1">
            <a:spLocks noChangeArrowheads="1"/>
          </p:cNvSpPr>
          <p:nvPr/>
        </p:nvSpPr>
        <p:spPr bwMode="auto">
          <a:xfrm>
            <a:off x="7539703" y="1720867"/>
            <a:ext cx="176996" cy="457372"/>
          </a:xfrm>
          <a:prstGeom prst="rect">
            <a:avLst/>
          </a:prstGeom>
          <a:noFill/>
          <a:ln w="9525">
            <a:noFill/>
            <a:miter lim="800000"/>
            <a:headEnd/>
            <a:tailEnd/>
          </a:ln>
        </p:spPr>
        <p:txBody>
          <a:bodyPr wrap="none" lIns="92355" tIns="46178" rIns="92355" bIns="46178">
            <a:spAutoFit/>
          </a:bodyPr>
          <a:lstStyle/>
          <a:p>
            <a:pPr defTabSz="923925"/>
            <a:endParaRPr kumimoji="1" lang="zh-CN" altLang="en-US" sz="2400" b="0">
              <a:latin typeface="Times New Roman" pitchFamily="18" charset="0"/>
            </a:endParaRPr>
          </a:p>
        </p:txBody>
      </p:sp>
      <p:sp>
        <p:nvSpPr>
          <p:cNvPr id="245804" name="Oval 44"/>
          <p:cNvSpPr>
            <a:spLocks noChangeArrowheads="1"/>
          </p:cNvSpPr>
          <p:nvPr/>
        </p:nvSpPr>
        <p:spPr bwMode="auto">
          <a:xfrm>
            <a:off x="7253786" y="2786479"/>
            <a:ext cx="508296" cy="536776"/>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002060"/>
                </a:solidFill>
                <a:effectLst>
                  <a:outerShdw blurRad="38100" dist="38100" dir="2700000" algn="tl">
                    <a:srgbClr val="000000"/>
                  </a:outerShdw>
                </a:effectLst>
                <a:latin typeface="Arial" charset="0"/>
                <a:ea typeface="宋体" pitchFamily="2" charset="-122"/>
              </a:rPr>
              <a:t>21</a:t>
            </a:r>
          </a:p>
        </p:txBody>
      </p:sp>
      <p:sp>
        <p:nvSpPr>
          <p:cNvPr id="245805" name="Oval 45"/>
          <p:cNvSpPr>
            <a:spLocks noChangeArrowheads="1"/>
          </p:cNvSpPr>
          <p:nvPr/>
        </p:nvSpPr>
        <p:spPr bwMode="auto">
          <a:xfrm>
            <a:off x="7253786" y="438728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002060"/>
                </a:solidFill>
                <a:effectLst>
                  <a:outerShdw blurRad="38100" dist="38100" dir="2700000" algn="tl">
                    <a:srgbClr val="000000"/>
                  </a:outerShdw>
                </a:effectLst>
                <a:latin typeface="Arial" charset="0"/>
                <a:ea typeface="宋体" pitchFamily="2" charset="-122"/>
              </a:rPr>
              <a:t>49</a:t>
            </a:r>
          </a:p>
        </p:txBody>
      </p:sp>
      <p:sp>
        <p:nvSpPr>
          <p:cNvPr id="245806" name="Oval 46"/>
          <p:cNvSpPr>
            <a:spLocks noChangeArrowheads="1"/>
          </p:cNvSpPr>
          <p:nvPr/>
        </p:nvSpPr>
        <p:spPr bwMode="auto">
          <a:xfrm>
            <a:off x="7253786" y="3323255"/>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002060"/>
                </a:solidFill>
                <a:effectLst>
                  <a:outerShdw blurRad="38100" dist="38100" dir="2700000" algn="tl">
                    <a:srgbClr val="000000"/>
                  </a:outerShdw>
                </a:effectLst>
                <a:latin typeface="Arial" charset="0"/>
                <a:ea typeface="宋体" pitchFamily="2" charset="-122"/>
              </a:rPr>
              <a:t>25</a:t>
            </a:r>
          </a:p>
        </p:txBody>
      </p:sp>
      <p:sp>
        <p:nvSpPr>
          <p:cNvPr id="245807" name="Oval 47"/>
          <p:cNvSpPr>
            <a:spLocks noChangeArrowheads="1"/>
          </p:cNvSpPr>
          <p:nvPr/>
        </p:nvSpPr>
        <p:spPr bwMode="auto">
          <a:xfrm>
            <a:off x="7253786" y="385368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002060"/>
                </a:solidFill>
                <a:effectLst>
                  <a:outerShdw blurRad="38100" dist="38100" dir="2700000" algn="tl">
                    <a:srgbClr val="000000"/>
                  </a:outerShdw>
                </a:effectLst>
                <a:latin typeface="Arial" charset="0"/>
                <a:ea typeface="宋体" pitchFamily="2" charset="-122"/>
              </a:rPr>
              <a:t>25</a:t>
            </a:r>
          </a:p>
        </p:txBody>
      </p:sp>
      <p:sp>
        <p:nvSpPr>
          <p:cNvPr id="245808" name="Oval 48"/>
          <p:cNvSpPr>
            <a:spLocks noChangeArrowheads="1"/>
          </p:cNvSpPr>
          <p:nvPr/>
        </p:nvSpPr>
        <p:spPr bwMode="auto">
          <a:xfrm>
            <a:off x="7253786" y="2252879"/>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dirty="0">
                <a:solidFill>
                  <a:srgbClr val="002060"/>
                </a:solidFill>
                <a:effectLst>
                  <a:outerShdw blurRad="38100" dist="38100" dir="2700000" algn="tl">
                    <a:srgbClr val="000000"/>
                  </a:outerShdw>
                </a:effectLst>
                <a:latin typeface="Arial" charset="0"/>
                <a:ea typeface="宋体" pitchFamily="2" charset="-122"/>
              </a:rPr>
              <a:t>16</a:t>
            </a:r>
          </a:p>
        </p:txBody>
      </p:sp>
      <p:sp>
        <p:nvSpPr>
          <p:cNvPr id="245809" name="Oval 49"/>
          <p:cNvSpPr>
            <a:spLocks noChangeArrowheads="1"/>
          </p:cNvSpPr>
          <p:nvPr/>
        </p:nvSpPr>
        <p:spPr bwMode="auto">
          <a:xfrm>
            <a:off x="7253786" y="1643050"/>
            <a:ext cx="508296" cy="533600"/>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vert="eaVert" wrap="none" lIns="92355" tIns="46178" rIns="92355" bIns="46178" anchor="ctr"/>
          <a:lstStyle/>
          <a:p>
            <a:pPr algn="dist" defTabSz="923925">
              <a:defRPr/>
            </a:pPr>
            <a:r>
              <a:rPr kumimoji="1" lang="zh-CN" altLang="en-US" sz="2400">
                <a:solidFill>
                  <a:srgbClr val="FF3300"/>
                </a:solidFill>
                <a:effectLst>
                  <a:outerShdw blurRad="38100" dist="38100" dir="2700000" algn="tl">
                    <a:srgbClr val="000000"/>
                  </a:outerShdw>
                </a:effectLst>
                <a:latin typeface="Arial" charset="0"/>
                <a:ea typeface="宋体" pitchFamily="2" charset="-122"/>
              </a:rPr>
              <a:t>08</a:t>
            </a:r>
          </a:p>
        </p:txBody>
      </p:sp>
      <p:sp>
        <p:nvSpPr>
          <p:cNvPr id="26666" name="Line 50"/>
          <p:cNvSpPr>
            <a:spLocks noChangeShapeType="1"/>
          </p:cNvSpPr>
          <p:nvPr/>
        </p:nvSpPr>
        <p:spPr bwMode="auto">
          <a:xfrm flipV="1">
            <a:off x="2603481" y="2176650"/>
            <a:ext cx="4937735" cy="2210630"/>
          </a:xfrm>
          <a:prstGeom prst="line">
            <a:avLst/>
          </a:prstGeom>
          <a:noFill/>
          <a:ln w="28575">
            <a:solidFill>
              <a:srgbClr val="FF0000"/>
            </a:solidFill>
            <a:round/>
            <a:headEnd/>
            <a:tailEnd/>
          </a:ln>
        </p:spPr>
        <p:txBody>
          <a:bodyPr/>
          <a:lstStyle/>
          <a:p>
            <a:endParaRPr lang="zh-CN" altLang="en-US"/>
          </a:p>
        </p:txBody>
      </p:sp>
      <p:sp>
        <p:nvSpPr>
          <p:cNvPr id="26631" name="Text Box 53"/>
          <p:cNvSpPr txBox="1">
            <a:spLocks noChangeArrowheads="1"/>
          </p:cNvSpPr>
          <p:nvPr/>
        </p:nvSpPr>
        <p:spPr bwMode="auto">
          <a:xfrm rot="10795342" flipH="1" flipV="1">
            <a:off x="642910" y="5000349"/>
            <a:ext cx="801777" cy="878088"/>
          </a:xfrm>
          <a:prstGeom prst="rect">
            <a:avLst/>
          </a:prstGeom>
          <a:noFill/>
          <a:ln w="9525">
            <a:noFill/>
            <a:miter lim="800000"/>
            <a:headEnd/>
            <a:tailEnd/>
          </a:ln>
        </p:spPr>
        <p:txBody>
          <a:bodyPr lIns="92355" tIns="46178" rIns="92355" bIns="46178">
            <a:spAutoFit/>
          </a:bodyPr>
          <a:lstStyle/>
          <a:p>
            <a:pPr algn="ctr" defTabSz="923925"/>
            <a:r>
              <a:rPr kumimoji="1" lang="zh-CN" altLang="en-US" sz="1700" b="0">
                <a:latin typeface="微软雅黑" pitchFamily="34" charset="-122"/>
                <a:ea typeface="微软雅黑" pitchFamily="34" charset="-122"/>
              </a:rPr>
              <a:t>初始关键字</a:t>
            </a:r>
          </a:p>
        </p:txBody>
      </p:sp>
      <p:sp>
        <p:nvSpPr>
          <p:cNvPr id="26632" name="Text Box 54"/>
          <p:cNvSpPr txBox="1">
            <a:spLocks noChangeArrowheads="1"/>
          </p:cNvSpPr>
          <p:nvPr/>
        </p:nvSpPr>
        <p:spPr bwMode="auto">
          <a:xfrm rot="10795342" flipH="1" flipV="1">
            <a:off x="2240412" y="5000349"/>
            <a:ext cx="801777" cy="878088"/>
          </a:xfrm>
          <a:prstGeom prst="rect">
            <a:avLst/>
          </a:prstGeom>
          <a:noFill/>
          <a:ln w="9525">
            <a:noFill/>
            <a:miter lim="800000"/>
            <a:headEnd/>
            <a:tailEnd/>
          </a:ln>
        </p:spPr>
        <p:txBody>
          <a:bodyPr lIns="92355" tIns="46178" rIns="92355" bIns="46178">
            <a:spAutoFit/>
          </a:bodyPr>
          <a:lstStyle/>
          <a:p>
            <a:pPr algn="ctr" defTabSz="923925"/>
            <a:r>
              <a:rPr kumimoji="1" lang="zh-CN" altLang="en-US" sz="1700" b="0">
                <a:latin typeface="微软雅黑" pitchFamily="34" charset="-122"/>
                <a:ea typeface="微软雅黑" pitchFamily="34" charset="-122"/>
              </a:rPr>
              <a:t>第一趟排序</a:t>
            </a:r>
          </a:p>
        </p:txBody>
      </p:sp>
      <p:sp>
        <p:nvSpPr>
          <p:cNvPr id="26633" name="Text Box 55"/>
          <p:cNvSpPr txBox="1">
            <a:spLocks noChangeArrowheads="1"/>
          </p:cNvSpPr>
          <p:nvPr/>
        </p:nvSpPr>
        <p:spPr bwMode="auto">
          <a:xfrm rot="10795342" flipH="1" flipV="1">
            <a:off x="5798486" y="4989232"/>
            <a:ext cx="801777" cy="878088"/>
          </a:xfrm>
          <a:prstGeom prst="rect">
            <a:avLst/>
          </a:prstGeom>
          <a:noFill/>
          <a:ln w="9525">
            <a:noFill/>
            <a:miter lim="800000"/>
            <a:headEnd/>
            <a:tailEnd/>
          </a:ln>
        </p:spPr>
        <p:txBody>
          <a:bodyPr lIns="92355" tIns="46178" rIns="92355" bIns="46178">
            <a:spAutoFit/>
          </a:bodyPr>
          <a:lstStyle/>
          <a:p>
            <a:pPr algn="ctr" defTabSz="923925"/>
            <a:r>
              <a:rPr kumimoji="1" lang="zh-CN" altLang="en-US" sz="1700" b="0">
                <a:latin typeface="微软雅黑" pitchFamily="34" charset="-122"/>
                <a:ea typeface="微软雅黑" pitchFamily="34" charset="-122"/>
              </a:rPr>
              <a:t>第四趟排序</a:t>
            </a:r>
          </a:p>
        </p:txBody>
      </p:sp>
      <p:sp>
        <p:nvSpPr>
          <p:cNvPr id="26634" name="Text Box 56"/>
          <p:cNvSpPr txBox="1">
            <a:spLocks noChangeArrowheads="1"/>
          </p:cNvSpPr>
          <p:nvPr/>
        </p:nvSpPr>
        <p:spPr bwMode="auto">
          <a:xfrm rot="10795342" flipH="1" flipV="1">
            <a:off x="3402232" y="4990820"/>
            <a:ext cx="801777" cy="878088"/>
          </a:xfrm>
          <a:prstGeom prst="rect">
            <a:avLst/>
          </a:prstGeom>
          <a:noFill/>
          <a:ln w="9525">
            <a:noFill/>
            <a:miter lim="800000"/>
            <a:headEnd/>
            <a:tailEnd/>
          </a:ln>
        </p:spPr>
        <p:txBody>
          <a:bodyPr lIns="92355" tIns="46178" rIns="92355" bIns="46178">
            <a:spAutoFit/>
          </a:bodyPr>
          <a:lstStyle/>
          <a:p>
            <a:pPr algn="ctr" defTabSz="923925"/>
            <a:r>
              <a:rPr kumimoji="1" lang="zh-CN" altLang="en-US" sz="1700" b="0">
                <a:latin typeface="微软雅黑" pitchFamily="34" charset="-122"/>
                <a:ea typeface="微软雅黑" pitchFamily="34" charset="-122"/>
              </a:rPr>
              <a:t>第二趟排序</a:t>
            </a:r>
          </a:p>
        </p:txBody>
      </p:sp>
      <p:sp>
        <p:nvSpPr>
          <p:cNvPr id="26635" name="Text Box 57"/>
          <p:cNvSpPr txBox="1">
            <a:spLocks noChangeArrowheads="1"/>
          </p:cNvSpPr>
          <p:nvPr/>
        </p:nvSpPr>
        <p:spPr bwMode="auto">
          <a:xfrm rot="10795342" flipH="1" flipV="1">
            <a:off x="4564052" y="4989232"/>
            <a:ext cx="801777" cy="878088"/>
          </a:xfrm>
          <a:prstGeom prst="rect">
            <a:avLst/>
          </a:prstGeom>
          <a:noFill/>
          <a:ln w="9525">
            <a:noFill/>
            <a:miter lim="800000"/>
            <a:headEnd/>
            <a:tailEnd/>
          </a:ln>
        </p:spPr>
        <p:txBody>
          <a:bodyPr lIns="92355" tIns="46178" rIns="92355" bIns="46178">
            <a:spAutoFit/>
          </a:bodyPr>
          <a:lstStyle/>
          <a:p>
            <a:pPr algn="ctr" defTabSz="923925"/>
            <a:r>
              <a:rPr kumimoji="1" lang="zh-CN" altLang="en-US" sz="1700" b="0">
                <a:latin typeface="微软雅黑" pitchFamily="34" charset="-122"/>
                <a:ea typeface="微软雅黑" pitchFamily="34" charset="-122"/>
              </a:rPr>
              <a:t>第三趟排序</a:t>
            </a:r>
          </a:p>
        </p:txBody>
      </p:sp>
      <p:sp>
        <p:nvSpPr>
          <p:cNvPr id="26636" name="Text Box 58"/>
          <p:cNvSpPr txBox="1">
            <a:spLocks noChangeArrowheads="1"/>
          </p:cNvSpPr>
          <p:nvPr/>
        </p:nvSpPr>
        <p:spPr bwMode="auto">
          <a:xfrm rot="10795342" flipH="1" flipV="1">
            <a:off x="7105533" y="4989232"/>
            <a:ext cx="801777" cy="878088"/>
          </a:xfrm>
          <a:prstGeom prst="rect">
            <a:avLst/>
          </a:prstGeom>
          <a:noFill/>
          <a:ln w="9525">
            <a:noFill/>
            <a:miter lim="800000"/>
            <a:headEnd/>
            <a:tailEnd/>
          </a:ln>
        </p:spPr>
        <p:txBody>
          <a:bodyPr lIns="92355" tIns="46178" rIns="92355" bIns="46178">
            <a:spAutoFit/>
          </a:bodyPr>
          <a:lstStyle/>
          <a:p>
            <a:pPr algn="ctr" defTabSz="923925"/>
            <a:r>
              <a:rPr kumimoji="1" lang="zh-CN" altLang="en-US" sz="1700" b="0">
                <a:latin typeface="微软雅黑" pitchFamily="34" charset="-122"/>
                <a:ea typeface="微软雅黑" pitchFamily="34" charset="-122"/>
              </a:rPr>
              <a:t>第五趟排序</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6632"/>
                                        </p:tgtEl>
                                        <p:attrNameLst>
                                          <p:attrName>style.visibility</p:attrName>
                                        </p:attrNameLst>
                                      </p:cBhvr>
                                      <p:to>
                                        <p:strVal val="visible"/>
                                      </p:to>
                                    </p:set>
                                    <p:animEffect transition="in" filter="wipe(up)">
                                      <p:cBhvr>
                                        <p:cTn id="10" dur="500"/>
                                        <p:tgtEl>
                                          <p:spTgt spid="2663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nodePh="1">
                                  <p:stCondLst>
                                    <p:cond delay="0"/>
                                  </p:stCondLst>
                                  <p:endCondLst>
                                    <p:cond evt="begin" delay="0">
                                      <p:tn val="13"/>
                                    </p:cond>
                                  </p:endCondLst>
                                  <p:childTnLst>
                                    <p:set>
                                      <p:cBhvr>
                                        <p:cTn id="14" dur="1" fill="hold">
                                          <p:stCondLst>
                                            <p:cond delay="0"/>
                                          </p:stCondLst>
                                        </p:cTn>
                                        <p:tgtEl>
                                          <p:spTgt spid="26638"/>
                                        </p:tgtEl>
                                        <p:attrNameLst>
                                          <p:attrName>style.visibility</p:attrName>
                                        </p:attrNameLst>
                                      </p:cBhvr>
                                      <p:to>
                                        <p:strVal val="visible"/>
                                      </p:to>
                                    </p:set>
                                    <p:animEffect transition="in" filter="wipe(up)">
                                      <p:cBhvr>
                                        <p:cTn id="15" dur="500"/>
                                        <p:tgtEl>
                                          <p:spTgt spid="26638"/>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45783"/>
                                        </p:tgtEl>
                                        <p:attrNameLst>
                                          <p:attrName>style.visibility</p:attrName>
                                        </p:attrNameLst>
                                      </p:cBhvr>
                                      <p:to>
                                        <p:strVal val="visible"/>
                                      </p:to>
                                    </p:set>
                                    <p:animEffect transition="in" filter="wipe(up)">
                                      <p:cBhvr>
                                        <p:cTn id="18" dur="500"/>
                                        <p:tgtEl>
                                          <p:spTgt spid="245783"/>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245784"/>
                                        </p:tgtEl>
                                        <p:attrNameLst>
                                          <p:attrName>style.visibility</p:attrName>
                                        </p:attrNameLst>
                                      </p:cBhvr>
                                      <p:to>
                                        <p:strVal val="visible"/>
                                      </p:to>
                                    </p:set>
                                    <p:animEffect transition="in" filter="wipe(up)">
                                      <p:cBhvr>
                                        <p:cTn id="21" dur="500"/>
                                        <p:tgtEl>
                                          <p:spTgt spid="245784"/>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245785"/>
                                        </p:tgtEl>
                                        <p:attrNameLst>
                                          <p:attrName>style.visibility</p:attrName>
                                        </p:attrNameLst>
                                      </p:cBhvr>
                                      <p:to>
                                        <p:strVal val="visible"/>
                                      </p:to>
                                    </p:set>
                                    <p:animEffect transition="in" filter="wipe(up)">
                                      <p:cBhvr>
                                        <p:cTn id="24" dur="500"/>
                                        <p:tgtEl>
                                          <p:spTgt spid="245785"/>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45786"/>
                                        </p:tgtEl>
                                        <p:attrNameLst>
                                          <p:attrName>style.visibility</p:attrName>
                                        </p:attrNameLst>
                                      </p:cBhvr>
                                      <p:to>
                                        <p:strVal val="visible"/>
                                      </p:to>
                                    </p:set>
                                    <p:animEffect transition="in" filter="wipe(up)">
                                      <p:cBhvr>
                                        <p:cTn id="27" dur="500"/>
                                        <p:tgtEl>
                                          <p:spTgt spid="245786"/>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245787"/>
                                        </p:tgtEl>
                                        <p:attrNameLst>
                                          <p:attrName>style.visibility</p:attrName>
                                        </p:attrNameLst>
                                      </p:cBhvr>
                                      <p:to>
                                        <p:strVal val="visible"/>
                                      </p:to>
                                    </p:set>
                                    <p:animEffect transition="in" filter="wipe(up)">
                                      <p:cBhvr>
                                        <p:cTn id="30" dur="500"/>
                                        <p:tgtEl>
                                          <p:spTgt spid="245787"/>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245788"/>
                                        </p:tgtEl>
                                        <p:attrNameLst>
                                          <p:attrName>style.visibility</p:attrName>
                                        </p:attrNameLst>
                                      </p:cBhvr>
                                      <p:to>
                                        <p:strVal val="visible"/>
                                      </p:to>
                                    </p:set>
                                    <p:animEffect transition="in" filter="wipe(up)">
                                      <p:cBhvr>
                                        <p:cTn id="33" dur="500"/>
                                        <p:tgtEl>
                                          <p:spTgt spid="245788"/>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26634"/>
                                        </p:tgtEl>
                                        <p:attrNameLst>
                                          <p:attrName>style.visibility</p:attrName>
                                        </p:attrNameLst>
                                      </p:cBhvr>
                                      <p:to>
                                        <p:strVal val="visible"/>
                                      </p:to>
                                    </p:set>
                                    <p:animEffect transition="in" filter="wipe(up)">
                                      <p:cBhvr>
                                        <p:cTn id="36" dur="500"/>
                                        <p:tgtEl>
                                          <p:spTgt spid="2663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grpId="0" nodeType="clickEffect" nodePh="1">
                                  <p:stCondLst>
                                    <p:cond delay="0"/>
                                  </p:stCondLst>
                                  <p:endCondLst>
                                    <p:cond evt="begin" delay="0">
                                      <p:tn val="39"/>
                                    </p:cond>
                                  </p:endCondLst>
                                  <p:childTnLst>
                                    <p:set>
                                      <p:cBhvr>
                                        <p:cTn id="40" dur="1" fill="hold">
                                          <p:stCondLst>
                                            <p:cond delay="0"/>
                                          </p:stCondLst>
                                        </p:cTn>
                                        <p:tgtEl>
                                          <p:spTgt spid="26645"/>
                                        </p:tgtEl>
                                        <p:attrNameLst>
                                          <p:attrName>style.visibility</p:attrName>
                                        </p:attrNameLst>
                                      </p:cBhvr>
                                      <p:to>
                                        <p:strVal val="visible"/>
                                      </p:to>
                                    </p:set>
                                    <p:animEffect transition="in" filter="wipe(up)">
                                      <p:cBhvr>
                                        <p:cTn id="41" dur="500"/>
                                        <p:tgtEl>
                                          <p:spTgt spid="26645"/>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245790"/>
                                        </p:tgtEl>
                                        <p:attrNameLst>
                                          <p:attrName>style.visibility</p:attrName>
                                        </p:attrNameLst>
                                      </p:cBhvr>
                                      <p:to>
                                        <p:strVal val="visible"/>
                                      </p:to>
                                    </p:set>
                                    <p:animEffect transition="in" filter="wipe(up)">
                                      <p:cBhvr>
                                        <p:cTn id="44" dur="500"/>
                                        <p:tgtEl>
                                          <p:spTgt spid="245790"/>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45791"/>
                                        </p:tgtEl>
                                        <p:attrNameLst>
                                          <p:attrName>style.visibility</p:attrName>
                                        </p:attrNameLst>
                                      </p:cBhvr>
                                      <p:to>
                                        <p:strVal val="visible"/>
                                      </p:to>
                                    </p:set>
                                    <p:animEffect transition="in" filter="wipe(up)">
                                      <p:cBhvr>
                                        <p:cTn id="47" dur="500"/>
                                        <p:tgtEl>
                                          <p:spTgt spid="245791"/>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245792"/>
                                        </p:tgtEl>
                                        <p:attrNameLst>
                                          <p:attrName>style.visibility</p:attrName>
                                        </p:attrNameLst>
                                      </p:cBhvr>
                                      <p:to>
                                        <p:strVal val="visible"/>
                                      </p:to>
                                    </p:set>
                                    <p:animEffect transition="in" filter="wipe(up)">
                                      <p:cBhvr>
                                        <p:cTn id="50" dur="500"/>
                                        <p:tgtEl>
                                          <p:spTgt spid="245792"/>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245793"/>
                                        </p:tgtEl>
                                        <p:attrNameLst>
                                          <p:attrName>style.visibility</p:attrName>
                                        </p:attrNameLst>
                                      </p:cBhvr>
                                      <p:to>
                                        <p:strVal val="visible"/>
                                      </p:to>
                                    </p:set>
                                    <p:animEffect transition="in" filter="wipe(up)">
                                      <p:cBhvr>
                                        <p:cTn id="53" dur="500"/>
                                        <p:tgtEl>
                                          <p:spTgt spid="245793"/>
                                        </p:tgtEl>
                                      </p:cBhvr>
                                    </p:animEffect>
                                  </p:childTnLst>
                                </p:cTn>
                              </p:par>
                              <p:par>
                                <p:cTn id="54" presetID="22" presetClass="entr" presetSubtype="1" fill="hold" grpId="0" nodeType="withEffect">
                                  <p:stCondLst>
                                    <p:cond delay="0"/>
                                  </p:stCondLst>
                                  <p:childTnLst>
                                    <p:set>
                                      <p:cBhvr>
                                        <p:cTn id="55" dur="1" fill="hold">
                                          <p:stCondLst>
                                            <p:cond delay="0"/>
                                          </p:stCondLst>
                                        </p:cTn>
                                        <p:tgtEl>
                                          <p:spTgt spid="245794"/>
                                        </p:tgtEl>
                                        <p:attrNameLst>
                                          <p:attrName>style.visibility</p:attrName>
                                        </p:attrNameLst>
                                      </p:cBhvr>
                                      <p:to>
                                        <p:strVal val="visible"/>
                                      </p:to>
                                    </p:set>
                                    <p:animEffect transition="in" filter="wipe(up)">
                                      <p:cBhvr>
                                        <p:cTn id="56" dur="500"/>
                                        <p:tgtEl>
                                          <p:spTgt spid="245794"/>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245795"/>
                                        </p:tgtEl>
                                        <p:attrNameLst>
                                          <p:attrName>style.visibility</p:attrName>
                                        </p:attrNameLst>
                                      </p:cBhvr>
                                      <p:to>
                                        <p:strVal val="visible"/>
                                      </p:to>
                                    </p:set>
                                    <p:animEffect transition="in" filter="wipe(up)">
                                      <p:cBhvr>
                                        <p:cTn id="59" dur="500"/>
                                        <p:tgtEl>
                                          <p:spTgt spid="245795"/>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26635"/>
                                        </p:tgtEl>
                                        <p:attrNameLst>
                                          <p:attrName>style.visibility</p:attrName>
                                        </p:attrNameLst>
                                      </p:cBhvr>
                                      <p:to>
                                        <p:strVal val="visible"/>
                                      </p:to>
                                    </p:set>
                                    <p:animEffect transition="in" filter="wipe(up)">
                                      <p:cBhvr>
                                        <p:cTn id="62" dur="500"/>
                                        <p:tgtEl>
                                          <p:spTgt spid="2663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nodePh="1">
                                  <p:stCondLst>
                                    <p:cond delay="0"/>
                                  </p:stCondLst>
                                  <p:endCondLst>
                                    <p:cond evt="begin" delay="0">
                                      <p:tn val="65"/>
                                    </p:cond>
                                  </p:endCondLst>
                                  <p:childTnLst>
                                    <p:set>
                                      <p:cBhvr>
                                        <p:cTn id="66" dur="1" fill="hold">
                                          <p:stCondLst>
                                            <p:cond delay="0"/>
                                          </p:stCondLst>
                                        </p:cTn>
                                        <p:tgtEl>
                                          <p:spTgt spid="26652"/>
                                        </p:tgtEl>
                                        <p:attrNameLst>
                                          <p:attrName>style.visibility</p:attrName>
                                        </p:attrNameLst>
                                      </p:cBhvr>
                                      <p:to>
                                        <p:strVal val="visible"/>
                                      </p:to>
                                    </p:set>
                                    <p:animEffect transition="in" filter="wipe(up)">
                                      <p:cBhvr>
                                        <p:cTn id="67" dur="500"/>
                                        <p:tgtEl>
                                          <p:spTgt spid="26652"/>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245797"/>
                                        </p:tgtEl>
                                        <p:attrNameLst>
                                          <p:attrName>style.visibility</p:attrName>
                                        </p:attrNameLst>
                                      </p:cBhvr>
                                      <p:to>
                                        <p:strVal val="visible"/>
                                      </p:to>
                                    </p:set>
                                    <p:animEffect transition="in" filter="wipe(up)">
                                      <p:cBhvr>
                                        <p:cTn id="70" dur="500"/>
                                        <p:tgtEl>
                                          <p:spTgt spid="245797"/>
                                        </p:tgtEl>
                                      </p:cBhvr>
                                    </p:animEffect>
                                  </p:childTnLst>
                                </p:cTn>
                              </p:par>
                              <p:par>
                                <p:cTn id="71" presetID="22" presetClass="entr" presetSubtype="1" fill="hold" grpId="0" nodeType="withEffect">
                                  <p:stCondLst>
                                    <p:cond delay="0"/>
                                  </p:stCondLst>
                                  <p:childTnLst>
                                    <p:set>
                                      <p:cBhvr>
                                        <p:cTn id="72" dur="1" fill="hold">
                                          <p:stCondLst>
                                            <p:cond delay="0"/>
                                          </p:stCondLst>
                                        </p:cTn>
                                        <p:tgtEl>
                                          <p:spTgt spid="245798"/>
                                        </p:tgtEl>
                                        <p:attrNameLst>
                                          <p:attrName>style.visibility</p:attrName>
                                        </p:attrNameLst>
                                      </p:cBhvr>
                                      <p:to>
                                        <p:strVal val="visible"/>
                                      </p:to>
                                    </p:set>
                                    <p:animEffect transition="in" filter="wipe(up)">
                                      <p:cBhvr>
                                        <p:cTn id="73" dur="500"/>
                                        <p:tgtEl>
                                          <p:spTgt spid="245798"/>
                                        </p:tgtEl>
                                      </p:cBhvr>
                                    </p:animEffect>
                                  </p:childTnLst>
                                </p:cTn>
                              </p:par>
                              <p:par>
                                <p:cTn id="74" presetID="22" presetClass="entr" presetSubtype="1" fill="hold" grpId="0" nodeType="withEffect">
                                  <p:stCondLst>
                                    <p:cond delay="0"/>
                                  </p:stCondLst>
                                  <p:childTnLst>
                                    <p:set>
                                      <p:cBhvr>
                                        <p:cTn id="75" dur="1" fill="hold">
                                          <p:stCondLst>
                                            <p:cond delay="0"/>
                                          </p:stCondLst>
                                        </p:cTn>
                                        <p:tgtEl>
                                          <p:spTgt spid="245799"/>
                                        </p:tgtEl>
                                        <p:attrNameLst>
                                          <p:attrName>style.visibility</p:attrName>
                                        </p:attrNameLst>
                                      </p:cBhvr>
                                      <p:to>
                                        <p:strVal val="visible"/>
                                      </p:to>
                                    </p:set>
                                    <p:animEffect transition="in" filter="wipe(up)">
                                      <p:cBhvr>
                                        <p:cTn id="76" dur="500"/>
                                        <p:tgtEl>
                                          <p:spTgt spid="245799"/>
                                        </p:tgtEl>
                                      </p:cBhvr>
                                    </p:animEffect>
                                  </p:childTnLst>
                                </p:cTn>
                              </p:par>
                              <p:par>
                                <p:cTn id="77" presetID="22" presetClass="entr" presetSubtype="1" fill="hold" grpId="0" nodeType="withEffect">
                                  <p:stCondLst>
                                    <p:cond delay="0"/>
                                  </p:stCondLst>
                                  <p:childTnLst>
                                    <p:set>
                                      <p:cBhvr>
                                        <p:cTn id="78" dur="1" fill="hold">
                                          <p:stCondLst>
                                            <p:cond delay="0"/>
                                          </p:stCondLst>
                                        </p:cTn>
                                        <p:tgtEl>
                                          <p:spTgt spid="245800"/>
                                        </p:tgtEl>
                                        <p:attrNameLst>
                                          <p:attrName>style.visibility</p:attrName>
                                        </p:attrNameLst>
                                      </p:cBhvr>
                                      <p:to>
                                        <p:strVal val="visible"/>
                                      </p:to>
                                    </p:set>
                                    <p:animEffect transition="in" filter="wipe(up)">
                                      <p:cBhvr>
                                        <p:cTn id="79" dur="500"/>
                                        <p:tgtEl>
                                          <p:spTgt spid="245800"/>
                                        </p:tgtEl>
                                      </p:cBhvr>
                                    </p:animEffect>
                                  </p:childTnLst>
                                </p:cTn>
                              </p:par>
                              <p:par>
                                <p:cTn id="80" presetID="22" presetClass="entr" presetSubtype="1" fill="hold" grpId="0" nodeType="withEffect">
                                  <p:stCondLst>
                                    <p:cond delay="0"/>
                                  </p:stCondLst>
                                  <p:childTnLst>
                                    <p:set>
                                      <p:cBhvr>
                                        <p:cTn id="81" dur="1" fill="hold">
                                          <p:stCondLst>
                                            <p:cond delay="0"/>
                                          </p:stCondLst>
                                        </p:cTn>
                                        <p:tgtEl>
                                          <p:spTgt spid="245801"/>
                                        </p:tgtEl>
                                        <p:attrNameLst>
                                          <p:attrName>style.visibility</p:attrName>
                                        </p:attrNameLst>
                                      </p:cBhvr>
                                      <p:to>
                                        <p:strVal val="visible"/>
                                      </p:to>
                                    </p:set>
                                    <p:animEffect transition="in" filter="wipe(up)">
                                      <p:cBhvr>
                                        <p:cTn id="82" dur="500"/>
                                        <p:tgtEl>
                                          <p:spTgt spid="245801"/>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245802"/>
                                        </p:tgtEl>
                                        <p:attrNameLst>
                                          <p:attrName>style.visibility</p:attrName>
                                        </p:attrNameLst>
                                      </p:cBhvr>
                                      <p:to>
                                        <p:strVal val="visible"/>
                                      </p:to>
                                    </p:set>
                                    <p:animEffect transition="in" filter="wipe(up)">
                                      <p:cBhvr>
                                        <p:cTn id="85" dur="500"/>
                                        <p:tgtEl>
                                          <p:spTgt spid="245802"/>
                                        </p:tgtEl>
                                      </p:cBhvr>
                                    </p:animEffect>
                                  </p:childTnLst>
                                </p:cTn>
                              </p:par>
                              <p:par>
                                <p:cTn id="86" presetID="22" presetClass="entr" presetSubtype="1" fill="hold" grpId="0" nodeType="withEffect">
                                  <p:stCondLst>
                                    <p:cond delay="0"/>
                                  </p:stCondLst>
                                  <p:childTnLst>
                                    <p:set>
                                      <p:cBhvr>
                                        <p:cTn id="87" dur="1" fill="hold">
                                          <p:stCondLst>
                                            <p:cond delay="0"/>
                                          </p:stCondLst>
                                        </p:cTn>
                                        <p:tgtEl>
                                          <p:spTgt spid="26633"/>
                                        </p:tgtEl>
                                        <p:attrNameLst>
                                          <p:attrName>style.visibility</p:attrName>
                                        </p:attrNameLst>
                                      </p:cBhvr>
                                      <p:to>
                                        <p:strVal val="visible"/>
                                      </p:to>
                                    </p:set>
                                    <p:animEffect transition="in" filter="wipe(up)">
                                      <p:cBhvr>
                                        <p:cTn id="88" dur="500"/>
                                        <p:tgtEl>
                                          <p:spTgt spid="26633"/>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1" fill="hold" grpId="0" nodeType="clickEffect" nodePh="1">
                                  <p:stCondLst>
                                    <p:cond delay="0"/>
                                  </p:stCondLst>
                                  <p:endCondLst>
                                    <p:cond evt="begin" delay="0">
                                      <p:tn val="91"/>
                                    </p:cond>
                                  </p:endCondLst>
                                  <p:childTnLst>
                                    <p:set>
                                      <p:cBhvr>
                                        <p:cTn id="92" dur="1" fill="hold">
                                          <p:stCondLst>
                                            <p:cond delay="0"/>
                                          </p:stCondLst>
                                        </p:cTn>
                                        <p:tgtEl>
                                          <p:spTgt spid="26659"/>
                                        </p:tgtEl>
                                        <p:attrNameLst>
                                          <p:attrName>style.visibility</p:attrName>
                                        </p:attrNameLst>
                                      </p:cBhvr>
                                      <p:to>
                                        <p:strVal val="visible"/>
                                      </p:to>
                                    </p:set>
                                    <p:animEffect transition="in" filter="wipe(up)">
                                      <p:cBhvr>
                                        <p:cTn id="93" dur="500"/>
                                        <p:tgtEl>
                                          <p:spTgt spid="26659"/>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245804"/>
                                        </p:tgtEl>
                                        <p:attrNameLst>
                                          <p:attrName>style.visibility</p:attrName>
                                        </p:attrNameLst>
                                      </p:cBhvr>
                                      <p:to>
                                        <p:strVal val="visible"/>
                                      </p:to>
                                    </p:set>
                                    <p:animEffect transition="in" filter="wipe(up)">
                                      <p:cBhvr>
                                        <p:cTn id="96" dur="500"/>
                                        <p:tgtEl>
                                          <p:spTgt spid="245804"/>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245805"/>
                                        </p:tgtEl>
                                        <p:attrNameLst>
                                          <p:attrName>style.visibility</p:attrName>
                                        </p:attrNameLst>
                                      </p:cBhvr>
                                      <p:to>
                                        <p:strVal val="visible"/>
                                      </p:to>
                                    </p:set>
                                    <p:animEffect transition="in" filter="wipe(up)">
                                      <p:cBhvr>
                                        <p:cTn id="99" dur="500"/>
                                        <p:tgtEl>
                                          <p:spTgt spid="245805"/>
                                        </p:tgtEl>
                                      </p:cBhvr>
                                    </p:animEffect>
                                  </p:childTnLst>
                                </p:cTn>
                              </p:par>
                              <p:par>
                                <p:cTn id="100" presetID="22" presetClass="entr" presetSubtype="1" fill="hold" grpId="0" nodeType="withEffect">
                                  <p:stCondLst>
                                    <p:cond delay="0"/>
                                  </p:stCondLst>
                                  <p:childTnLst>
                                    <p:set>
                                      <p:cBhvr>
                                        <p:cTn id="101" dur="1" fill="hold">
                                          <p:stCondLst>
                                            <p:cond delay="0"/>
                                          </p:stCondLst>
                                        </p:cTn>
                                        <p:tgtEl>
                                          <p:spTgt spid="245806"/>
                                        </p:tgtEl>
                                        <p:attrNameLst>
                                          <p:attrName>style.visibility</p:attrName>
                                        </p:attrNameLst>
                                      </p:cBhvr>
                                      <p:to>
                                        <p:strVal val="visible"/>
                                      </p:to>
                                    </p:set>
                                    <p:animEffect transition="in" filter="wipe(up)">
                                      <p:cBhvr>
                                        <p:cTn id="102" dur="500"/>
                                        <p:tgtEl>
                                          <p:spTgt spid="245806"/>
                                        </p:tgtEl>
                                      </p:cBhvr>
                                    </p:animEffect>
                                  </p:childTnLst>
                                </p:cTn>
                              </p:par>
                              <p:par>
                                <p:cTn id="103" presetID="22" presetClass="entr" presetSubtype="1" fill="hold" grpId="0" nodeType="withEffect">
                                  <p:stCondLst>
                                    <p:cond delay="0"/>
                                  </p:stCondLst>
                                  <p:childTnLst>
                                    <p:set>
                                      <p:cBhvr>
                                        <p:cTn id="104" dur="1" fill="hold">
                                          <p:stCondLst>
                                            <p:cond delay="0"/>
                                          </p:stCondLst>
                                        </p:cTn>
                                        <p:tgtEl>
                                          <p:spTgt spid="245807"/>
                                        </p:tgtEl>
                                        <p:attrNameLst>
                                          <p:attrName>style.visibility</p:attrName>
                                        </p:attrNameLst>
                                      </p:cBhvr>
                                      <p:to>
                                        <p:strVal val="visible"/>
                                      </p:to>
                                    </p:set>
                                    <p:animEffect transition="in" filter="wipe(up)">
                                      <p:cBhvr>
                                        <p:cTn id="105" dur="500"/>
                                        <p:tgtEl>
                                          <p:spTgt spid="245807"/>
                                        </p:tgtEl>
                                      </p:cBhvr>
                                    </p:animEffect>
                                  </p:childTnLst>
                                </p:cTn>
                              </p:par>
                              <p:par>
                                <p:cTn id="106" presetID="22" presetClass="entr" presetSubtype="1" fill="hold" grpId="0" nodeType="withEffect">
                                  <p:stCondLst>
                                    <p:cond delay="0"/>
                                  </p:stCondLst>
                                  <p:childTnLst>
                                    <p:set>
                                      <p:cBhvr>
                                        <p:cTn id="107" dur="1" fill="hold">
                                          <p:stCondLst>
                                            <p:cond delay="0"/>
                                          </p:stCondLst>
                                        </p:cTn>
                                        <p:tgtEl>
                                          <p:spTgt spid="245808"/>
                                        </p:tgtEl>
                                        <p:attrNameLst>
                                          <p:attrName>style.visibility</p:attrName>
                                        </p:attrNameLst>
                                      </p:cBhvr>
                                      <p:to>
                                        <p:strVal val="visible"/>
                                      </p:to>
                                    </p:set>
                                    <p:animEffect transition="in" filter="wipe(up)">
                                      <p:cBhvr>
                                        <p:cTn id="108" dur="500"/>
                                        <p:tgtEl>
                                          <p:spTgt spid="245808"/>
                                        </p:tgtEl>
                                      </p:cBhvr>
                                    </p:animEffect>
                                  </p:childTnLst>
                                </p:cTn>
                              </p:par>
                              <p:par>
                                <p:cTn id="109" presetID="22" presetClass="entr" presetSubtype="1" fill="hold" grpId="0" nodeType="withEffect">
                                  <p:stCondLst>
                                    <p:cond delay="0"/>
                                  </p:stCondLst>
                                  <p:childTnLst>
                                    <p:set>
                                      <p:cBhvr>
                                        <p:cTn id="110" dur="1" fill="hold">
                                          <p:stCondLst>
                                            <p:cond delay="0"/>
                                          </p:stCondLst>
                                        </p:cTn>
                                        <p:tgtEl>
                                          <p:spTgt spid="245809"/>
                                        </p:tgtEl>
                                        <p:attrNameLst>
                                          <p:attrName>style.visibility</p:attrName>
                                        </p:attrNameLst>
                                      </p:cBhvr>
                                      <p:to>
                                        <p:strVal val="visible"/>
                                      </p:to>
                                    </p:set>
                                    <p:animEffect transition="in" filter="wipe(up)">
                                      <p:cBhvr>
                                        <p:cTn id="111" dur="500"/>
                                        <p:tgtEl>
                                          <p:spTgt spid="245809"/>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26636"/>
                                        </p:tgtEl>
                                        <p:attrNameLst>
                                          <p:attrName>style.visibility</p:attrName>
                                        </p:attrNameLst>
                                      </p:cBhvr>
                                      <p:to>
                                        <p:strVal val="visible"/>
                                      </p:to>
                                    </p:set>
                                    <p:animEffect transition="in" filter="wipe(up)">
                                      <p:cBhvr>
                                        <p:cTn id="114" dur="500"/>
                                        <p:tgtEl>
                                          <p:spTgt spid="26636"/>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grpId="0" nodeType="clickEffect">
                                  <p:stCondLst>
                                    <p:cond delay="0"/>
                                  </p:stCondLst>
                                  <p:childTnLst>
                                    <p:set>
                                      <p:cBhvr>
                                        <p:cTn id="118" dur="1" fill="hold">
                                          <p:stCondLst>
                                            <p:cond delay="0"/>
                                          </p:stCondLst>
                                        </p:cTn>
                                        <p:tgtEl>
                                          <p:spTgt spid="26666"/>
                                        </p:tgtEl>
                                        <p:attrNameLst>
                                          <p:attrName>style.visibility</p:attrName>
                                        </p:attrNameLst>
                                      </p:cBhvr>
                                      <p:to>
                                        <p:strVal val="visible"/>
                                      </p:to>
                                    </p:set>
                                    <p:animEffect transition="in" filter="wipe(down)">
                                      <p:cBhvr>
                                        <p:cTn id="119" dur="500"/>
                                        <p:tgtEl>
                                          <p:spTgt spid="26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8" grpId="0"/>
      <p:bldP spid="245783" grpId="0" animBg="1"/>
      <p:bldP spid="245784" grpId="0" animBg="1"/>
      <p:bldP spid="245785" grpId="0" animBg="1"/>
      <p:bldP spid="245786" grpId="0" animBg="1"/>
      <p:bldP spid="245787" grpId="0" animBg="1"/>
      <p:bldP spid="245788" grpId="0" animBg="1"/>
      <p:bldP spid="26645" grpId="0"/>
      <p:bldP spid="245790" grpId="0" animBg="1"/>
      <p:bldP spid="245791" grpId="0" animBg="1"/>
      <p:bldP spid="245792" grpId="0" animBg="1"/>
      <p:bldP spid="245793" grpId="0" animBg="1"/>
      <p:bldP spid="245794" grpId="0" animBg="1"/>
      <p:bldP spid="245795" grpId="0" animBg="1"/>
      <p:bldP spid="26652" grpId="0"/>
      <p:bldP spid="245797" grpId="0" animBg="1"/>
      <p:bldP spid="245798" grpId="0" animBg="1"/>
      <p:bldP spid="245799" grpId="0" animBg="1"/>
      <p:bldP spid="245800" grpId="0" animBg="1"/>
      <p:bldP spid="245801" grpId="0" animBg="1"/>
      <p:bldP spid="245802" grpId="0" animBg="1"/>
      <p:bldP spid="26659" grpId="0"/>
      <p:bldP spid="245804" grpId="0" animBg="1"/>
      <p:bldP spid="245805" grpId="0" animBg="1"/>
      <p:bldP spid="245806" grpId="0" animBg="1"/>
      <p:bldP spid="245807" grpId="0" animBg="1"/>
      <p:bldP spid="245808" grpId="0" animBg="1"/>
      <p:bldP spid="245809" grpId="0" animBg="1"/>
      <p:bldP spid="26666" grpId="0" animBg="1"/>
      <p:bldP spid="26632" grpId="0"/>
      <p:bldP spid="26633" grpId="0"/>
      <p:bldP spid="26634" grpId="0"/>
      <p:bldP spid="26635" grpId="0"/>
      <p:bldP spid="2663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Text Box 2"/>
          <p:cNvSpPr txBox="1">
            <a:spLocks noChangeArrowheads="1"/>
          </p:cNvSpPr>
          <p:nvPr/>
        </p:nvSpPr>
        <p:spPr bwMode="auto">
          <a:xfrm>
            <a:off x="428596" y="476250"/>
            <a:ext cx="7647017" cy="646331"/>
          </a:xfrm>
          <a:prstGeom prst="rect">
            <a:avLst/>
          </a:prstGeom>
          <a:noFill/>
          <a:ln w="12700" cap="sq">
            <a:noFill/>
            <a:miter lim="800000"/>
            <a:headEnd type="none" w="sm" len="sm"/>
            <a:tailEnd type="none" w="sm" len="sm"/>
          </a:ln>
          <a:effectLst/>
        </p:spPr>
        <p:txBody>
          <a:bodyPr wrap="square">
            <a:spAutoFit/>
          </a:bodyPr>
          <a:lstStyle/>
          <a:p>
            <a:pPr>
              <a:spcBef>
                <a:spcPct val="0"/>
              </a:spcBef>
            </a:pPr>
            <a:r>
              <a:rPr lang="zh-CN" altLang="en-US" sz="3600" dirty="0" smtClean="0">
                <a:latin typeface="微软雅黑" pitchFamily="34" charset="-122"/>
                <a:ea typeface="微软雅黑" pitchFamily="34" charset="-122"/>
                <a:cs typeface="+mj-cs"/>
              </a:rPr>
              <a:t>冒泡排序</a:t>
            </a:r>
            <a:endParaRPr lang="zh-CN" altLang="en-US" sz="3600" dirty="0">
              <a:latin typeface="微软雅黑" pitchFamily="34" charset="-122"/>
              <a:ea typeface="微软雅黑" pitchFamily="34" charset="-122"/>
              <a:cs typeface="+mj-cs"/>
            </a:endParaRPr>
          </a:p>
        </p:txBody>
      </p:sp>
      <p:sp>
        <p:nvSpPr>
          <p:cNvPr id="515075" name="Text Box 3"/>
          <p:cNvSpPr txBox="1">
            <a:spLocks noChangeArrowheads="1"/>
          </p:cNvSpPr>
          <p:nvPr/>
        </p:nvSpPr>
        <p:spPr bwMode="auto">
          <a:xfrm>
            <a:off x="185738" y="1428736"/>
            <a:ext cx="8786812" cy="4693593"/>
          </a:xfrm>
          <a:prstGeom prst="rect">
            <a:avLst/>
          </a:prstGeom>
          <a:noFill/>
          <a:ln w="12700" cap="sq">
            <a:noFill/>
            <a:miter lim="800000"/>
            <a:headEnd type="none" w="sm" len="sm"/>
            <a:tailEnd type="none" w="sm" len="sm"/>
          </a:ln>
          <a:effectLst/>
        </p:spPr>
        <p:txBody>
          <a:bodyPr>
            <a:spAutoFit/>
          </a:bodyPr>
          <a:lstStyle/>
          <a:p>
            <a:pPr>
              <a:spcBef>
                <a:spcPts val="600"/>
              </a:spcBef>
            </a:pPr>
            <a:r>
              <a:rPr kumimoji="1" lang="en-US" altLang="zh-CN" sz="2400" dirty="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设</a:t>
            </a:r>
            <a:r>
              <a:rPr lang="zh-CN" altLang="en-US" sz="2400" dirty="0">
                <a:latin typeface="微软雅黑" pitchFamily="34" charset="-122"/>
                <a:ea typeface="微软雅黑" pitchFamily="34" charset="-122"/>
              </a:rPr>
              <a:t>排序表为</a:t>
            </a:r>
            <a:r>
              <a:rPr lang="en-US" altLang="zh-CN" sz="2400" dirty="0">
                <a:latin typeface="微软雅黑" pitchFamily="34" charset="-122"/>
                <a:ea typeface="微软雅黑" pitchFamily="34" charset="-122"/>
              </a:rPr>
              <a:t>R[1]..R[n]</a:t>
            </a:r>
            <a:r>
              <a:rPr lang="zh-CN" altLang="en-US" sz="2400" dirty="0">
                <a:latin typeface="微软雅黑" pitchFamily="34" charset="-122"/>
                <a:ea typeface="微软雅黑" pitchFamily="34" charset="-122"/>
              </a:rPr>
              <a:t>，对</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个记录的排序表进行冒泡排序</a:t>
            </a:r>
            <a:r>
              <a:rPr lang="en-US" altLang="zh-CN" sz="2400" dirty="0">
                <a:latin typeface="微软雅黑" pitchFamily="34" charset="-122"/>
                <a:ea typeface="微软雅黑" pitchFamily="34" charset="-122"/>
              </a:rPr>
              <a:t>(Bubble Sort)</a:t>
            </a:r>
            <a:r>
              <a:rPr lang="zh-CN" altLang="en-US" sz="2400" dirty="0">
                <a:latin typeface="微软雅黑" pitchFamily="34" charset="-122"/>
                <a:ea typeface="微软雅黑" pitchFamily="34" charset="-122"/>
              </a:rPr>
              <a:t>的过程是：</a:t>
            </a:r>
          </a:p>
          <a:p>
            <a:pPr>
              <a:spcBef>
                <a:spcPts val="600"/>
              </a:spcBef>
            </a:pPr>
            <a:r>
              <a:rPr lang="zh-CN" altLang="en-US" sz="2400" dirty="0">
                <a:latin typeface="微软雅黑" pitchFamily="34" charset="-122"/>
                <a:ea typeface="微软雅黑" pitchFamily="34" charset="-122"/>
              </a:rPr>
              <a:t>    第</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趟，从第</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个记录开始到第</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个记录，对</a:t>
            </a:r>
            <a:r>
              <a:rPr lang="en-US" altLang="zh-CN" sz="2400" dirty="0">
                <a:latin typeface="微软雅黑" pitchFamily="34" charset="-122"/>
                <a:ea typeface="微软雅黑" pitchFamily="34" charset="-122"/>
              </a:rPr>
              <a:t>n</a:t>
            </a:r>
            <a:r>
              <a:rPr lang="en-US" altLang="zh-CN" sz="2400" dirty="0">
                <a:latin typeface="微软雅黑" pitchFamily="34" charset="-122"/>
                <a:ea typeface="微软雅黑" pitchFamily="34" charset="-122"/>
                <a:sym typeface="Symbol" pitchFamily="18" charset="2"/>
              </a:rPr>
              <a:t></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对</a:t>
            </a:r>
            <a:r>
              <a:rPr lang="zh-CN" altLang="en-US" sz="2400" dirty="0">
                <a:solidFill>
                  <a:srgbClr val="FF0000"/>
                </a:solidFill>
                <a:latin typeface="微软雅黑" pitchFamily="34" charset="-122"/>
                <a:ea typeface="微软雅黑" pitchFamily="34" charset="-122"/>
              </a:rPr>
              <a:t>相邻的两个</a:t>
            </a:r>
            <a:r>
              <a:rPr lang="zh-CN" altLang="en-US" sz="2400" dirty="0">
                <a:latin typeface="微软雅黑" pitchFamily="34" charset="-122"/>
                <a:ea typeface="微软雅黑" pitchFamily="34" charset="-122"/>
              </a:rPr>
              <a:t>记录关键字进行比较，若与排序要求相逆，则将二者交换。</a:t>
            </a:r>
          </a:p>
          <a:p>
            <a:pPr>
              <a:spcBef>
                <a:spcPts val="600"/>
              </a:spcBef>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一趟之后，具有最大关键字的记录交换到了</a:t>
            </a:r>
            <a:r>
              <a:rPr lang="en-US" altLang="zh-CN" sz="2400" dirty="0">
                <a:solidFill>
                  <a:srgbClr val="FF0000"/>
                </a:solidFill>
                <a:latin typeface="微软雅黑" pitchFamily="34" charset="-122"/>
                <a:ea typeface="微软雅黑" pitchFamily="34" charset="-122"/>
              </a:rPr>
              <a:t>R[n</a:t>
            </a:r>
            <a:r>
              <a:rPr lang="en-US" altLang="zh-CN" sz="2400" dirty="0" smtClean="0">
                <a:solidFill>
                  <a:srgbClr val="FF0000"/>
                </a:solidFill>
                <a:latin typeface="微软雅黑" pitchFamily="34" charset="-122"/>
                <a:ea typeface="微软雅黑" pitchFamily="34" charset="-122"/>
              </a:rPr>
              <a:t>]</a:t>
            </a:r>
            <a:endParaRPr lang="zh-CN" altLang="en-US" sz="2400" dirty="0">
              <a:solidFill>
                <a:srgbClr val="FF0000"/>
              </a:solidFill>
              <a:latin typeface="微软雅黑" pitchFamily="34" charset="-122"/>
              <a:ea typeface="微软雅黑" pitchFamily="34" charset="-122"/>
            </a:endParaRPr>
          </a:p>
          <a:p>
            <a:pPr>
              <a:spcBef>
                <a:spcPts val="600"/>
              </a:spcBef>
            </a:pPr>
            <a:r>
              <a:rPr lang="zh-CN" altLang="en-US" sz="2400" dirty="0" smtClean="0">
                <a:latin typeface="微软雅黑" pitchFamily="34" charset="-122"/>
                <a:ea typeface="微软雅黑" pitchFamily="34" charset="-122"/>
              </a:rPr>
              <a:t>    第</a:t>
            </a:r>
            <a:r>
              <a:rPr lang="en-US" altLang="zh-CN" sz="2400" dirty="0">
                <a:latin typeface="微软雅黑" pitchFamily="34" charset="-122"/>
                <a:ea typeface="微软雅黑" pitchFamily="34" charset="-122"/>
              </a:rPr>
              <a:t>2</a:t>
            </a:r>
            <a:r>
              <a:rPr lang="zh-CN" altLang="en-US" sz="2400" dirty="0">
                <a:latin typeface="微软雅黑" pitchFamily="34" charset="-122"/>
                <a:ea typeface="微软雅黑" pitchFamily="34" charset="-122"/>
              </a:rPr>
              <a:t>趟，从第</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个记录开始到第</a:t>
            </a:r>
            <a:r>
              <a:rPr lang="en-US" altLang="zh-CN" sz="2400" dirty="0">
                <a:latin typeface="微软雅黑" pitchFamily="34" charset="-122"/>
                <a:ea typeface="微软雅黑" pitchFamily="34" charset="-122"/>
              </a:rPr>
              <a:t>n</a:t>
            </a:r>
            <a:r>
              <a:rPr lang="en-US" altLang="zh-CN" sz="2400" dirty="0">
                <a:latin typeface="微软雅黑" pitchFamily="34" charset="-122"/>
                <a:ea typeface="微软雅黑" pitchFamily="34" charset="-122"/>
                <a:sym typeface="Symbol" pitchFamily="18" charset="2"/>
              </a:rPr>
              <a:t></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个记录继续进行第二趟冒泡。</a:t>
            </a:r>
          </a:p>
          <a:p>
            <a:pPr>
              <a:spcBef>
                <a:spcPts val="600"/>
              </a:spcBef>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两趟之后，具有次最大关键字的记录交换到了</a:t>
            </a:r>
            <a:r>
              <a:rPr lang="en-US" altLang="zh-CN" sz="2400" dirty="0">
                <a:solidFill>
                  <a:srgbClr val="FF0000"/>
                </a:solidFill>
                <a:latin typeface="微软雅黑" pitchFamily="34" charset="-122"/>
                <a:ea typeface="微软雅黑" pitchFamily="34" charset="-122"/>
              </a:rPr>
              <a:t>R[n</a:t>
            </a:r>
            <a:r>
              <a:rPr lang="en-US" altLang="zh-CN" sz="2400" dirty="0">
                <a:solidFill>
                  <a:srgbClr val="FF0000"/>
                </a:solidFill>
                <a:latin typeface="微软雅黑" pitchFamily="34" charset="-122"/>
                <a:ea typeface="微软雅黑" pitchFamily="34" charset="-122"/>
                <a:sym typeface="Symbol" pitchFamily="18" charset="2"/>
              </a:rPr>
              <a:t></a:t>
            </a:r>
            <a:r>
              <a:rPr lang="en-US" altLang="zh-CN" sz="2400" dirty="0">
                <a:solidFill>
                  <a:srgbClr val="FF0000"/>
                </a:solidFill>
                <a:latin typeface="微软雅黑" pitchFamily="34" charset="-122"/>
                <a:ea typeface="微软雅黑" pitchFamily="34" charset="-122"/>
              </a:rPr>
              <a:t>1]</a:t>
            </a:r>
            <a:r>
              <a:rPr lang="zh-CN" altLang="en-US" sz="2400" dirty="0" smtClean="0">
                <a:solidFill>
                  <a:srgbClr val="FF0000"/>
                </a:solidFill>
                <a:latin typeface="微软雅黑" pitchFamily="34" charset="-122"/>
                <a:ea typeface="微软雅黑" pitchFamily="34" charset="-122"/>
              </a:rPr>
              <a:t>，</a:t>
            </a:r>
            <a:endParaRPr lang="en-US" altLang="zh-CN" sz="2400" dirty="0" smtClean="0">
              <a:solidFill>
                <a:srgbClr val="FF0000"/>
              </a:solidFill>
              <a:latin typeface="微软雅黑" pitchFamily="34" charset="-122"/>
              <a:ea typeface="微软雅黑" pitchFamily="34" charset="-122"/>
            </a:endParaRPr>
          </a:p>
          <a:p>
            <a:pPr>
              <a:spcBef>
                <a:spcPts val="600"/>
              </a:spcBef>
            </a:pPr>
            <a:r>
              <a:rPr lang="en-US" altLang="zh-CN" sz="2400" dirty="0" smtClean="0">
                <a:solidFill>
                  <a:srgbClr val="FF0000"/>
                </a:solidFill>
                <a:latin typeface="微软雅黑" pitchFamily="34" charset="-122"/>
                <a:ea typeface="微软雅黑" pitchFamily="34" charset="-122"/>
              </a:rPr>
              <a:t> </a:t>
            </a:r>
            <a:r>
              <a:rPr lang="en-US" altLang="zh-CN" sz="2400" dirty="0" smtClean="0">
                <a:solidFill>
                  <a:srgbClr val="FF0000"/>
                </a:solidFill>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endParaRPr lang="en-US" altLang="zh-CN" sz="2400" dirty="0">
              <a:latin typeface="微软雅黑" pitchFamily="34" charset="-122"/>
              <a:ea typeface="微软雅黑" pitchFamily="34" charset="-122"/>
            </a:endParaRPr>
          </a:p>
          <a:p>
            <a:pPr>
              <a:spcBef>
                <a:spcPts val="600"/>
              </a:spcBef>
            </a:pP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如此重复，</a:t>
            </a:r>
            <a:r>
              <a:rPr lang="en-US" altLang="zh-CN" sz="2400" dirty="0">
                <a:latin typeface="微软雅黑" pitchFamily="34" charset="-122"/>
                <a:ea typeface="微软雅黑" pitchFamily="34" charset="-122"/>
              </a:rPr>
              <a:t>n</a:t>
            </a:r>
            <a:r>
              <a:rPr lang="en-US" altLang="zh-CN" sz="2400" dirty="0">
                <a:latin typeface="微软雅黑" pitchFamily="34" charset="-122"/>
                <a:ea typeface="微软雅黑" pitchFamily="34" charset="-122"/>
                <a:sym typeface="Symbol" pitchFamily="18" charset="2"/>
              </a:rPr>
              <a:t></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趟后，在</a:t>
            </a:r>
            <a:r>
              <a:rPr lang="en-US" altLang="zh-CN" sz="2400" dirty="0">
                <a:latin typeface="微软雅黑" pitchFamily="34" charset="-122"/>
                <a:ea typeface="微软雅黑" pitchFamily="34" charset="-122"/>
              </a:rPr>
              <a:t>R[1]..R[n]</a:t>
            </a:r>
            <a:r>
              <a:rPr lang="zh-CN" altLang="en-US" sz="2400" dirty="0">
                <a:latin typeface="微软雅黑" pitchFamily="34" charset="-122"/>
                <a:ea typeface="微软雅黑" pitchFamily="34" charset="-122"/>
              </a:rPr>
              <a:t>中，</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个记录按关键码有序。</a:t>
            </a:r>
          </a:p>
          <a:p>
            <a:pPr>
              <a:spcBef>
                <a:spcPts val="600"/>
              </a:spcBef>
            </a:pPr>
            <a:r>
              <a:rPr lang="zh-CN" altLang="en-US" sz="2400" dirty="0">
                <a:latin typeface="微软雅黑" pitchFamily="34" charset="-122"/>
                <a:ea typeface="微软雅黑" pitchFamily="34" charset="-122"/>
              </a:rPr>
              <a:t>   冒泡排序最多进行 </a:t>
            </a:r>
            <a:r>
              <a:rPr lang="en-US" altLang="zh-CN" sz="2400" dirty="0">
                <a:latin typeface="微软雅黑" pitchFamily="34" charset="-122"/>
                <a:ea typeface="微软雅黑" pitchFamily="34" charset="-122"/>
              </a:rPr>
              <a:t>n</a:t>
            </a:r>
            <a:r>
              <a:rPr lang="en-US" altLang="zh-CN" sz="2400" dirty="0">
                <a:latin typeface="微软雅黑" pitchFamily="34" charset="-122"/>
                <a:ea typeface="微软雅黑" pitchFamily="34" charset="-122"/>
                <a:sym typeface="Symbol" pitchFamily="18" charset="2"/>
              </a:rPr>
              <a:t></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趟，</a:t>
            </a:r>
            <a:r>
              <a:rPr lang="zh-CN" altLang="en-US" sz="2400" dirty="0">
                <a:solidFill>
                  <a:srgbClr val="FF0000"/>
                </a:solidFill>
                <a:latin typeface="微软雅黑" pitchFamily="34" charset="-122"/>
                <a:ea typeface="微软雅黑" pitchFamily="34" charset="-122"/>
              </a:rPr>
              <a:t>在某趟的两两比较过程中，如果一次交换都未发生，表明已经有序，</a:t>
            </a:r>
            <a:r>
              <a:rPr lang="zh-CN" altLang="en-US" sz="2400" dirty="0">
                <a:latin typeface="微软雅黑" pitchFamily="34" charset="-122"/>
                <a:ea typeface="微软雅黑" pitchFamily="34" charset="-122"/>
              </a:rPr>
              <a:t>则排序提前结束。</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5075">
                                            <p:txEl>
                                              <p:pRg st="1" end="1"/>
                                            </p:txEl>
                                          </p:spTgt>
                                        </p:tgtEl>
                                        <p:attrNameLst>
                                          <p:attrName>style.visibility</p:attrName>
                                        </p:attrNameLst>
                                      </p:cBhvr>
                                      <p:to>
                                        <p:strVal val="visible"/>
                                      </p:to>
                                    </p:set>
                                    <p:animEffect transition="in" filter="blinds(horizontal)">
                                      <p:cBhvr>
                                        <p:cTn id="7" dur="500"/>
                                        <p:tgtEl>
                                          <p:spTgt spid="51507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15075">
                                            <p:txEl>
                                              <p:pRg st="2" end="2"/>
                                            </p:txEl>
                                          </p:spTgt>
                                        </p:tgtEl>
                                        <p:attrNameLst>
                                          <p:attrName>style.visibility</p:attrName>
                                        </p:attrNameLst>
                                      </p:cBhvr>
                                      <p:to>
                                        <p:strVal val="visible"/>
                                      </p:to>
                                    </p:set>
                                    <p:animEffect transition="in" filter="blinds(horizontal)">
                                      <p:cBhvr>
                                        <p:cTn id="10" dur="500"/>
                                        <p:tgtEl>
                                          <p:spTgt spid="51507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15075">
                                            <p:txEl>
                                              <p:pRg st="3" end="3"/>
                                            </p:txEl>
                                          </p:spTgt>
                                        </p:tgtEl>
                                        <p:attrNameLst>
                                          <p:attrName>style.visibility</p:attrName>
                                        </p:attrNameLst>
                                      </p:cBhvr>
                                      <p:to>
                                        <p:strVal val="visible"/>
                                      </p:to>
                                    </p:set>
                                    <p:animEffect transition="in" filter="blinds(horizontal)">
                                      <p:cBhvr>
                                        <p:cTn id="15" dur="500"/>
                                        <p:tgtEl>
                                          <p:spTgt spid="515075">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15075">
                                            <p:txEl>
                                              <p:pRg st="4" end="4"/>
                                            </p:txEl>
                                          </p:spTgt>
                                        </p:tgtEl>
                                        <p:attrNameLst>
                                          <p:attrName>style.visibility</p:attrName>
                                        </p:attrNameLst>
                                      </p:cBhvr>
                                      <p:to>
                                        <p:strVal val="visible"/>
                                      </p:to>
                                    </p:set>
                                    <p:animEffect transition="in" filter="blinds(horizontal)">
                                      <p:cBhvr>
                                        <p:cTn id="18" dur="500"/>
                                        <p:tgtEl>
                                          <p:spTgt spid="51507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15075">
                                            <p:txEl>
                                              <p:pRg st="5" end="5"/>
                                            </p:txEl>
                                          </p:spTgt>
                                        </p:tgtEl>
                                        <p:attrNameLst>
                                          <p:attrName>style.visibility</p:attrName>
                                        </p:attrNameLst>
                                      </p:cBhvr>
                                      <p:to>
                                        <p:strVal val="visible"/>
                                      </p:to>
                                    </p:set>
                                    <p:animEffect transition="in" filter="blinds(horizontal)">
                                      <p:cBhvr>
                                        <p:cTn id="23" dur="500"/>
                                        <p:tgtEl>
                                          <p:spTgt spid="515075">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515075">
                                            <p:txEl>
                                              <p:pRg st="6" end="6"/>
                                            </p:txEl>
                                          </p:spTgt>
                                        </p:tgtEl>
                                        <p:attrNameLst>
                                          <p:attrName>style.visibility</p:attrName>
                                        </p:attrNameLst>
                                      </p:cBhvr>
                                      <p:to>
                                        <p:strVal val="visible"/>
                                      </p:to>
                                    </p:set>
                                    <p:animEffect transition="in" filter="blinds(horizontal)">
                                      <p:cBhvr>
                                        <p:cTn id="26" dur="500"/>
                                        <p:tgtEl>
                                          <p:spTgt spid="515075">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515075">
                                            <p:txEl>
                                              <p:pRg st="7" end="7"/>
                                            </p:txEl>
                                          </p:spTgt>
                                        </p:tgtEl>
                                        <p:attrNameLst>
                                          <p:attrName>style.visibility</p:attrName>
                                        </p:attrNameLst>
                                      </p:cBhvr>
                                      <p:to>
                                        <p:strVal val="visible"/>
                                      </p:to>
                                    </p:set>
                                    <p:animEffect transition="in" filter="blinds(horizontal)">
                                      <p:cBhvr>
                                        <p:cTn id="31" dur="500"/>
                                        <p:tgtEl>
                                          <p:spTgt spid="5150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ChangeArrowheads="1"/>
          </p:cNvSpPr>
          <p:nvPr>
            <p:ph type="body" idx="1"/>
          </p:nvPr>
        </p:nvSpPr>
        <p:spPr>
          <a:xfrm>
            <a:off x="285720" y="1404945"/>
            <a:ext cx="8362950" cy="5024451"/>
          </a:xfrm>
        </p:spPr>
        <p:txBody>
          <a:bodyPr>
            <a:normAutofit/>
          </a:bodyPr>
          <a:lstStyle/>
          <a:p>
            <a:pPr>
              <a:lnSpc>
                <a:spcPct val="80000"/>
              </a:lnSpc>
              <a:buFontTx/>
              <a:buNone/>
            </a:pPr>
            <a:r>
              <a:rPr lang="en-US" altLang="zh-CN" sz="2000" dirty="0" smtClean="0"/>
              <a:t>void </a:t>
            </a:r>
            <a:r>
              <a:rPr lang="en-US" altLang="zh-CN" sz="2000" dirty="0" err="1"/>
              <a:t>Bubble_Sort</a:t>
            </a:r>
            <a:r>
              <a:rPr lang="en-US" altLang="zh-CN" sz="2000" dirty="0"/>
              <a:t> (</a:t>
            </a:r>
            <a:r>
              <a:rPr lang="en-US" altLang="zh-CN" sz="2000" dirty="0" err="1"/>
              <a:t>datetype</a:t>
            </a:r>
            <a:r>
              <a:rPr lang="en-US" altLang="zh-CN" sz="2000" dirty="0"/>
              <a:t> R[ ], </a:t>
            </a:r>
            <a:r>
              <a:rPr lang="en-US" altLang="zh-CN" sz="2000" dirty="0" err="1"/>
              <a:t>int</a:t>
            </a:r>
            <a:r>
              <a:rPr lang="en-US" altLang="zh-CN" sz="2000" dirty="0"/>
              <a:t> n)  </a:t>
            </a:r>
          </a:p>
          <a:p>
            <a:pPr>
              <a:lnSpc>
                <a:spcPct val="80000"/>
              </a:lnSpc>
              <a:buFontTx/>
              <a:buNone/>
            </a:pPr>
            <a:r>
              <a:rPr lang="en-US" altLang="zh-CN" sz="2000" dirty="0"/>
              <a:t>    { /*</a:t>
            </a:r>
            <a:r>
              <a:rPr lang="zh-CN" altLang="en-US" sz="2000" dirty="0"/>
              <a:t>对排序表</a:t>
            </a:r>
            <a:r>
              <a:rPr lang="en-US" altLang="zh-CN" sz="2000" dirty="0"/>
              <a:t>R[1]..R[n]</a:t>
            </a:r>
            <a:r>
              <a:rPr lang="zh-CN" altLang="en-US" sz="2000" dirty="0"/>
              <a:t>进行冒泡排序，</a:t>
            </a:r>
            <a:r>
              <a:rPr lang="en-US" altLang="zh-CN" sz="2000" dirty="0"/>
              <a:t>n</a:t>
            </a:r>
            <a:r>
              <a:rPr lang="zh-CN" altLang="en-US" sz="2000" dirty="0"/>
              <a:t>是记录个数*</a:t>
            </a:r>
            <a:r>
              <a:rPr lang="en-US" altLang="zh-CN" sz="2000" dirty="0"/>
              <a:t>/</a:t>
            </a:r>
          </a:p>
          <a:p>
            <a:pPr>
              <a:lnSpc>
                <a:spcPct val="80000"/>
              </a:lnSpc>
              <a:buFontTx/>
              <a:buNone/>
            </a:pPr>
            <a:r>
              <a:rPr lang="en-US" altLang="zh-CN" sz="2000" dirty="0"/>
              <a:t>      </a:t>
            </a:r>
            <a:r>
              <a:rPr lang="en-US" altLang="zh-CN" sz="2000" dirty="0" err="1"/>
              <a:t>int</a:t>
            </a:r>
            <a:r>
              <a:rPr lang="en-US" altLang="zh-CN" sz="2000" dirty="0"/>
              <a:t> </a:t>
            </a:r>
            <a:r>
              <a:rPr lang="en-US" altLang="zh-CN" sz="2000" dirty="0" err="1"/>
              <a:t>i</a:t>
            </a:r>
            <a:r>
              <a:rPr lang="en-US" altLang="zh-CN" sz="2000" dirty="0"/>
              <a:t>, j;</a:t>
            </a:r>
          </a:p>
          <a:p>
            <a:pPr>
              <a:lnSpc>
                <a:spcPct val="80000"/>
              </a:lnSpc>
              <a:buFontTx/>
              <a:buNone/>
            </a:pPr>
            <a:r>
              <a:rPr lang="en-US" altLang="zh-CN" sz="2000" dirty="0"/>
              <a:t>      </a:t>
            </a:r>
            <a:r>
              <a:rPr lang="en-US" altLang="zh-CN" sz="2000" dirty="0" err="1"/>
              <a:t>int</a:t>
            </a:r>
            <a:r>
              <a:rPr lang="en-US" altLang="zh-CN" sz="2000" dirty="0"/>
              <a:t> </a:t>
            </a:r>
            <a:r>
              <a:rPr lang="en-US" altLang="zh-CN" sz="2000" dirty="0">
                <a:solidFill>
                  <a:srgbClr val="FF0000"/>
                </a:solidFill>
              </a:rPr>
              <a:t>swap</a:t>
            </a:r>
            <a:r>
              <a:rPr lang="en-US" altLang="zh-CN" sz="2000" dirty="0">
                <a:solidFill>
                  <a:srgbClr val="FFFF00"/>
                </a:solidFill>
              </a:rPr>
              <a:t>;</a:t>
            </a:r>
            <a:r>
              <a:rPr lang="en-US" altLang="zh-CN" sz="2000" dirty="0"/>
              <a:t>    /*</a:t>
            </a:r>
            <a:r>
              <a:rPr lang="zh-CN" altLang="en-US" sz="2000" dirty="0"/>
              <a:t>交换标志变量*</a:t>
            </a:r>
            <a:r>
              <a:rPr lang="en-US" altLang="zh-CN" sz="2000" dirty="0"/>
              <a:t>/</a:t>
            </a:r>
          </a:p>
          <a:p>
            <a:pPr>
              <a:lnSpc>
                <a:spcPct val="80000"/>
              </a:lnSpc>
              <a:buFontTx/>
              <a:buNone/>
            </a:pPr>
            <a:r>
              <a:rPr lang="en-US" altLang="zh-CN" sz="2000" dirty="0"/>
              <a:t>      for(</a:t>
            </a:r>
            <a:r>
              <a:rPr lang="en-US" altLang="zh-CN" sz="2000" dirty="0" err="1"/>
              <a:t>i</a:t>
            </a:r>
            <a:r>
              <a:rPr lang="en-US" altLang="zh-CN" sz="2000" dirty="0"/>
              <a:t>=1; </a:t>
            </a:r>
            <a:r>
              <a:rPr lang="en-US" altLang="zh-CN" sz="2000" dirty="0" err="1"/>
              <a:t>i</a:t>
            </a:r>
            <a:r>
              <a:rPr lang="en-US" altLang="zh-CN" sz="2000" dirty="0"/>
              <a:t>&lt;n</a:t>
            </a:r>
            <a:r>
              <a:rPr lang="en-US" altLang="zh-CN" sz="2000" dirty="0">
                <a:sym typeface="Symbol" pitchFamily="18" charset="2"/>
              </a:rPr>
              <a:t></a:t>
            </a:r>
            <a:r>
              <a:rPr lang="en-US" altLang="zh-CN" sz="2000" dirty="0"/>
              <a:t>1; </a:t>
            </a:r>
            <a:r>
              <a:rPr lang="en-US" altLang="zh-CN" sz="2000" dirty="0" err="1"/>
              <a:t>i</a:t>
            </a:r>
            <a:r>
              <a:rPr lang="en-US" altLang="zh-CN" sz="2000" dirty="0"/>
              <a:t>++)</a:t>
            </a:r>
          </a:p>
          <a:p>
            <a:pPr>
              <a:lnSpc>
                <a:spcPct val="80000"/>
              </a:lnSpc>
              <a:buFontTx/>
              <a:buNone/>
            </a:pPr>
            <a:r>
              <a:rPr lang="en-US" altLang="zh-CN" sz="2000" dirty="0"/>
              <a:t>       {swap=0;</a:t>
            </a:r>
          </a:p>
          <a:p>
            <a:pPr>
              <a:lnSpc>
                <a:spcPct val="80000"/>
              </a:lnSpc>
              <a:buFontTx/>
              <a:buNone/>
            </a:pPr>
            <a:r>
              <a:rPr lang="en-US" altLang="zh-CN" sz="2000" dirty="0"/>
              <a:t>        for(j=1; j&lt;=</a:t>
            </a:r>
            <a:r>
              <a:rPr lang="en-US" altLang="zh-CN" sz="2000" dirty="0" err="1"/>
              <a:t>n</a:t>
            </a:r>
            <a:r>
              <a:rPr lang="en-US" altLang="zh-CN" sz="2000" dirty="0" err="1">
                <a:sym typeface="Symbol" pitchFamily="18" charset="2"/>
              </a:rPr>
              <a:t></a:t>
            </a:r>
            <a:r>
              <a:rPr lang="en-US" altLang="zh-CN" sz="2000" dirty="0" err="1"/>
              <a:t>i</a:t>
            </a:r>
            <a:r>
              <a:rPr lang="en-US" altLang="zh-CN" sz="2000" dirty="0"/>
              <a:t>; j++)</a:t>
            </a:r>
          </a:p>
          <a:p>
            <a:pPr>
              <a:lnSpc>
                <a:spcPct val="80000"/>
              </a:lnSpc>
              <a:buFontTx/>
              <a:buNone/>
            </a:pPr>
            <a:r>
              <a:rPr lang="en-US" altLang="zh-CN" sz="2000" dirty="0"/>
              <a:t>           if (R[j].key&gt;R[j+1].key)</a:t>
            </a:r>
          </a:p>
          <a:p>
            <a:pPr>
              <a:lnSpc>
                <a:spcPct val="80000"/>
              </a:lnSpc>
              <a:buFontTx/>
              <a:buNone/>
            </a:pPr>
            <a:r>
              <a:rPr lang="en-US" altLang="zh-CN" sz="2000" dirty="0"/>
              <a:t>             {R[0]=R[j+1];</a:t>
            </a:r>
          </a:p>
          <a:p>
            <a:pPr>
              <a:lnSpc>
                <a:spcPct val="80000"/>
              </a:lnSpc>
              <a:buFontTx/>
              <a:buNone/>
            </a:pPr>
            <a:r>
              <a:rPr lang="en-US" altLang="zh-CN" sz="2000" dirty="0"/>
              <a:t>              R[j]=R[j+1];</a:t>
            </a:r>
          </a:p>
          <a:p>
            <a:pPr>
              <a:lnSpc>
                <a:spcPct val="80000"/>
              </a:lnSpc>
              <a:buFontTx/>
              <a:buNone/>
            </a:pPr>
            <a:r>
              <a:rPr lang="en-US" altLang="zh-CN" sz="2000" dirty="0"/>
              <a:t>              R[j+1]=R[0];</a:t>
            </a:r>
          </a:p>
          <a:p>
            <a:pPr>
              <a:lnSpc>
                <a:spcPct val="80000"/>
              </a:lnSpc>
              <a:buFontTx/>
              <a:buNone/>
            </a:pPr>
            <a:r>
              <a:rPr lang="en-US" altLang="zh-CN" sz="2000" dirty="0"/>
              <a:t>              </a:t>
            </a:r>
            <a:r>
              <a:rPr lang="en-US" altLang="zh-CN" sz="2000" dirty="0" smtClean="0">
                <a:solidFill>
                  <a:srgbClr val="FF0000"/>
                </a:solidFill>
              </a:rPr>
              <a:t>swap=1</a:t>
            </a:r>
            <a:r>
              <a:rPr lang="en-US" altLang="zh-CN" sz="2000" dirty="0">
                <a:solidFill>
                  <a:srgbClr val="FF0000"/>
                </a:solidFill>
              </a:rPr>
              <a:t>;     /*</a:t>
            </a:r>
            <a:r>
              <a:rPr lang="zh-CN" altLang="en-US" sz="2000" dirty="0">
                <a:solidFill>
                  <a:srgbClr val="FF0000"/>
                </a:solidFill>
              </a:rPr>
              <a:t>置交换标志*</a:t>
            </a:r>
            <a:r>
              <a:rPr lang="en-US" altLang="zh-CN" sz="2000" dirty="0">
                <a:solidFill>
                  <a:srgbClr val="FF0000"/>
                </a:solidFill>
              </a:rPr>
              <a:t>/</a:t>
            </a:r>
          </a:p>
          <a:p>
            <a:pPr>
              <a:lnSpc>
                <a:spcPct val="80000"/>
              </a:lnSpc>
              <a:buFontTx/>
              <a:buNone/>
            </a:pPr>
            <a:r>
              <a:rPr lang="en-US" altLang="zh-CN" sz="2000" dirty="0"/>
              <a:t>             }</a:t>
            </a:r>
          </a:p>
          <a:p>
            <a:pPr>
              <a:lnSpc>
                <a:spcPct val="80000"/>
              </a:lnSpc>
              <a:buFontTx/>
              <a:buNone/>
            </a:pPr>
            <a:r>
              <a:rPr lang="en-US" altLang="zh-CN" sz="2000" dirty="0"/>
              <a:t>        </a:t>
            </a:r>
            <a:r>
              <a:rPr lang="en-US" altLang="zh-CN" sz="2000" dirty="0">
                <a:solidFill>
                  <a:srgbClr val="FF0000"/>
                </a:solidFill>
              </a:rPr>
              <a:t>if(swap==0) break;</a:t>
            </a:r>
          </a:p>
          <a:p>
            <a:pPr>
              <a:lnSpc>
                <a:spcPct val="80000"/>
              </a:lnSpc>
              <a:buFontTx/>
              <a:buNone/>
            </a:pPr>
            <a:r>
              <a:rPr lang="en-US" altLang="zh-CN" sz="2000" dirty="0"/>
              <a:t>       }</a:t>
            </a:r>
          </a:p>
          <a:p>
            <a:pPr>
              <a:lnSpc>
                <a:spcPct val="80000"/>
              </a:lnSpc>
              <a:buFontTx/>
              <a:buNone/>
            </a:pPr>
            <a:r>
              <a:rPr lang="en-US" altLang="zh-CN" sz="2000" dirty="0"/>
              <a:t>   }</a:t>
            </a:r>
          </a:p>
        </p:txBody>
      </p:sp>
      <p:sp>
        <p:nvSpPr>
          <p:cNvPr id="3" name="Text Box 2"/>
          <p:cNvSpPr txBox="1">
            <a:spLocks noChangeArrowheads="1"/>
          </p:cNvSpPr>
          <p:nvPr/>
        </p:nvSpPr>
        <p:spPr bwMode="auto">
          <a:xfrm>
            <a:off x="428596" y="476250"/>
            <a:ext cx="7647017" cy="646331"/>
          </a:xfrm>
          <a:prstGeom prst="rect">
            <a:avLst/>
          </a:prstGeom>
          <a:noFill/>
          <a:ln w="12700" cap="sq">
            <a:noFill/>
            <a:miter lim="800000"/>
            <a:headEnd type="none" w="sm" len="sm"/>
            <a:tailEnd type="none" w="sm" len="sm"/>
          </a:ln>
          <a:effectLst/>
        </p:spPr>
        <p:txBody>
          <a:bodyPr wrap="square">
            <a:spAutoFit/>
          </a:bodyPr>
          <a:lstStyle/>
          <a:p>
            <a:pPr>
              <a:spcBef>
                <a:spcPct val="0"/>
              </a:spcBef>
            </a:pPr>
            <a:r>
              <a:rPr lang="zh-CN" altLang="en-US" sz="3600" dirty="0" smtClean="0">
                <a:latin typeface="微软雅黑" pitchFamily="34" charset="-122"/>
                <a:ea typeface="微软雅黑" pitchFamily="34" charset="-122"/>
                <a:cs typeface="+mj-cs"/>
              </a:rPr>
              <a:t>冒泡排序</a:t>
            </a:r>
            <a:endParaRPr lang="zh-CN" altLang="en-US" sz="3600" dirty="0">
              <a:latin typeface="微软雅黑" pitchFamily="34" charset="-122"/>
              <a:ea typeface="微软雅黑" pitchFamily="34" charset="-122"/>
              <a:cs typeface="+mj-cs"/>
            </a:endParaRPr>
          </a:p>
        </p:txBody>
      </p:sp>
      <p:sp>
        <p:nvSpPr>
          <p:cNvPr id="4" name="云形标注 3"/>
          <p:cNvSpPr/>
          <p:nvPr/>
        </p:nvSpPr>
        <p:spPr>
          <a:xfrm>
            <a:off x="4286248" y="1785926"/>
            <a:ext cx="3786214" cy="1500198"/>
          </a:xfrm>
          <a:prstGeom prst="cloudCallout">
            <a:avLst>
              <a:gd name="adj1" fmla="val -112606"/>
              <a:gd name="adj2" fmla="val 899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latin typeface="微软雅黑" pitchFamily="34" charset="-122"/>
                <a:ea typeface="微软雅黑" pitchFamily="34" charset="-122"/>
              </a:rPr>
              <a:t>不用</a:t>
            </a:r>
            <a:r>
              <a:rPr lang="en-US" altLang="zh-CN" sz="2400" dirty="0" smtClean="0">
                <a:latin typeface="微软雅黑" pitchFamily="34" charset="-122"/>
                <a:ea typeface="微软雅黑" pitchFamily="34" charset="-122"/>
              </a:rPr>
              <a:t>R[0]</a:t>
            </a:r>
            <a:r>
              <a:rPr lang="zh-CN" altLang="en-US" sz="2400" dirty="0" smtClean="0">
                <a:latin typeface="微软雅黑" pitchFamily="34" charset="-122"/>
                <a:ea typeface="微软雅黑" pitchFamily="34" charset="-122"/>
              </a:rPr>
              <a:t> 的话，可以改为</a:t>
            </a:r>
            <a:r>
              <a:rPr lang="en-US" altLang="zh-CN" sz="2400" dirty="0" smtClean="0">
                <a:latin typeface="微软雅黑" pitchFamily="34" charset="-122"/>
                <a:ea typeface="微软雅黑" pitchFamily="34" charset="-122"/>
              </a:rPr>
              <a:t>temp</a:t>
            </a:r>
            <a:endParaRPr lang="zh-CN" altLang="en-US" sz="24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Text Box 2"/>
          <p:cNvSpPr txBox="1">
            <a:spLocks noChangeArrowheads="1"/>
          </p:cNvSpPr>
          <p:nvPr/>
        </p:nvSpPr>
        <p:spPr bwMode="auto">
          <a:xfrm>
            <a:off x="357158" y="1428736"/>
            <a:ext cx="8305800" cy="1778949"/>
          </a:xfrm>
          <a:prstGeom prst="rect">
            <a:avLst/>
          </a:prstGeom>
          <a:noFill/>
          <a:ln w="12700" cap="sq">
            <a:noFill/>
            <a:miter lim="800000"/>
            <a:headEnd type="none" w="sm" len="sm"/>
            <a:tailEnd type="none" w="sm" len="sm"/>
          </a:ln>
          <a:effectLst/>
        </p:spPr>
        <p:txBody>
          <a:bodyPr>
            <a:spAutoFit/>
          </a:bodyPr>
          <a:lstStyle/>
          <a:p>
            <a:pPr algn="just">
              <a:spcBef>
                <a:spcPct val="20000"/>
              </a:spcBef>
            </a:pPr>
            <a:r>
              <a:rPr lang="zh-CN" altLang="en-US" sz="2800" b="1" dirty="0">
                <a:solidFill>
                  <a:srgbClr val="C00000"/>
                </a:solidFill>
                <a:latin typeface="微软雅黑" pitchFamily="34" charset="-122"/>
                <a:ea typeface="微软雅黑" pitchFamily="34" charset="-122"/>
              </a:rPr>
              <a:t>效率</a:t>
            </a:r>
            <a:r>
              <a:rPr lang="zh-CN" altLang="en-US" sz="2800" b="1" dirty="0" smtClean="0">
                <a:solidFill>
                  <a:srgbClr val="C00000"/>
                </a:solidFill>
                <a:latin typeface="微软雅黑" pitchFamily="34" charset="-122"/>
                <a:ea typeface="微软雅黑" pitchFamily="34" charset="-122"/>
              </a:rPr>
              <a:t>分析</a:t>
            </a:r>
            <a:endParaRPr lang="zh-CN" altLang="en-US" sz="2400" dirty="0">
              <a:solidFill>
                <a:srgbClr val="C00000"/>
              </a:solidFill>
              <a:latin typeface="微软雅黑" pitchFamily="34" charset="-122"/>
              <a:ea typeface="微软雅黑" pitchFamily="34" charset="-122"/>
            </a:endParaRPr>
          </a:p>
          <a:p>
            <a:pPr algn="just">
              <a:spcBef>
                <a:spcPct val="20000"/>
              </a:spcBef>
            </a:pPr>
            <a:r>
              <a:rPr lang="zh-CN" altLang="en-US" sz="2400" dirty="0">
                <a:solidFill>
                  <a:srgbClr val="C00000"/>
                </a:solidFill>
                <a:latin typeface="微软雅黑" pitchFamily="34" charset="-122"/>
                <a:ea typeface="微软雅黑" pitchFamily="34" charset="-122"/>
              </a:rPr>
              <a:t>空间效率</a:t>
            </a:r>
            <a:r>
              <a:rPr lang="zh-CN" altLang="en-US" sz="2400" dirty="0">
                <a:latin typeface="微软雅黑" pitchFamily="34" charset="-122"/>
                <a:ea typeface="微软雅黑" pitchFamily="34" charset="-122"/>
              </a:rPr>
              <a:t>：仅用了一个辅助单元。</a:t>
            </a:r>
          </a:p>
          <a:p>
            <a:pPr algn="just">
              <a:spcBef>
                <a:spcPct val="20000"/>
              </a:spcBef>
            </a:pPr>
            <a:r>
              <a:rPr lang="zh-CN" altLang="en-US" sz="2400" dirty="0">
                <a:solidFill>
                  <a:srgbClr val="C00000"/>
                </a:solidFill>
                <a:latin typeface="微软雅黑" pitchFamily="34" charset="-122"/>
                <a:ea typeface="微软雅黑" pitchFamily="34" charset="-122"/>
              </a:rPr>
              <a:t>时间效率</a:t>
            </a:r>
            <a:r>
              <a:rPr lang="zh-CN" altLang="en-US" sz="2400" dirty="0">
                <a:latin typeface="微软雅黑" pitchFamily="34" charset="-122"/>
                <a:ea typeface="微软雅黑" pitchFamily="34" charset="-122"/>
              </a:rPr>
              <a:t>：总共要进行</a:t>
            </a:r>
            <a:r>
              <a:rPr lang="en-US" altLang="zh-CN" sz="2400" dirty="0">
                <a:latin typeface="微软雅黑" pitchFamily="34" charset="-122"/>
                <a:ea typeface="微软雅黑" pitchFamily="34" charset="-122"/>
              </a:rPr>
              <a:t>n-1</a:t>
            </a:r>
            <a:r>
              <a:rPr lang="zh-CN" altLang="en-US" sz="2400" dirty="0">
                <a:latin typeface="微软雅黑" pitchFamily="34" charset="-122"/>
                <a:ea typeface="微软雅黑" pitchFamily="34" charset="-122"/>
              </a:rPr>
              <a:t>趟冒泡，对</a:t>
            </a:r>
            <a:r>
              <a:rPr lang="en-US" altLang="zh-CN" sz="2400" dirty="0">
                <a:latin typeface="微软雅黑" pitchFamily="34" charset="-122"/>
                <a:ea typeface="微软雅黑" pitchFamily="34" charset="-122"/>
              </a:rPr>
              <a:t>j</a:t>
            </a:r>
            <a:r>
              <a:rPr lang="zh-CN" altLang="en-US" sz="2400" dirty="0">
                <a:latin typeface="微软雅黑" pitchFamily="34" charset="-122"/>
                <a:ea typeface="微软雅黑" pitchFamily="34" charset="-122"/>
              </a:rPr>
              <a:t>个记录的表进行一趟冒泡需要</a:t>
            </a:r>
            <a:r>
              <a:rPr lang="en-US" altLang="zh-CN" sz="2400" dirty="0">
                <a:latin typeface="微软雅黑" pitchFamily="34" charset="-122"/>
                <a:ea typeface="微软雅黑" pitchFamily="34" charset="-122"/>
              </a:rPr>
              <a:t>j-1</a:t>
            </a:r>
            <a:r>
              <a:rPr lang="zh-CN" altLang="en-US" sz="2400" dirty="0">
                <a:latin typeface="微软雅黑" pitchFamily="34" charset="-122"/>
                <a:ea typeface="微软雅黑" pitchFamily="34" charset="-122"/>
              </a:rPr>
              <a:t>次关键码比较。 </a:t>
            </a:r>
          </a:p>
        </p:txBody>
      </p:sp>
      <p:graphicFrame>
        <p:nvGraphicFramePr>
          <p:cNvPr id="517123" name="Object 3"/>
          <p:cNvGraphicFramePr>
            <a:graphicFrameLocks noChangeAspect="1"/>
          </p:cNvGraphicFramePr>
          <p:nvPr/>
        </p:nvGraphicFramePr>
        <p:xfrm>
          <a:off x="3230563" y="3205166"/>
          <a:ext cx="3313112" cy="723900"/>
        </p:xfrm>
        <a:graphic>
          <a:graphicData uri="http://schemas.openxmlformats.org/presentationml/2006/ole">
            <p:oleObj spid="_x0000_s7170" name="Equation" r:id="rId3" imgW="1422360" imgH="444240" progId="Equation.3">
              <p:embed/>
            </p:oleObj>
          </a:graphicData>
        </a:graphic>
      </p:graphicFrame>
      <p:sp>
        <p:nvSpPr>
          <p:cNvPr id="517124" name="Text Box 4"/>
          <p:cNvSpPr txBox="1">
            <a:spLocks noChangeArrowheads="1"/>
          </p:cNvSpPr>
          <p:nvPr/>
        </p:nvSpPr>
        <p:spPr bwMode="auto">
          <a:xfrm>
            <a:off x="941388" y="3252791"/>
            <a:ext cx="2590800" cy="457200"/>
          </a:xfrm>
          <a:prstGeom prst="rect">
            <a:avLst/>
          </a:prstGeom>
          <a:noFill/>
          <a:ln w="19050" cap="sq">
            <a:noFill/>
            <a:miter lim="800000"/>
            <a:headEnd/>
            <a:tailEnd/>
          </a:ln>
          <a:effectLst/>
        </p:spPr>
        <p:txBody>
          <a:bodyPr>
            <a:spAutoFit/>
          </a:bodyPr>
          <a:lstStyle/>
          <a:p>
            <a:pPr algn="ctr">
              <a:spcBef>
                <a:spcPct val="50000"/>
              </a:spcBef>
            </a:pPr>
            <a:r>
              <a:rPr kumimoji="1" lang="zh-CN" altLang="en-US" sz="2400">
                <a:effectLst>
                  <a:outerShdw blurRad="38100" dist="38100" dir="2700000" algn="tl">
                    <a:srgbClr val="000000"/>
                  </a:outerShdw>
                </a:effectLst>
                <a:latin typeface="Times New Roman" pitchFamily="18" charset="0"/>
              </a:rPr>
              <a:t>总比较次数</a:t>
            </a:r>
          </a:p>
        </p:txBody>
      </p:sp>
      <p:sp>
        <p:nvSpPr>
          <p:cNvPr id="517125" name="Text Box 5"/>
          <p:cNvSpPr txBox="1">
            <a:spLocks noChangeArrowheads="1"/>
          </p:cNvSpPr>
          <p:nvPr/>
        </p:nvSpPr>
        <p:spPr bwMode="auto">
          <a:xfrm>
            <a:off x="381000" y="3881450"/>
            <a:ext cx="8305800" cy="1348061"/>
          </a:xfrm>
          <a:prstGeom prst="rect">
            <a:avLst/>
          </a:prstGeom>
          <a:noFill/>
          <a:ln w="12700" cap="sq">
            <a:noFill/>
            <a:miter lim="800000"/>
            <a:headEnd type="none" w="sm" len="sm"/>
            <a:tailEnd type="none" w="sm" len="sm"/>
          </a:ln>
          <a:effectLst/>
        </p:spPr>
        <p:txBody>
          <a:bodyPr>
            <a:spAutoFit/>
          </a:bodyPr>
          <a:lstStyle/>
          <a:p>
            <a:pPr algn="just">
              <a:spcBef>
                <a:spcPct val="20000"/>
              </a:spcBef>
            </a:pPr>
            <a:r>
              <a:rPr lang="zh-CN" altLang="en-US" sz="2400" dirty="0">
                <a:solidFill>
                  <a:srgbClr val="C00000"/>
                </a:solidFill>
                <a:latin typeface="微软雅黑" pitchFamily="34" charset="-122"/>
                <a:ea typeface="微软雅黑" pitchFamily="34" charset="-122"/>
              </a:rPr>
              <a:t>移动次数</a:t>
            </a:r>
            <a:r>
              <a:rPr lang="zh-CN" altLang="en-US" sz="2400" dirty="0">
                <a:latin typeface="微软雅黑" pitchFamily="34" charset="-122"/>
                <a:ea typeface="微软雅黑" pitchFamily="34" charset="-122"/>
              </a:rPr>
              <a:t>：</a:t>
            </a:r>
          </a:p>
          <a:p>
            <a:pPr algn="just">
              <a:spcBef>
                <a:spcPct val="20000"/>
              </a:spcBef>
            </a:pPr>
            <a:r>
              <a:rPr lang="zh-CN" altLang="en-US" sz="2400" dirty="0">
                <a:latin typeface="微软雅黑" pitchFamily="34" charset="-122"/>
                <a:ea typeface="微软雅黑" pitchFamily="34" charset="-122"/>
              </a:rPr>
              <a:t>最好情况下：待排序列已有序，不需移动。</a:t>
            </a:r>
          </a:p>
          <a:p>
            <a:pPr algn="just">
              <a:spcBef>
                <a:spcPct val="20000"/>
              </a:spcBef>
            </a:pPr>
            <a:r>
              <a:rPr lang="zh-CN" altLang="en-US" sz="2400" dirty="0">
                <a:solidFill>
                  <a:srgbClr val="C00000"/>
                </a:solidFill>
                <a:latin typeface="微软雅黑" pitchFamily="34" charset="-122"/>
                <a:ea typeface="微软雅黑" pitchFamily="34" charset="-122"/>
              </a:rPr>
              <a:t>最坏情况下：每次比较后均要进行三次移动。</a:t>
            </a:r>
          </a:p>
        </p:txBody>
      </p:sp>
      <p:graphicFrame>
        <p:nvGraphicFramePr>
          <p:cNvPr id="517126" name="Object 6"/>
          <p:cNvGraphicFramePr>
            <a:graphicFrameLocks noChangeAspect="1"/>
          </p:cNvGraphicFramePr>
          <p:nvPr/>
        </p:nvGraphicFramePr>
        <p:xfrm>
          <a:off x="3132138" y="5286388"/>
          <a:ext cx="3600450" cy="779462"/>
        </p:xfrm>
        <a:graphic>
          <a:graphicData uri="http://schemas.openxmlformats.org/presentationml/2006/ole">
            <p:oleObj spid="_x0000_s7171" name="Equation" r:id="rId4" imgW="1485720" imgH="444240" progId="Equation.3">
              <p:embed/>
            </p:oleObj>
          </a:graphicData>
        </a:graphic>
      </p:graphicFrame>
      <p:sp>
        <p:nvSpPr>
          <p:cNvPr id="517127" name="Text Box 7"/>
          <p:cNvSpPr txBox="1">
            <a:spLocks noChangeArrowheads="1"/>
          </p:cNvSpPr>
          <p:nvPr/>
        </p:nvSpPr>
        <p:spPr bwMode="auto">
          <a:xfrm>
            <a:off x="1042988" y="5429263"/>
            <a:ext cx="2590800" cy="457200"/>
          </a:xfrm>
          <a:prstGeom prst="rect">
            <a:avLst/>
          </a:prstGeom>
          <a:noFill/>
          <a:ln w="19050" cap="sq">
            <a:noFill/>
            <a:miter lim="800000"/>
            <a:headEnd/>
            <a:tailEnd/>
          </a:ln>
          <a:effectLst/>
        </p:spPr>
        <p:txBody>
          <a:bodyPr>
            <a:spAutoFit/>
          </a:bodyPr>
          <a:lstStyle/>
          <a:p>
            <a:pPr algn="ctr">
              <a:spcBef>
                <a:spcPct val="50000"/>
              </a:spcBef>
            </a:pPr>
            <a:r>
              <a:rPr kumimoji="1" lang="zh-CN" altLang="en-US" sz="2400" dirty="0">
                <a:effectLst>
                  <a:outerShdw blurRad="38100" dist="38100" dir="2700000" algn="tl">
                    <a:srgbClr val="000000"/>
                  </a:outerShdw>
                </a:effectLst>
                <a:latin typeface="Times New Roman" pitchFamily="18" charset="0"/>
              </a:rPr>
              <a:t>移动次数</a:t>
            </a:r>
          </a:p>
        </p:txBody>
      </p:sp>
      <p:sp>
        <p:nvSpPr>
          <p:cNvPr id="8" name="Text Box 2"/>
          <p:cNvSpPr txBox="1">
            <a:spLocks noChangeArrowheads="1"/>
          </p:cNvSpPr>
          <p:nvPr/>
        </p:nvSpPr>
        <p:spPr bwMode="auto">
          <a:xfrm>
            <a:off x="428596" y="476250"/>
            <a:ext cx="7647017" cy="646331"/>
          </a:xfrm>
          <a:prstGeom prst="rect">
            <a:avLst/>
          </a:prstGeom>
          <a:noFill/>
          <a:ln w="12700" cap="sq">
            <a:noFill/>
            <a:miter lim="800000"/>
            <a:headEnd type="none" w="sm" len="sm"/>
            <a:tailEnd type="none" w="sm" len="sm"/>
          </a:ln>
          <a:effectLst/>
        </p:spPr>
        <p:txBody>
          <a:bodyPr wrap="square">
            <a:spAutoFit/>
          </a:bodyPr>
          <a:lstStyle/>
          <a:p>
            <a:pPr>
              <a:spcBef>
                <a:spcPct val="0"/>
              </a:spcBef>
            </a:pPr>
            <a:r>
              <a:rPr lang="zh-CN" altLang="en-US" sz="3600" dirty="0" smtClean="0">
                <a:latin typeface="微软雅黑" pitchFamily="34" charset="-122"/>
                <a:ea typeface="微软雅黑" pitchFamily="34" charset="-122"/>
                <a:cs typeface="+mj-cs"/>
              </a:rPr>
              <a:t>冒泡排序</a:t>
            </a:r>
            <a:endParaRPr lang="zh-CN" altLang="en-US" sz="3600" dirty="0">
              <a:latin typeface="微软雅黑" pitchFamily="34" charset="-122"/>
              <a:ea typeface="微软雅黑" pitchFamily="34" charset="-122"/>
              <a:cs typeface="+mj-cs"/>
            </a:endParaRP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Text Box 2"/>
          <p:cNvSpPr txBox="1">
            <a:spLocks noChangeArrowheads="1"/>
          </p:cNvSpPr>
          <p:nvPr/>
        </p:nvSpPr>
        <p:spPr bwMode="auto">
          <a:xfrm>
            <a:off x="428596" y="1571612"/>
            <a:ext cx="8305800" cy="3533275"/>
          </a:xfrm>
          <a:prstGeom prst="rect">
            <a:avLst/>
          </a:prstGeom>
          <a:noFill/>
          <a:ln w="12700" cap="sq">
            <a:noFill/>
            <a:miter lim="800000"/>
            <a:headEnd type="none" w="sm" len="sm"/>
            <a:tailEnd type="none" w="sm" len="sm"/>
          </a:ln>
          <a:effectLst/>
        </p:spPr>
        <p:txBody>
          <a:bodyPr>
            <a:spAutoFit/>
          </a:bodyPr>
          <a:lstStyle/>
          <a:p>
            <a:pPr algn="just">
              <a:lnSpc>
                <a:spcPct val="115000"/>
              </a:lnSpc>
              <a:spcBef>
                <a:spcPct val="20000"/>
              </a:spcBef>
            </a:pPr>
            <a:r>
              <a:rPr lang="zh-CN" altLang="en-US" sz="2400" b="1" dirty="0" smtClean="0">
                <a:solidFill>
                  <a:srgbClr val="C00000"/>
                </a:solidFill>
                <a:latin typeface="微软雅黑" pitchFamily="34" charset="-122"/>
                <a:ea typeface="微软雅黑" pitchFamily="34" charset="-122"/>
                <a:cs typeface="Arial" charset="0"/>
              </a:rPr>
              <a:t>基本思想</a:t>
            </a:r>
            <a:r>
              <a:rPr kumimoji="1" lang="zh-CN" altLang="en-US" sz="2400" dirty="0" smtClean="0">
                <a:solidFill>
                  <a:srgbClr val="C00000"/>
                </a:solidFill>
                <a:effectLst>
                  <a:outerShdw blurRad="38100" dist="38100" dir="2700000" algn="tl">
                    <a:srgbClr val="000000"/>
                  </a:outerShdw>
                </a:effectLst>
                <a:latin typeface="微软雅黑" pitchFamily="34" charset="-122"/>
                <a:ea typeface="微软雅黑" pitchFamily="34" charset="-122"/>
                <a:cs typeface="Arial" charset="0"/>
              </a:rPr>
              <a:t>  </a:t>
            </a:r>
            <a:endParaRPr kumimoji="1" lang="zh-CN" altLang="en-US" sz="2400" dirty="0">
              <a:solidFill>
                <a:srgbClr val="C00000"/>
              </a:solidFill>
              <a:effectLst>
                <a:outerShdw blurRad="38100" dist="38100" dir="2700000" algn="tl">
                  <a:srgbClr val="000000"/>
                </a:outerShdw>
              </a:effectLst>
              <a:latin typeface="微软雅黑" pitchFamily="34" charset="-122"/>
              <a:ea typeface="微软雅黑" pitchFamily="34" charset="-122"/>
              <a:cs typeface="Arial" charset="0"/>
            </a:endParaRPr>
          </a:p>
          <a:p>
            <a:pPr algn="just">
              <a:lnSpc>
                <a:spcPct val="115000"/>
              </a:lnSpc>
              <a:spcBef>
                <a:spcPct val="20000"/>
              </a:spcBef>
            </a:pPr>
            <a:r>
              <a:rPr lang="zh-CN" altLang="en-US" sz="2000" dirty="0" smtClean="0">
                <a:latin typeface="微软雅黑" pitchFamily="34" charset="-122"/>
                <a:ea typeface="微软雅黑" pitchFamily="34" charset="-122"/>
                <a:cs typeface="Arial" charset="0"/>
              </a:rPr>
              <a:t>        通过</a:t>
            </a:r>
            <a:r>
              <a:rPr lang="zh-CN" altLang="en-US" sz="2000" dirty="0">
                <a:latin typeface="微软雅黑" pitchFamily="34" charset="-122"/>
                <a:ea typeface="微软雅黑" pitchFamily="34" charset="-122"/>
                <a:cs typeface="Arial" charset="0"/>
              </a:rPr>
              <a:t>比较关键码、交换记录，</a:t>
            </a:r>
            <a:r>
              <a:rPr lang="zh-CN" altLang="en-US" sz="2000" dirty="0">
                <a:solidFill>
                  <a:srgbClr val="C00000"/>
                </a:solidFill>
                <a:latin typeface="微软雅黑" pitchFamily="34" charset="-122"/>
                <a:ea typeface="微软雅黑" pitchFamily="34" charset="-122"/>
                <a:cs typeface="Arial" charset="0"/>
              </a:rPr>
              <a:t>以某个记录为界</a:t>
            </a:r>
            <a:r>
              <a:rPr lang="en-US" altLang="zh-CN" sz="2000" dirty="0">
                <a:solidFill>
                  <a:srgbClr val="C00000"/>
                </a:solidFill>
                <a:latin typeface="微软雅黑" pitchFamily="34" charset="-122"/>
                <a:ea typeface="微软雅黑" pitchFamily="34" charset="-122"/>
                <a:cs typeface="Arial" charset="0"/>
              </a:rPr>
              <a:t>(</a:t>
            </a:r>
            <a:r>
              <a:rPr lang="zh-CN" altLang="en-US" sz="2000" dirty="0">
                <a:solidFill>
                  <a:srgbClr val="C00000"/>
                </a:solidFill>
                <a:latin typeface="微软雅黑" pitchFamily="34" charset="-122"/>
                <a:ea typeface="微软雅黑" pitchFamily="34" charset="-122"/>
                <a:cs typeface="Arial" charset="0"/>
              </a:rPr>
              <a:t>该记录称为支点，通常取第一个元素</a:t>
            </a:r>
            <a:r>
              <a:rPr lang="en-US" altLang="zh-CN" sz="2000" dirty="0">
                <a:solidFill>
                  <a:srgbClr val="C00000"/>
                </a:solidFill>
                <a:latin typeface="微软雅黑" pitchFamily="34" charset="-122"/>
                <a:ea typeface="微软雅黑" pitchFamily="34" charset="-122"/>
                <a:cs typeface="Arial" charset="0"/>
              </a:rPr>
              <a:t>)</a:t>
            </a:r>
            <a:r>
              <a:rPr lang="zh-CN" altLang="en-US" sz="2000" dirty="0">
                <a:solidFill>
                  <a:srgbClr val="C00000"/>
                </a:solidFill>
                <a:latin typeface="微软雅黑" pitchFamily="34" charset="-122"/>
                <a:ea typeface="微软雅黑" pitchFamily="34" charset="-122"/>
                <a:cs typeface="Arial" charset="0"/>
              </a:rPr>
              <a:t>，将待排序列分成两部分</a:t>
            </a:r>
            <a:r>
              <a:rPr lang="zh-CN" altLang="en-US" sz="2000" dirty="0">
                <a:latin typeface="微软雅黑" pitchFamily="34" charset="-122"/>
                <a:ea typeface="微软雅黑" pitchFamily="34" charset="-122"/>
                <a:cs typeface="Arial" charset="0"/>
              </a:rPr>
              <a:t>。其中，一部分所有记录的关键码大于等于支点记录的关键码，另一部分所有记录的关键码小于支点记录的关键码。</a:t>
            </a:r>
          </a:p>
          <a:p>
            <a:pPr algn="just">
              <a:lnSpc>
                <a:spcPct val="115000"/>
              </a:lnSpc>
              <a:spcBef>
                <a:spcPct val="20000"/>
              </a:spcBef>
            </a:pPr>
            <a:r>
              <a:rPr lang="zh-CN" altLang="en-US" sz="2000" dirty="0" smtClean="0">
                <a:solidFill>
                  <a:srgbClr val="FFFF00"/>
                </a:solidFill>
                <a:latin typeface="微软雅黑" pitchFamily="34" charset="-122"/>
                <a:ea typeface="微软雅黑" pitchFamily="34" charset="-122"/>
                <a:cs typeface="Arial" charset="0"/>
              </a:rPr>
              <a:t>       </a:t>
            </a:r>
            <a:r>
              <a:rPr lang="zh-CN" altLang="en-US" sz="2000" dirty="0" smtClean="0">
                <a:latin typeface="微软雅黑" pitchFamily="34" charset="-122"/>
                <a:ea typeface="微软雅黑" pitchFamily="34" charset="-122"/>
                <a:cs typeface="Arial" charset="0"/>
              </a:rPr>
              <a:t>将</a:t>
            </a:r>
            <a:r>
              <a:rPr lang="zh-CN" altLang="en-US" sz="2000" dirty="0">
                <a:latin typeface="微软雅黑" pitchFamily="34" charset="-122"/>
                <a:ea typeface="微软雅黑" pitchFamily="34" charset="-122"/>
                <a:cs typeface="Arial" charset="0"/>
              </a:rPr>
              <a:t>待排序列按关键码以支点记录分成两部分的过程，称为一次（趟）</a:t>
            </a:r>
            <a:r>
              <a:rPr lang="zh-CN" altLang="en-US" sz="2000" b="1" dirty="0">
                <a:latin typeface="微软雅黑" pitchFamily="34" charset="-122"/>
                <a:ea typeface="微软雅黑" pitchFamily="34" charset="-122"/>
                <a:cs typeface="Arial" charset="0"/>
              </a:rPr>
              <a:t>划分</a:t>
            </a:r>
            <a:r>
              <a:rPr lang="zh-CN" altLang="en-US" sz="2000" dirty="0">
                <a:latin typeface="微软雅黑" pitchFamily="34" charset="-122"/>
                <a:ea typeface="微软雅黑" pitchFamily="34" charset="-122"/>
                <a:cs typeface="Arial" charset="0"/>
              </a:rPr>
              <a:t>。</a:t>
            </a:r>
          </a:p>
          <a:p>
            <a:pPr algn="just">
              <a:lnSpc>
                <a:spcPct val="115000"/>
              </a:lnSpc>
              <a:spcBef>
                <a:spcPct val="20000"/>
              </a:spcBef>
            </a:pPr>
            <a:r>
              <a:rPr lang="zh-CN" altLang="en-US" sz="2000" dirty="0">
                <a:latin typeface="微软雅黑" pitchFamily="34" charset="-122"/>
                <a:ea typeface="微软雅黑" pitchFamily="34" charset="-122"/>
                <a:cs typeface="Arial" charset="0"/>
              </a:rPr>
              <a:t>    </a:t>
            </a:r>
            <a:r>
              <a:rPr lang="zh-CN" altLang="en-US" sz="2000" dirty="0" smtClean="0">
                <a:latin typeface="微软雅黑" pitchFamily="34" charset="-122"/>
                <a:ea typeface="微软雅黑" pitchFamily="34" charset="-122"/>
                <a:cs typeface="Arial" charset="0"/>
              </a:rPr>
              <a:t>    对</a:t>
            </a:r>
            <a:r>
              <a:rPr lang="zh-CN" altLang="en-US" sz="2000" dirty="0">
                <a:latin typeface="微软雅黑" pitchFamily="34" charset="-122"/>
                <a:ea typeface="微软雅黑" pitchFamily="34" charset="-122"/>
                <a:cs typeface="Arial" charset="0"/>
              </a:rPr>
              <a:t>各部分不断划分，直到每</a:t>
            </a:r>
            <a:r>
              <a:rPr lang="zh-CN" altLang="en-US" sz="2000" dirty="0" smtClean="0">
                <a:latin typeface="微软雅黑" pitchFamily="34" charset="-122"/>
                <a:ea typeface="微软雅黑" pitchFamily="34" charset="-122"/>
                <a:cs typeface="Arial" charset="0"/>
              </a:rPr>
              <a:t>一次划分</a:t>
            </a:r>
            <a:r>
              <a:rPr lang="zh-CN" altLang="en-US" sz="2000" dirty="0">
                <a:latin typeface="微软雅黑" pitchFamily="34" charset="-122"/>
                <a:ea typeface="微软雅黑" pitchFamily="34" charset="-122"/>
                <a:cs typeface="Arial" charset="0"/>
              </a:rPr>
              <a:t>只剩一个元素，整个序列则按关键码有序。</a:t>
            </a:r>
          </a:p>
        </p:txBody>
      </p:sp>
      <p:sp>
        <p:nvSpPr>
          <p:cNvPr id="4" name="Text Box 2"/>
          <p:cNvSpPr txBox="1">
            <a:spLocks noChangeArrowheads="1"/>
          </p:cNvSpPr>
          <p:nvPr/>
        </p:nvSpPr>
        <p:spPr bwMode="auto">
          <a:xfrm>
            <a:off x="428596" y="476250"/>
            <a:ext cx="7647017" cy="646331"/>
          </a:xfrm>
          <a:prstGeom prst="rect">
            <a:avLst/>
          </a:prstGeom>
          <a:noFill/>
          <a:ln w="12700" cap="sq">
            <a:noFill/>
            <a:miter lim="800000"/>
            <a:headEnd type="none" w="sm" len="sm"/>
            <a:tailEnd type="none" w="sm" len="sm"/>
          </a:ln>
          <a:effectLst/>
        </p:spPr>
        <p:txBody>
          <a:bodyPr wrap="square">
            <a:spAutoFit/>
          </a:bodyPr>
          <a:lstStyle/>
          <a:p>
            <a:pPr>
              <a:spcBef>
                <a:spcPct val="0"/>
              </a:spcBef>
            </a:pPr>
            <a:r>
              <a:rPr lang="zh-CN" altLang="en-US" sz="3600" dirty="0" smtClean="0">
                <a:latin typeface="微软雅黑" pitchFamily="34" charset="-122"/>
                <a:ea typeface="微软雅黑" pitchFamily="34" charset="-122"/>
                <a:cs typeface="+mj-cs"/>
              </a:rPr>
              <a:t>快速</a:t>
            </a:r>
            <a:r>
              <a:rPr lang="zh-CN" altLang="en-US" sz="3600" dirty="0" smtClean="0">
                <a:latin typeface="微软雅黑" pitchFamily="34" charset="-122"/>
                <a:ea typeface="微软雅黑" pitchFamily="34" charset="-122"/>
                <a:cs typeface="+mj-cs"/>
              </a:rPr>
              <a:t>排序</a:t>
            </a:r>
            <a:endParaRPr lang="zh-CN" altLang="en-US" sz="3600" dirty="0">
              <a:latin typeface="微软雅黑" pitchFamily="34" charset="-122"/>
              <a:ea typeface="微软雅黑" pitchFamily="34" charset="-122"/>
              <a:cs typeface="+mj-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8146">
                                            <p:txEl>
                                              <p:pRg st="1" end="1"/>
                                            </p:txEl>
                                          </p:spTgt>
                                        </p:tgtEl>
                                        <p:attrNameLst>
                                          <p:attrName>style.visibility</p:attrName>
                                        </p:attrNameLst>
                                      </p:cBhvr>
                                      <p:to>
                                        <p:strVal val="visible"/>
                                      </p:to>
                                    </p:set>
                                    <p:animEffect transition="in" filter="blinds(horizontal)">
                                      <p:cBhvr>
                                        <p:cTn id="7" dur="500"/>
                                        <p:tgtEl>
                                          <p:spTgt spid="51814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8146">
                                            <p:txEl>
                                              <p:pRg st="2" end="2"/>
                                            </p:txEl>
                                          </p:spTgt>
                                        </p:tgtEl>
                                        <p:attrNameLst>
                                          <p:attrName>style.visibility</p:attrName>
                                        </p:attrNameLst>
                                      </p:cBhvr>
                                      <p:to>
                                        <p:strVal val="visible"/>
                                      </p:to>
                                    </p:set>
                                    <p:animEffect transition="in" filter="blinds(horizontal)">
                                      <p:cBhvr>
                                        <p:cTn id="12" dur="500"/>
                                        <p:tgtEl>
                                          <p:spTgt spid="51814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8146">
                                            <p:txEl>
                                              <p:pRg st="3" end="3"/>
                                            </p:txEl>
                                          </p:spTgt>
                                        </p:tgtEl>
                                        <p:attrNameLst>
                                          <p:attrName>style.visibility</p:attrName>
                                        </p:attrNameLst>
                                      </p:cBhvr>
                                      <p:to>
                                        <p:strVal val="visible"/>
                                      </p:to>
                                    </p:set>
                                    <p:animEffect transition="in" filter="blinds(horizontal)">
                                      <p:cBhvr>
                                        <p:cTn id="17" dur="500"/>
                                        <p:tgtEl>
                                          <p:spTgt spid="5181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zh-CN" altLang="en-US" dirty="0" smtClean="0"/>
              <a:t>快速</a:t>
            </a:r>
            <a:r>
              <a:rPr lang="zh-CN" altLang="en-US" dirty="0" smtClean="0"/>
              <a:t>排序 </a:t>
            </a:r>
          </a:p>
        </p:txBody>
      </p:sp>
      <p:sp>
        <p:nvSpPr>
          <p:cNvPr id="30723" name="Rectangle 3"/>
          <p:cNvSpPr>
            <a:spLocks noChangeArrowheads="1"/>
          </p:cNvSpPr>
          <p:nvPr/>
        </p:nvSpPr>
        <p:spPr bwMode="auto">
          <a:xfrm>
            <a:off x="539750" y="1125538"/>
            <a:ext cx="8424863" cy="4824412"/>
          </a:xfrm>
          <a:prstGeom prst="rect">
            <a:avLst/>
          </a:prstGeom>
          <a:noFill/>
          <a:ln w="9525">
            <a:noFill/>
            <a:miter lim="800000"/>
            <a:headEnd/>
            <a:tailEnd/>
          </a:ln>
        </p:spPr>
        <p:txBody>
          <a:bodyPr/>
          <a:lstStyle/>
          <a:p>
            <a:pPr marL="342900" indent="-342900" eaLnBrk="0" hangingPunct="0">
              <a:spcBef>
                <a:spcPct val="20000"/>
              </a:spcBef>
              <a:buFontTx/>
              <a:buBlip>
                <a:blip r:embed="rId2"/>
              </a:buBlip>
            </a:pPr>
            <a:endParaRPr lang="zh-CN" altLang="en-US" sz="2400" b="0" dirty="0">
              <a:solidFill>
                <a:srgbClr val="0033CC"/>
              </a:solidFill>
              <a:latin typeface="Arial" charset="0"/>
              <a:ea typeface="黑体" pitchFamily="2" charset="-122"/>
            </a:endParaRPr>
          </a:p>
          <a:p>
            <a:pPr marL="342900" indent="-342900" eaLnBrk="0" hangingPunct="0">
              <a:spcBef>
                <a:spcPct val="20000"/>
              </a:spcBef>
              <a:buFontTx/>
              <a:buBlip>
                <a:blip r:embed="rId2"/>
              </a:buBlip>
            </a:pPr>
            <a:endParaRPr lang="zh-CN" altLang="en-US" sz="1800" b="0" dirty="0">
              <a:solidFill>
                <a:srgbClr val="0033CC"/>
              </a:solidFill>
              <a:latin typeface="黑体" pitchFamily="2" charset="-122"/>
              <a:ea typeface="黑体" pitchFamily="2" charset="-122"/>
            </a:endParaRPr>
          </a:p>
        </p:txBody>
      </p:sp>
      <p:sp>
        <p:nvSpPr>
          <p:cNvPr id="6" name="Oval 8"/>
          <p:cNvSpPr>
            <a:spLocks noChangeArrowheads="1"/>
          </p:cNvSpPr>
          <p:nvPr/>
        </p:nvSpPr>
        <p:spPr bwMode="auto">
          <a:xfrm>
            <a:off x="3853265" y="1600200"/>
            <a:ext cx="549106"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dirty="0">
                <a:solidFill>
                  <a:srgbClr val="FF3300"/>
                </a:solidFill>
                <a:effectLst>
                  <a:outerShdw blurRad="38100" dist="38100" dir="2700000" algn="tl">
                    <a:srgbClr val="000000"/>
                  </a:outerShdw>
                </a:effectLst>
                <a:latin typeface="Arial" charset="0"/>
                <a:ea typeface="宋体" pitchFamily="2" charset="-122"/>
              </a:rPr>
              <a:t>21</a:t>
            </a:r>
          </a:p>
        </p:txBody>
      </p:sp>
      <p:sp>
        <p:nvSpPr>
          <p:cNvPr id="7" name="Oval 9"/>
          <p:cNvSpPr>
            <a:spLocks noChangeArrowheads="1"/>
          </p:cNvSpPr>
          <p:nvPr/>
        </p:nvSpPr>
        <p:spPr bwMode="auto">
          <a:xfrm>
            <a:off x="7780949" y="1600200"/>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08</a:t>
            </a:r>
          </a:p>
        </p:txBody>
      </p:sp>
      <p:sp>
        <p:nvSpPr>
          <p:cNvPr id="8" name="Oval 10"/>
          <p:cNvSpPr>
            <a:spLocks noChangeArrowheads="1"/>
          </p:cNvSpPr>
          <p:nvPr/>
        </p:nvSpPr>
        <p:spPr bwMode="auto">
          <a:xfrm>
            <a:off x="4559759" y="1600200"/>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9" name="Oval 11"/>
          <p:cNvSpPr>
            <a:spLocks noChangeArrowheads="1"/>
          </p:cNvSpPr>
          <p:nvPr/>
        </p:nvSpPr>
        <p:spPr bwMode="auto">
          <a:xfrm>
            <a:off x="5423639" y="1600200"/>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10" name="Oval 12"/>
          <p:cNvSpPr>
            <a:spLocks noChangeArrowheads="1"/>
          </p:cNvSpPr>
          <p:nvPr/>
        </p:nvSpPr>
        <p:spPr bwMode="auto">
          <a:xfrm>
            <a:off x="6289269" y="1600200"/>
            <a:ext cx="549106"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11" name="Oval 13"/>
          <p:cNvSpPr>
            <a:spLocks noChangeArrowheads="1"/>
          </p:cNvSpPr>
          <p:nvPr/>
        </p:nvSpPr>
        <p:spPr bwMode="auto">
          <a:xfrm>
            <a:off x="6995762" y="1600200"/>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16</a:t>
            </a:r>
          </a:p>
        </p:txBody>
      </p:sp>
      <p:sp>
        <p:nvSpPr>
          <p:cNvPr id="30731" name="Text Box 14"/>
          <p:cNvSpPr txBox="1">
            <a:spLocks noChangeArrowheads="1"/>
          </p:cNvSpPr>
          <p:nvPr/>
        </p:nvSpPr>
        <p:spPr bwMode="auto">
          <a:xfrm>
            <a:off x="525401" y="1740769"/>
            <a:ext cx="2241893" cy="370257"/>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zh-CN" altLang="en-US" sz="1800" dirty="0">
                <a:latin typeface="微软雅黑" pitchFamily="34" charset="-122"/>
                <a:ea typeface="微软雅黑" pitchFamily="34" charset="-122"/>
              </a:rPr>
              <a:t>始关键字</a:t>
            </a:r>
          </a:p>
        </p:txBody>
      </p:sp>
      <p:sp>
        <p:nvSpPr>
          <p:cNvPr id="13" name="Oval 15"/>
          <p:cNvSpPr>
            <a:spLocks noChangeArrowheads="1"/>
          </p:cNvSpPr>
          <p:nvPr/>
        </p:nvSpPr>
        <p:spPr bwMode="auto">
          <a:xfrm>
            <a:off x="3853265" y="2448818"/>
            <a:ext cx="549106" cy="492858"/>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dirty="0">
                <a:solidFill>
                  <a:srgbClr val="FF3300"/>
                </a:solidFill>
                <a:effectLst>
                  <a:outerShdw blurRad="38100" dist="38100" dir="2700000" algn="tl">
                    <a:srgbClr val="000000"/>
                  </a:outerShdw>
                </a:effectLst>
                <a:latin typeface="Arial" charset="0"/>
                <a:ea typeface="宋体" pitchFamily="2" charset="-122"/>
              </a:rPr>
              <a:t>08</a:t>
            </a:r>
          </a:p>
        </p:txBody>
      </p:sp>
      <p:sp>
        <p:nvSpPr>
          <p:cNvPr id="14" name="Oval 16"/>
          <p:cNvSpPr>
            <a:spLocks noChangeArrowheads="1"/>
          </p:cNvSpPr>
          <p:nvPr/>
        </p:nvSpPr>
        <p:spPr bwMode="auto">
          <a:xfrm>
            <a:off x="4559759" y="2448818"/>
            <a:ext cx="550855" cy="492858"/>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15" name="Oval 17"/>
          <p:cNvSpPr>
            <a:spLocks noChangeArrowheads="1"/>
          </p:cNvSpPr>
          <p:nvPr/>
        </p:nvSpPr>
        <p:spPr bwMode="auto">
          <a:xfrm>
            <a:off x="5423639" y="2448818"/>
            <a:ext cx="550855" cy="492858"/>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16" name="Oval 18"/>
          <p:cNvSpPr>
            <a:spLocks noChangeArrowheads="1"/>
          </p:cNvSpPr>
          <p:nvPr/>
        </p:nvSpPr>
        <p:spPr bwMode="auto">
          <a:xfrm>
            <a:off x="6289269" y="2448818"/>
            <a:ext cx="549106" cy="492858"/>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17" name="Oval 19"/>
          <p:cNvSpPr>
            <a:spLocks noChangeArrowheads="1"/>
          </p:cNvSpPr>
          <p:nvPr/>
        </p:nvSpPr>
        <p:spPr bwMode="auto">
          <a:xfrm>
            <a:off x="6995762" y="2448818"/>
            <a:ext cx="550855" cy="492858"/>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16</a:t>
            </a:r>
          </a:p>
        </p:txBody>
      </p:sp>
      <p:sp>
        <p:nvSpPr>
          <p:cNvPr id="18" name="Oval 20"/>
          <p:cNvSpPr>
            <a:spLocks noChangeArrowheads="1"/>
          </p:cNvSpPr>
          <p:nvPr/>
        </p:nvSpPr>
        <p:spPr bwMode="auto">
          <a:xfrm>
            <a:off x="2753304" y="2448818"/>
            <a:ext cx="549106" cy="492858"/>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FFCC"/>
                </a:solidFill>
                <a:effectLst>
                  <a:outerShdw blurRad="38100" dist="38100" dir="2700000" algn="tl">
                    <a:srgbClr val="000000"/>
                  </a:outerShdw>
                </a:effectLst>
                <a:latin typeface="Arial" charset="0"/>
                <a:ea typeface="宋体" pitchFamily="2" charset="-122"/>
              </a:rPr>
              <a:t>21</a:t>
            </a:r>
          </a:p>
        </p:txBody>
      </p:sp>
      <p:sp>
        <p:nvSpPr>
          <p:cNvPr id="19" name="Oval 21"/>
          <p:cNvSpPr>
            <a:spLocks noChangeArrowheads="1"/>
          </p:cNvSpPr>
          <p:nvPr/>
        </p:nvSpPr>
        <p:spPr bwMode="auto">
          <a:xfrm>
            <a:off x="3853265" y="3226284"/>
            <a:ext cx="549106"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08</a:t>
            </a:r>
          </a:p>
        </p:txBody>
      </p:sp>
      <p:sp>
        <p:nvSpPr>
          <p:cNvPr id="20" name="Oval 22"/>
          <p:cNvSpPr>
            <a:spLocks noChangeArrowheads="1"/>
          </p:cNvSpPr>
          <p:nvPr/>
        </p:nvSpPr>
        <p:spPr bwMode="auto">
          <a:xfrm>
            <a:off x="7780949" y="3226284"/>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21" name="Oval 23"/>
          <p:cNvSpPr>
            <a:spLocks noChangeArrowheads="1"/>
          </p:cNvSpPr>
          <p:nvPr/>
        </p:nvSpPr>
        <p:spPr bwMode="auto">
          <a:xfrm>
            <a:off x="5423639" y="3226284"/>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22" name="Oval 24"/>
          <p:cNvSpPr>
            <a:spLocks noChangeArrowheads="1"/>
          </p:cNvSpPr>
          <p:nvPr/>
        </p:nvSpPr>
        <p:spPr bwMode="auto">
          <a:xfrm>
            <a:off x="6289269" y="3226284"/>
            <a:ext cx="549106"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23" name="Oval 25"/>
          <p:cNvSpPr>
            <a:spLocks noChangeArrowheads="1"/>
          </p:cNvSpPr>
          <p:nvPr/>
        </p:nvSpPr>
        <p:spPr bwMode="auto">
          <a:xfrm>
            <a:off x="7074456" y="3226284"/>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16</a:t>
            </a:r>
          </a:p>
        </p:txBody>
      </p:sp>
      <p:sp>
        <p:nvSpPr>
          <p:cNvPr id="24" name="Oval 26"/>
          <p:cNvSpPr>
            <a:spLocks noChangeArrowheads="1"/>
          </p:cNvSpPr>
          <p:nvPr/>
        </p:nvSpPr>
        <p:spPr bwMode="auto">
          <a:xfrm>
            <a:off x="3853265" y="3934334"/>
            <a:ext cx="549106"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08</a:t>
            </a:r>
          </a:p>
        </p:txBody>
      </p:sp>
      <p:sp>
        <p:nvSpPr>
          <p:cNvPr id="25" name="Oval 27"/>
          <p:cNvSpPr>
            <a:spLocks noChangeArrowheads="1"/>
          </p:cNvSpPr>
          <p:nvPr/>
        </p:nvSpPr>
        <p:spPr bwMode="auto">
          <a:xfrm>
            <a:off x="7780949" y="3863181"/>
            <a:ext cx="550855" cy="492858"/>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26" name="Oval 28"/>
          <p:cNvSpPr>
            <a:spLocks noChangeArrowheads="1"/>
          </p:cNvSpPr>
          <p:nvPr/>
        </p:nvSpPr>
        <p:spPr bwMode="auto">
          <a:xfrm>
            <a:off x="5423639" y="3934334"/>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27" name="Oval 29"/>
          <p:cNvSpPr>
            <a:spLocks noChangeArrowheads="1"/>
          </p:cNvSpPr>
          <p:nvPr/>
        </p:nvSpPr>
        <p:spPr bwMode="auto">
          <a:xfrm>
            <a:off x="6289269" y="3934334"/>
            <a:ext cx="549106"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28" name="Oval 30"/>
          <p:cNvSpPr>
            <a:spLocks noChangeArrowheads="1"/>
          </p:cNvSpPr>
          <p:nvPr/>
        </p:nvSpPr>
        <p:spPr bwMode="auto">
          <a:xfrm>
            <a:off x="4638452" y="3934334"/>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16</a:t>
            </a:r>
          </a:p>
        </p:txBody>
      </p:sp>
      <p:sp>
        <p:nvSpPr>
          <p:cNvPr id="30748" name="Rectangle 31"/>
          <p:cNvSpPr>
            <a:spLocks noChangeArrowheads="1"/>
          </p:cNvSpPr>
          <p:nvPr/>
        </p:nvSpPr>
        <p:spPr bwMode="auto">
          <a:xfrm>
            <a:off x="7938337" y="2519970"/>
            <a:ext cx="393468" cy="352289"/>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endParaRPr lang="zh-CN" altLang="en-US" sz="1800"/>
          </a:p>
        </p:txBody>
      </p:sp>
      <p:sp>
        <p:nvSpPr>
          <p:cNvPr id="30749" name="Rectangle 32"/>
          <p:cNvSpPr>
            <a:spLocks noChangeArrowheads="1"/>
          </p:cNvSpPr>
          <p:nvPr/>
        </p:nvSpPr>
        <p:spPr bwMode="auto">
          <a:xfrm>
            <a:off x="7156647" y="4012427"/>
            <a:ext cx="393468" cy="354025"/>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endParaRPr lang="zh-CN" altLang="en-US" sz="1800"/>
          </a:p>
        </p:txBody>
      </p:sp>
      <p:sp>
        <p:nvSpPr>
          <p:cNvPr id="30750" name="Rectangle 33"/>
          <p:cNvSpPr>
            <a:spLocks noChangeArrowheads="1"/>
          </p:cNvSpPr>
          <p:nvPr/>
        </p:nvSpPr>
        <p:spPr bwMode="auto">
          <a:xfrm>
            <a:off x="4638452" y="3262728"/>
            <a:ext cx="393468" cy="354025"/>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endParaRPr lang="zh-CN" altLang="en-US" sz="1800"/>
          </a:p>
        </p:txBody>
      </p:sp>
      <p:sp>
        <p:nvSpPr>
          <p:cNvPr id="32" name="Oval 34"/>
          <p:cNvSpPr>
            <a:spLocks noChangeArrowheads="1"/>
          </p:cNvSpPr>
          <p:nvPr/>
        </p:nvSpPr>
        <p:spPr bwMode="auto">
          <a:xfrm>
            <a:off x="3853265" y="4640648"/>
            <a:ext cx="549106"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08</a:t>
            </a:r>
          </a:p>
        </p:txBody>
      </p:sp>
      <p:sp>
        <p:nvSpPr>
          <p:cNvPr id="33" name="Oval 35"/>
          <p:cNvSpPr>
            <a:spLocks noChangeArrowheads="1"/>
          </p:cNvSpPr>
          <p:nvPr/>
        </p:nvSpPr>
        <p:spPr bwMode="auto">
          <a:xfrm>
            <a:off x="7780949" y="4640648"/>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34" name="Oval 36"/>
          <p:cNvSpPr>
            <a:spLocks noChangeArrowheads="1"/>
          </p:cNvSpPr>
          <p:nvPr/>
        </p:nvSpPr>
        <p:spPr bwMode="auto">
          <a:xfrm>
            <a:off x="6995762" y="4640648"/>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35" name="Oval 37"/>
          <p:cNvSpPr>
            <a:spLocks noChangeArrowheads="1"/>
          </p:cNvSpPr>
          <p:nvPr/>
        </p:nvSpPr>
        <p:spPr bwMode="auto">
          <a:xfrm>
            <a:off x="6289269" y="4640648"/>
            <a:ext cx="549106"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36" name="Oval 38"/>
          <p:cNvSpPr>
            <a:spLocks noChangeArrowheads="1"/>
          </p:cNvSpPr>
          <p:nvPr/>
        </p:nvSpPr>
        <p:spPr bwMode="auto">
          <a:xfrm>
            <a:off x="4559759" y="4640648"/>
            <a:ext cx="550855" cy="49459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16</a:t>
            </a:r>
          </a:p>
        </p:txBody>
      </p:sp>
      <p:sp>
        <p:nvSpPr>
          <p:cNvPr id="30756" name="Rectangle 39"/>
          <p:cNvSpPr>
            <a:spLocks noChangeArrowheads="1"/>
          </p:cNvSpPr>
          <p:nvPr/>
        </p:nvSpPr>
        <p:spPr bwMode="auto">
          <a:xfrm>
            <a:off x="5502333" y="4711800"/>
            <a:ext cx="393468" cy="352289"/>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endParaRPr lang="zh-CN" altLang="en-US" sz="1800"/>
          </a:p>
        </p:txBody>
      </p:sp>
      <p:sp>
        <p:nvSpPr>
          <p:cNvPr id="38" name="Oval 40"/>
          <p:cNvSpPr>
            <a:spLocks noChangeArrowheads="1"/>
          </p:cNvSpPr>
          <p:nvPr/>
        </p:nvSpPr>
        <p:spPr bwMode="auto">
          <a:xfrm>
            <a:off x="3853265" y="5346962"/>
            <a:ext cx="549106" cy="496329"/>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08</a:t>
            </a:r>
          </a:p>
        </p:txBody>
      </p:sp>
      <p:sp>
        <p:nvSpPr>
          <p:cNvPr id="39" name="Oval 41"/>
          <p:cNvSpPr>
            <a:spLocks noChangeArrowheads="1"/>
          </p:cNvSpPr>
          <p:nvPr/>
        </p:nvSpPr>
        <p:spPr bwMode="auto">
          <a:xfrm>
            <a:off x="7780949" y="5346962"/>
            <a:ext cx="550855" cy="496329"/>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40" name="Oval 42"/>
          <p:cNvSpPr>
            <a:spLocks noChangeArrowheads="1"/>
          </p:cNvSpPr>
          <p:nvPr/>
        </p:nvSpPr>
        <p:spPr bwMode="auto">
          <a:xfrm>
            <a:off x="6995762" y="5346962"/>
            <a:ext cx="550855" cy="496329"/>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41" name="Oval 43"/>
          <p:cNvSpPr>
            <a:spLocks noChangeArrowheads="1"/>
          </p:cNvSpPr>
          <p:nvPr/>
        </p:nvSpPr>
        <p:spPr bwMode="auto">
          <a:xfrm>
            <a:off x="6289269" y="5346962"/>
            <a:ext cx="549106" cy="496329"/>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42" name="Oval 44"/>
          <p:cNvSpPr>
            <a:spLocks noChangeArrowheads="1"/>
          </p:cNvSpPr>
          <p:nvPr/>
        </p:nvSpPr>
        <p:spPr bwMode="auto">
          <a:xfrm>
            <a:off x="4559759" y="5346962"/>
            <a:ext cx="550855" cy="496329"/>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16</a:t>
            </a:r>
          </a:p>
        </p:txBody>
      </p:sp>
      <p:sp>
        <p:nvSpPr>
          <p:cNvPr id="43" name="Oval 45"/>
          <p:cNvSpPr>
            <a:spLocks noChangeArrowheads="1"/>
          </p:cNvSpPr>
          <p:nvPr/>
        </p:nvSpPr>
        <p:spPr bwMode="auto">
          <a:xfrm>
            <a:off x="5423639" y="5346962"/>
            <a:ext cx="550855" cy="496329"/>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FFCC"/>
                </a:solidFill>
                <a:effectLst>
                  <a:outerShdw blurRad="38100" dist="38100" dir="2700000" algn="tl">
                    <a:srgbClr val="000000"/>
                  </a:outerShdw>
                </a:effectLst>
                <a:latin typeface="Arial" charset="0"/>
                <a:ea typeface="宋体" pitchFamily="2" charset="-122"/>
              </a:rPr>
              <a:t>21</a:t>
            </a:r>
          </a:p>
        </p:txBody>
      </p:sp>
      <p:sp>
        <p:nvSpPr>
          <p:cNvPr id="30763" name="Line 46"/>
          <p:cNvSpPr>
            <a:spLocks noChangeShapeType="1"/>
          </p:cNvSpPr>
          <p:nvPr/>
        </p:nvSpPr>
        <p:spPr bwMode="auto">
          <a:xfrm>
            <a:off x="3066329" y="2094793"/>
            <a:ext cx="1749" cy="354025"/>
          </a:xfrm>
          <a:prstGeom prst="line">
            <a:avLst/>
          </a:prstGeom>
          <a:noFill/>
          <a:ln w="9525">
            <a:solidFill>
              <a:schemeClr val="tx1"/>
            </a:solidFill>
            <a:round/>
            <a:headEnd/>
            <a:tailEnd type="triangle" w="med" len="med"/>
          </a:ln>
        </p:spPr>
        <p:txBody>
          <a:bodyPr/>
          <a:lstStyle/>
          <a:p>
            <a:endParaRPr lang="zh-CN" altLang="en-US"/>
          </a:p>
        </p:txBody>
      </p:sp>
      <p:sp>
        <p:nvSpPr>
          <p:cNvPr id="30764" name="Text Box 47"/>
          <p:cNvSpPr txBox="1">
            <a:spLocks noChangeArrowheads="1"/>
          </p:cNvSpPr>
          <p:nvPr/>
        </p:nvSpPr>
        <p:spPr bwMode="auto">
          <a:xfrm>
            <a:off x="2539957" y="1765064"/>
            <a:ext cx="1173409" cy="374850"/>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en-US" altLang="zh-CN" sz="1700" dirty="0" err="1">
                <a:latin typeface="Times New Roman" pitchFamily="18" charset="0"/>
              </a:rPr>
              <a:t>pivotkey</a:t>
            </a:r>
            <a:endParaRPr lang="en-US" altLang="zh-CN" sz="1700" dirty="0">
              <a:latin typeface="Times New Roman" pitchFamily="18" charset="0"/>
            </a:endParaRPr>
          </a:p>
        </p:txBody>
      </p:sp>
      <p:sp>
        <p:nvSpPr>
          <p:cNvPr id="30765" name="Text Box 48"/>
          <p:cNvSpPr txBox="1">
            <a:spLocks noChangeArrowheads="1"/>
          </p:cNvSpPr>
          <p:nvPr/>
        </p:nvSpPr>
        <p:spPr bwMode="auto">
          <a:xfrm>
            <a:off x="525401" y="2519970"/>
            <a:ext cx="2241893" cy="370257"/>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zh-CN" altLang="en-US" sz="1800">
                <a:latin typeface="微软雅黑" pitchFamily="34" charset="-122"/>
                <a:ea typeface="微软雅黑" pitchFamily="34" charset="-122"/>
              </a:rPr>
              <a:t>一次交换</a:t>
            </a:r>
          </a:p>
        </p:txBody>
      </p:sp>
      <p:sp>
        <p:nvSpPr>
          <p:cNvPr id="30766" name="Text Box 49"/>
          <p:cNvSpPr txBox="1">
            <a:spLocks noChangeArrowheads="1"/>
          </p:cNvSpPr>
          <p:nvPr/>
        </p:nvSpPr>
        <p:spPr bwMode="auto">
          <a:xfrm>
            <a:off x="525401" y="3226284"/>
            <a:ext cx="2241893" cy="370257"/>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zh-CN" altLang="en-US" sz="1800" dirty="0">
                <a:latin typeface="微软雅黑" pitchFamily="34" charset="-122"/>
                <a:ea typeface="微软雅黑" pitchFamily="34" charset="-122"/>
              </a:rPr>
              <a:t>二次交换</a:t>
            </a:r>
          </a:p>
        </p:txBody>
      </p:sp>
      <p:sp>
        <p:nvSpPr>
          <p:cNvPr id="30767" name="Text Box 50"/>
          <p:cNvSpPr txBox="1">
            <a:spLocks noChangeArrowheads="1"/>
          </p:cNvSpPr>
          <p:nvPr/>
        </p:nvSpPr>
        <p:spPr bwMode="auto">
          <a:xfrm>
            <a:off x="525401" y="3934334"/>
            <a:ext cx="2241893" cy="370257"/>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zh-CN" altLang="en-US" sz="1800">
                <a:latin typeface="微软雅黑" pitchFamily="34" charset="-122"/>
                <a:ea typeface="微软雅黑" pitchFamily="34" charset="-122"/>
              </a:rPr>
              <a:t>三次交换</a:t>
            </a:r>
          </a:p>
        </p:txBody>
      </p:sp>
      <p:sp>
        <p:nvSpPr>
          <p:cNvPr id="30768" name="Text Box 51"/>
          <p:cNvSpPr txBox="1">
            <a:spLocks noChangeArrowheads="1"/>
          </p:cNvSpPr>
          <p:nvPr/>
        </p:nvSpPr>
        <p:spPr bwMode="auto">
          <a:xfrm>
            <a:off x="525401" y="4644118"/>
            <a:ext cx="2241893" cy="370257"/>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en-US" altLang="zh-CN" sz="1800">
                <a:latin typeface="微软雅黑" pitchFamily="34" charset="-122"/>
                <a:ea typeface="微软雅黑" pitchFamily="34" charset="-122"/>
              </a:rPr>
              <a:t>high-1</a:t>
            </a:r>
          </a:p>
        </p:txBody>
      </p:sp>
      <p:sp>
        <p:nvSpPr>
          <p:cNvPr id="30769" name="Text Box 52"/>
          <p:cNvSpPr txBox="1">
            <a:spLocks noChangeArrowheads="1"/>
          </p:cNvSpPr>
          <p:nvPr/>
        </p:nvSpPr>
        <p:spPr bwMode="auto">
          <a:xfrm>
            <a:off x="457200" y="5346962"/>
            <a:ext cx="2609129" cy="370257"/>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zh-CN" altLang="en-US" sz="1800">
                <a:latin typeface="微软雅黑" pitchFamily="34" charset="-122"/>
                <a:ea typeface="微软雅黑" pitchFamily="34" charset="-122"/>
              </a:rPr>
              <a:t>完成一趟排序</a:t>
            </a:r>
          </a:p>
        </p:txBody>
      </p:sp>
      <p:sp>
        <p:nvSpPr>
          <p:cNvPr id="30770" name="Text Box 53"/>
          <p:cNvSpPr txBox="1">
            <a:spLocks noChangeArrowheads="1"/>
          </p:cNvSpPr>
          <p:nvPr/>
        </p:nvSpPr>
        <p:spPr bwMode="auto">
          <a:xfrm>
            <a:off x="3713366" y="2098264"/>
            <a:ext cx="349749"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low</a:t>
            </a:r>
          </a:p>
        </p:txBody>
      </p:sp>
      <p:sp>
        <p:nvSpPr>
          <p:cNvPr id="30771" name="Line 55"/>
          <p:cNvSpPr>
            <a:spLocks noChangeShapeType="1"/>
          </p:cNvSpPr>
          <p:nvPr/>
        </p:nvSpPr>
        <p:spPr bwMode="auto">
          <a:xfrm flipV="1">
            <a:off x="4087597" y="2094793"/>
            <a:ext cx="0" cy="282873"/>
          </a:xfrm>
          <a:prstGeom prst="line">
            <a:avLst/>
          </a:prstGeom>
          <a:noFill/>
          <a:ln w="9525">
            <a:solidFill>
              <a:srgbClr val="333399"/>
            </a:solidFill>
            <a:round/>
            <a:headEnd/>
            <a:tailEnd type="triangle" w="med" len="med"/>
          </a:ln>
        </p:spPr>
        <p:txBody>
          <a:bodyPr/>
          <a:lstStyle/>
          <a:p>
            <a:endParaRPr lang="zh-CN" altLang="en-US"/>
          </a:p>
        </p:txBody>
      </p:sp>
      <p:sp>
        <p:nvSpPr>
          <p:cNvPr id="30772" name="Line 56"/>
          <p:cNvSpPr>
            <a:spLocks noChangeShapeType="1"/>
          </p:cNvSpPr>
          <p:nvPr/>
        </p:nvSpPr>
        <p:spPr bwMode="auto">
          <a:xfrm flipV="1">
            <a:off x="8095724" y="2094793"/>
            <a:ext cx="0" cy="282873"/>
          </a:xfrm>
          <a:prstGeom prst="line">
            <a:avLst/>
          </a:prstGeom>
          <a:noFill/>
          <a:ln w="9525">
            <a:solidFill>
              <a:srgbClr val="000080"/>
            </a:solidFill>
            <a:round/>
            <a:headEnd/>
            <a:tailEnd type="triangle" w="med" len="med"/>
          </a:ln>
        </p:spPr>
        <p:txBody>
          <a:bodyPr/>
          <a:lstStyle/>
          <a:p>
            <a:endParaRPr lang="zh-CN" altLang="en-US"/>
          </a:p>
        </p:txBody>
      </p:sp>
      <p:sp>
        <p:nvSpPr>
          <p:cNvPr id="30773" name="Line 58"/>
          <p:cNvSpPr>
            <a:spLocks noChangeShapeType="1"/>
          </p:cNvSpPr>
          <p:nvPr/>
        </p:nvSpPr>
        <p:spPr bwMode="auto">
          <a:xfrm flipV="1">
            <a:off x="4806332" y="2929528"/>
            <a:ext cx="0" cy="282873"/>
          </a:xfrm>
          <a:prstGeom prst="line">
            <a:avLst/>
          </a:prstGeom>
          <a:noFill/>
          <a:ln w="9525">
            <a:solidFill>
              <a:srgbClr val="333399"/>
            </a:solidFill>
            <a:round/>
            <a:headEnd/>
            <a:tailEnd type="triangle" w="med" len="med"/>
          </a:ln>
        </p:spPr>
        <p:txBody>
          <a:bodyPr/>
          <a:lstStyle/>
          <a:p>
            <a:endParaRPr lang="zh-CN" altLang="en-US"/>
          </a:p>
        </p:txBody>
      </p:sp>
      <p:sp>
        <p:nvSpPr>
          <p:cNvPr id="30774" name="Line 60"/>
          <p:cNvSpPr>
            <a:spLocks noChangeShapeType="1"/>
          </p:cNvSpPr>
          <p:nvPr/>
        </p:nvSpPr>
        <p:spPr bwMode="auto">
          <a:xfrm flipV="1">
            <a:off x="7324527" y="3679227"/>
            <a:ext cx="0" cy="282873"/>
          </a:xfrm>
          <a:prstGeom prst="line">
            <a:avLst/>
          </a:prstGeom>
          <a:noFill/>
          <a:ln w="9525">
            <a:solidFill>
              <a:srgbClr val="000080"/>
            </a:solidFill>
            <a:round/>
            <a:headEnd/>
            <a:tailEnd type="triangle" w="med" len="med"/>
          </a:ln>
        </p:spPr>
        <p:txBody>
          <a:bodyPr/>
          <a:lstStyle/>
          <a:p>
            <a:endParaRPr lang="zh-CN" altLang="en-US"/>
          </a:p>
        </p:txBody>
      </p:sp>
      <p:sp>
        <p:nvSpPr>
          <p:cNvPr id="30775" name="Line 62"/>
          <p:cNvSpPr>
            <a:spLocks noChangeShapeType="1"/>
          </p:cNvSpPr>
          <p:nvPr/>
        </p:nvSpPr>
        <p:spPr bwMode="auto">
          <a:xfrm flipV="1">
            <a:off x="8163925" y="2846228"/>
            <a:ext cx="0" cy="282873"/>
          </a:xfrm>
          <a:prstGeom prst="line">
            <a:avLst/>
          </a:prstGeom>
          <a:noFill/>
          <a:ln w="9525">
            <a:solidFill>
              <a:srgbClr val="000080"/>
            </a:solidFill>
            <a:round/>
            <a:headEnd/>
            <a:tailEnd type="triangle" w="med" len="med"/>
          </a:ln>
        </p:spPr>
        <p:txBody>
          <a:bodyPr/>
          <a:lstStyle/>
          <a:p>
            <a:endParaRPr lang="zh-CN" altLang="en-US"/>
          </a:p>
        </p:txBody>
      </p:sp>
      <p:sp>
        <p:nvSpPr>
          <p:cNvPr id="30776" name="Line 68"/>
          <p:cNvSpPr>
            <a:spLocks noChangeShapeType="1"/>
          </p:cNvSpPr>
          <p:nvPr/>
        </p:nvSpPr>
        <p:spPr bwMode="auto">
          <a:xfrm flipV="1">
            <a:off x="5729670" y="4428927"/>
            <a:ext cx="0" cy="282873"/>
          </a:xfrm>
          <a:prstGeom prst="line">
            <a:avLst/>
          </a:prstGeom>
          <a:noFill/>
          <a:ln w="9525">
            <a:solidFill>
              <a:srgbClr val="333399"/>
            </a:solidFill>
            <a:round/>
            <a:headEnd/>
            <a:tailEnd type="triangle" w="med" len="med"/>
          </a:ln>
        </p:spPr>
        <p:txBody>
          <a:bodyPr/>
          <a:lstStyle/>
          <a:p>
            <a:endParaRPr lang="zh-CN" altLang="en-US"/>
          </a:p>
        </p:txBody>
      </p:sp>
      <p:sp>
        <p:nvSpPr>
          <p:cNvPr id="30777" name="Line 71"/>
          <p:cNvSpPr>
            <a:spLocks noChangeShapeType="1"/>
          </p:cNvSpPr>
          <p:nvPr/>
        </p:nvSpPr>
        <p:spPr bwMode="auto">
          <a:xfrm flipV="1">
            <a:off x="7324527" y="4345627"/>
            <a:ext cx="1749" cy="282873"/>
          </a:xfrm>
          <a:prstGeom prst="line">
            <a:avLst/>
          </a:prstGeom>
          <a:noFill/>
          <a:ln w="9525">
            <a:solidFill>
              <a:srgbClr val="000080"/>
            </a:solidFill>
            <a:round/>
            <a:headEnd/>
            <a:tailEnd type="triangle" w="med" len="med"/>
          </a:ln>
        </p:spPr>
        <p:txBody>
          <a:bodyPr tIns="0"/>
          <a:lstStyle/>
          <a:p>
            <a:endParaRPr lang="zh-CN" altLang="en-US"/>
          </a:p>
        </p:txBody>
      </p:sp>
      <p:sp>
        <p:nvSpPr>
          <p:cNvPr id="30778" name="Line 74"/>
          <p:cNvSpPr>
            <a:spLocks noChangeShapeType="1"/>
          </p:cNvSpPr>
          <p:nvPr/>
        </p:nvSpPr>
        <p:spPr bwMode="auto">
          <a:xfrm flipH="1" flipV="1">
            <a:off x="6569068" y="5012026"/>
            <a:ext cx="0" cy="333200"/>
          </a:xfrm>
          <a:prstGeom prst="line">
            <a:avLst/>
          </a:prstGeom>
          <a:noFill/>
          <a:ln w="9525">
            <a:solidFill>
              <a:srgbClr val="000080"/>
            </a:solidFill>
            <a:round/>
            <a:headEnd/>
            <a:tailEnd type="triangle" w="med" len="med"/>
          </a:ln>
        </p:spPr>
        <p:txBody>
          <a:bodyPr/>
          <a:lstStyle/>
          <a:p>
            <a:endParaRPr lang="zh-CN" altLang="en-US"/>
          </a:p>
        </p:txBody>
      </p:sp>
      <p:sp>
        <p:nvSpPr>
          <p:cNvPr id="30779" name="Line 77"/>
          <p:cNvSpPr>
            <a:spLocks noChangeShapeType="1"/>
          </p:cNvSpPr>
          <p:nvPr/>
        </p:nvSpPr>
        <p:spPr bwMode="auto">
          <a:xfrm flipV="1">
            <a:off x="5581027" y="5843290"/>
            <a:ext cx="0" cy="282873"/>
          </a:xfrm>
          <a:prstGeom prst="line">
            <a:avLst/>
          </a:prstGeom>
          <a:noFill/>
          <a:ln w="9525">
            <a:solidFill>
              <a:srgbClr val="333399"/>
            </a:solidFill>
            <a:round/>
            <a:headEnd/>
            <a:tailEnd type="triangle" w="med" len="med"/>
          </a:ln>
        </p:spPr>
        <p:txBody>
          <a:bodyPr/>
          <a:lstStyle/>
          <a:p>
            <a:endParaRPr lang="zh-CN" altLang="en-US"/>
          </a:p>
        </p:txBody>
      </p:sp>
      <p:sp>
        <p:nvSpPr>
          <p:cNvPr id="30780" name="Line 80"/>
          <p:cNvSpPr>
            <a:spLocks noChangeShapeType="1"/>
          </p:cNvSpPr>
          <p:nvPr/>
        </p:nvSpPr>
        <p:spPr bwMode="auto">
          <a:xfrm flipV="1">
            <a:off x="5895801" y="5843290"/>
            <a:ext cx="1749" cy="282873"/>
          </a:xfrm>
          <a:prstGeom prst="line">
            <a:avLst/>
          </a:prstGeom>
          <a:noFill/>
          <a:ln w="9525">
            <a:solidFill>
              <a:srgbClr val="000080"/>
            </a:solidFill>
            <a:round/>
            <a:headEnd/>
            <a:tailEnd type="triangle" w="med" len="med"/>
          </a:ln>
        </p:spPr>
        <p:txBody>
          <a:bodyPr/>
          <a:lstStyle/>
          <a:p>
            <a:endParaRPr lang="zh-CN" altLang="en-US"/>
          </a:p>
        </p:txBody>
      </p:sp>
      <p:sp>
        <p:nvSpPr>
          <p:cNvPr id="30781" name="Line 82"/>
          <p:cNvSpPr>
            <a:spLocks noChangeShapeType="1"/>
          </p:cNvSpPr>
          <p:nvPr/>
        </p:nvSpPr>
        <p:spPr bwMode="auto">
          <a:xfrm flipH="1" flipV="1">
            <a:off x="5729670" y="5012026"/>
            <a:ext cx="0" cy="282873"/>
          </a:xfrm>
          <a:prstGeom prst="line">
            <a:avLst/>
          </a:prstGeom>
          <a:noFill/>
          <a:ln w="9525">
            <a:solidFill>
              <a:srgbClr val="333399"/>
            </a:solidFill>
            <a:round/>
            <a:headEnd/>
            <a:tailEnd type="triangle" w="med" len="med"/>
          </a:ln>
        </p:spPr>
        <p:txBody>
          <a:bodyPr/>
          <a:lstStyle/>
          <a:p>
            <a:endParaRPr lang="zh-CN" altLang="en-US"/>
          </a:p>
        </p:txBody>
      </p:sp>
      <p:sp>
        <p:nvSpPr>
          <p:cNvPr id="30782" name="Text Box 86"/>
          <p:cNvSpPr txBox="1">
            <a:spLocks noChangeArrowheads="1"/>
          </p:cNvSpPr>
          <p:nvPr/>
        </p:nvSpPr>
        <p:spPr bwMode="auto">
          <a:xfrm>
            <a:off x="8163925" y="2098264"/>
            <a:ext cx="438935"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high</a:t>
            </a:r>
          </a:p>
        </p:txBody>
      </p:sp>
      <p:sp>
        <p:nvSpPr>
          <p:cNvPr id="30783" name="Line 87"/>
          <p:cNvSpPr>
            <a:spLocks noChangeShapeType="1"/>
          </p:cNvSpPr>
          <p:nvPr/>
        </p:nvSpPr>
        <p:spPr bwMode="auto">
          <a:xfrm flipV="1">
            <a:off x="4806332" y="3595928"/>
            <a:ext cx="1749" cy="282873"/>
          </a:xfrm>
          <a:prstGeom prst="line">
            <a:avLst/>
          </a:prstGeom>
          <a:noFill/>
          <a:ln w="9525">
            <a:solidFill>
              <a:srgbClr val="000080"/>
            </a:solidFill>
            <a:round/>
            <a:headEnd/>
            <a:tailEnd type="triangle" w="med" len="med"/>
          </a:ln>
        </p:spPr>
        <p:txBody>
          <a:bodyPr tIns="0"/>
          <a:lstStyle/>
          <a:p>
            <a:endParaRPr lang="zh-CN" altLang="en-US"/>
          </a:p>
        </p:txBody>
      </p:sp>
      <p:sp>
        <p:nvSpPr>
          <p:cNvPr id="30784" name="Text Box 88"/>
          <p:cNvSpPr txBox="1">
            <a:spLocks noChangeArrowheads="1"/>
          </p:cNvSpPr>
          <p:nvPr/>
        </p:nvSpPr>
        <p:spPr bwMode="auto">
          <a:xfrm>
            <a:off x="4468824" y="2927793"/>
            <a:ext cx="349749" cy="277666"/>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low</a:t>
            </a:r>
          </a:p>
        </p:txBody>
      </p:sp>
      <p:sp>
        <p:nvSpPr>
          <p:cNvPr id="30785" name="Text Box 89"/>
          <p:cNvSpPr txBox="1">
            <a:spLocks noChangeArrowheads="1"/>
          </p:cNvSpPr>
          <p:nvPr/>
        </p:nvSpPr>
        <p:spPr bwMode="auto">
          <a:xfrm>
            <a:off x="4468824" y="3595928"/>
            <a:ext cx="349749"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low</a:t>
            </a:r>
          </a:p>
        </p:txBody>
      </p:sp>
      <p:sp>
        <p:nvSpPr>
          <p:cNvPr id="30786" name="Text Box 90"/>
          <p:cNvSpPr txBox="1">
            <a:spLocks noChangeArrowheads="1"/>
          </p:cNvSpPr>
          <p:nvPr/>
        </p:nvSpPr>
        <p:spPr bwMode="auto">
          <a:xfrm>
            <a:off x="5395659" y="4428927"/>
            <a:ext cx="348001"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low</a:t>
            </a:r>
          </a:p>
        </p:txBody>
      </p:sp>
      <p:sp>
        <p:nvSpPr>
          <p:cNvPr id="30787" name="Text Box 91"/>
          <p:cNvSpPr txBox="1">
            <a:spLocks noChangeArrowheads="1"/>
          </p:cNvSpPr>
          <p:nvPr/>
        </p:nvSpPr>
        <p:spPr bwMode="auto">
          <a:xfrm>
            <a:off x="5395659" y="5098797"/>
            <a:ext cx="348001"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low</a:t>
            </a:r>
          </a:p>
        </p:txBody>
      </p:sp>
      <p:sp>
        <p:nvSpPr>
          <p:cNvPr id="30788" name="Text Box 92"/>
          <p:cNvSpPr txBox="1">
            <a:spLocks noChangeArrowheads="1"/>
          </p:cNvSpPr>
          <p:nvPr/>
        </p:nvSpPr>
        <p:spPr bwMode="auto">
          <a:xfrm>
            <a:off x="5227780" y="5845026"/>
            <a:ext cx="348001"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low</a:t>
            </a:r>
          </a:p>
        </p:txBody>
      </p:sp>
      <p:sp>
        <p:nvSpPr>
          <p:cNvPr id="30789" name="Text Box 93"/>
          <p:cNvSpPr txBox="1">
            <a:spLocks noChangeArrowheads="1"/>
          </p:cNvSpPr>
          <p:nvPr/>
        </p:nvSpPr>
        <p:spPr bwMode="auto">
          <a:xfrm>
            <a:off x="8247865" y="2927793"/>
            <a:ext cx="438935" cy="277666"/>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high</a:t>
            </a:r>
          </a:p>
        </p:txBody>
      </p:sp>
      <p:sp>
        <p:nvSpPr>
          <p:cNvPr id="30790" name="Text Box 94"/>
          <p:cNvSpPr txBox="1">
            <a:spLocks noChangeArrowheads="1"/>
          </p:cNvSpPr>
          <p:nvPr/>
        </p:nvSpPr>
        <p:spPr bwMode="auto">
          <a:xfrm>
            <a:off x="7410215" y="3679227"/>
            <a:ext cx="437187"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high</a:t>
            </a:r>
          </a:p>
        </p:txBody>
      </p:sp>
      <p:sp>
        <p:nvSpPr>
          <p:cNvPr id="30791" name="Text Box 95"/>
          <p:cNvSpPr txBox="1">
            <a:spLocks noChangeArrowheads="1"/>
          </p:cNvSpPr>
          <p:nvPr/>
        </p:nvSpPr>
        <p:spPr bwMode="auto">
          <a:xfrm>
            <a:off x="7410215" y="4428927"/>
            <a:ext cx="437187"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high</a:t>
            </a:r>
          </a:p>
        </p:txBody>
      </p:sp>
      <p:sp>
        <p:nvSpPr>
          <p:cNvPr id="30792" name="Text Box 96"/>
          <p:cNvSpPr txBox="1">
            <a:spLocks noChangeArrowheads="1"/>
          </p:cNvSpPr>
          <p:nvPr/>
        </p:nvSpPr>
        <p:spPr bwMode="auto">
          <a:xfrm>
            <a:off x="6654757" y="5098797"/>
            <a:ext cx="437187"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high</a:t>
            </a:r>
          </a:p>
        </p:txBody>
      </p:sp>
      <p:sp>
        <p:nvSpPr>
          <p:cNvPr id="30793" name="Text Box 97"/>
          <p:cNvSpPr txBox="1">
            <a:spLocks noChangeArrowheads="1"/>
          </p:cNvSpPr>
          <p:nvPr/>
        </p:nvSpPr>
        <p:spPr bwMode="auto">
          <a:xfrm>
            <a:off x="5979741" y="5845026"/>
            <a:ext cx="438935" cy="275931"/>
          </a:xfrm>
          <a:prstGeom prst="rect">
            <a:avLst/>
          </a:prstGeom>
          <a:noFill/>
          <a:ln w="9525">
            <a:noFill/>
            <a:miter lim="800000"/>
            <a:headEnd/>
            <a:tailEnd/>
          </a:ln>
        </p:spPr>
        <p:txBody>
          <a:bodyPr wrap="none" lIns="0" tIns="0" rIns="0" bIns="0">
            <a:spAutoFit/>
          </a:bodyPr>
          <a:lstStyle/>
          <a:p>
            <a:pPr algn="ctr" defTabSz="923925">
              <a:spcBef>
                <a:spcPct val="50000"/>
              </a:spcBef>
            </a:pPr>
            <a:r>
              <a:rPr lang="en-US" altLang="zh-CN" sz="1700">
                <a:solidFill>
                  <a:srgbClr val="CC0066"/>
                </a:solidFill>
                <a:latin typeface="Arial" charset="0"/>
              </a:rPr>
              <a:t>high</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764"/>
                                        </p:tgtEl>
                                        <p:attrNameLst>
                                          <p:attrName>style.visibility</p:attrName>
                                        </p:attrNameLst>
                                      </p:cBhvr>
                                      <p:to>
                                        <p:strVal val="visible"/>
                                      </p:to>
                                    </p:set>
                                    <p:animEffect transition="in" filter="wipe(down)">
                                      <p:cBhvr>
                                        <p:cTn id="7" dur="500"/>
                                        <p:tgtEl>
                                          <p:spTgt spid="3076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0763"/>
                                        </p:tgtEl>
                                        <p:attrNameLst>
                                          <p:attrName>style.visibility</p:attrName>
                                        </p:attrNameLst>
                                      </p:cBhvr>
                                      <p:to>
                                        <p:strVal val="visible"/>
                                      </p:to>
                                    </p:set>
                                    <p:animEffect transition="in" filter="wipe(down)">
                                      <p:cBhvr>
                                        <p:cTn id="10" dur="500"/>
                                        <p:tgtEl>
                                          <p:spTgt spid="3076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down)">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0763" grpId="0" animBg="1"/>
      <p:bldP spid="3076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zh-CN" altLang="en-US" dirty="0" smtClean="0"/>
              <a:t>快速</a:t>
            </a:r>
            <a:r>
              <a:rPr lang="zh-CN" altLang="en-US" dirty="0" smtClean="0"/>
              <a:t>排序 </a:t>
            </a:r>
          </a:p>
        </p:txBody>
      </p:sp>
      <p:sp>
        <p:nvSpPr>
          <p:cNvPr id="31747" name="Rectangle 3"/>
          <p:cNvSpPr>
            <a:spLocks noChangeArrowheads="1"/>
          </p:cNvSpPr>
          <p:nvPr/>
        </p:nvSpPr>
        <p:spPr bwMode="auto">
          <a:xfrm>
            <a:off x="539750" y="1125538"/>
            <a:ext cx="8424863" cy="4824412"/>
          </a:xfrm>
          <a:prstGeom prst="rect">
            <a:avLst/>
          </a:prstGeom>
          <a:noFill/>
          <a:ln w="9525">
            <a:noFill/>
            <a:miter lim="800000"/>
            <a:headEnd/>
            <a:tailEnd/>
          </a:ln>
        </p:spPr>
        <p:txBody>
          <a:bodyPr/>
          <a:lstStyle/>
          <a:p>
            <a:pPr marL="342900" indent="-342900" eaLnBrk="0" hangingPunct="0">
              <a:spcBef>
                <a:spcPct val="20000"/>
              </a:spcBef>
              <a:buFontTx/>
              <a:buBlip>
                <a:blip r:embed="rId2"/>
              </a:buBlip>
            </a:pPr>
            <a:endParaRPr lang="zh-CN" altLang="en-US" sz="2400" b="0" dirty="0">
              <a:solidFill>
                <a:srgbClr val="0033CC"/>
              </a:solidFill>
              <a:latin typeface="Arial" charset="0"/>
              <a:ea typeface="黑体" pitchFamily="2" charset="-122"/>
            </a:endParaRPr>
          </a:p>
          <a:p>
            <a:pPr marL="342900" indent="-342900" eaLnBrk="0" hangingPunct="0">
              <a:spcBef>
                <a:spcPct val="20000"/>
              </a:spcBef>
              <a:buFontTx/>
              <a:buBlip>
                <a:blip r:embed="rId2"/>
              </a:buBlip>
            </a:pPr>
            <a:endParaRPr lang="zh-CN" altLang="en-US" sz="1800" b="0" dirty="0">
              <a:solidFill>
                <a:srgbClr val="0033CC"/>
              </a:solidFill>
              <a:latin typeface="黑体" pitchFamily="2" charset="-122"/>
              <a:ea typeface="黑体" pitchFamily="2" charset="-122"/>
            </a:endParaRPr>
          </a:p>
        </p:txBody>
      </p:sp>
      <p:sp>
        <p:nvSpPr>
          <p:cNvPr id="4" name="灯片编号占位符 3"/>
          <p:cNvSpPr txBox="1">
            <a:spLocks noGrp="1"/>
          </p:cNvSpPr>
          <p:nvPr/>
        </p:nvSpPr>
        <p:spPr bwMode="auto">
          <a:xfrm>
            <a:off x="8382000" y="6470650"/>
            <a:ext cx="533400" cy="304800"/>
          </a:xfrm>
          <a:prstGeom prst="rect">
            <a:avLst/>
          </a:prstGeom>
          <a:noFill/>
          <a:ln>
            <a:miter lim="800000"/>
            <a:headEnd/>
            <a:tailEnd/>
          </a:ln>
        </p:spPr>
        <p:txBody>
          <a:bodyPr/>
          <a:lstStyle/>
          <a:p>
            <a:pPr algn="r" eaLnBrk="0" hangingPunct="0">
              <a:defRPr/>
            </a:pPr>
            <a:fld id="{01ED3F14-DF08-4A24-870F-7F7566EC77AE}" type="slidenum">
              <a:rPr lang="zh-CN" altLang="en-US" sz="900" b="0">
                <a:latin typeface="+mn-lt"/>
                <a:ea typeface="ヒラギノ角ゴ Pro W3" pitchFamily="1" charset="-128"/>
              </a:rPr>
              <a:pPr algn="r" eaLnBrk="0" hangingPunct="0">
                <a:defRPr/>
              </a:pPr>
              <a:t>29</a:t>
            </a:fld>
            <a:endParaRPr lang="en-US" altLang="zh-CN" sz="900" b="0">
              <a:latin typeface="+mn-lt"/>
              <a:ea typeface="ヒラギノ角ゴ Pro W3" pitchFamily="1" charset="-128"/>
            </a:endParaRPr>
          </a:p>
        </p:txBody>
      </p:sp>
      <p:grpSp>
        <p:nvGrpSpPr>
          <p:cNvPr id="2" name="Group 106"/>
          <p:cNvGrpSpPr>
            <a:grpSpLocks noGrp="1"/>
          </p:cNvGrpSpPr>
          <p:nvPr/>
        </p:nvGrpSpPr>
        <p:grpSpPr bwMode="auto">
          <a:xfrm>
            <a:off x="285750" y="1928813"/>
            <a:ext cx="8358188" cy="3543300"/>
            <a:chOff x="485" y="2064"/>
            <a:chExt cx="4363" cy="1780"/>
          </a:xfrm>
        </p:grpSpPr>
        <p:sp>
          <p:nvSpPr>
            <p:cNvPr id="6" name="Oval 83"/>
            <p:cNvSpPr>
              <a:spLocks noChangeArrowheads="1"/>
            </p:cNvSpPr>
            <p:nvPr/>
          </p:nvSpPr>
          <p:spPr bwMode="auto">
            <a:xfrm>
              <a:off x="4515" y="2065"/>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7" name="Oval 84"/>
            <p:cNvSpPr>
              <a:spLocks noChangeArrowheads="1"/>
            </p:cNvSpPr>
            <p:nvPr/>
          </p:nvSpPr>
          <p:spPr bwMode="auto">
            <a:xfrm>
              <a:off x="4099" y="2065"/>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8" name="Oval 85"/>
            <p:cNvSpPr>
              <a:spLocks noChangeArrowheads="1"/>
            </p:cNvSpPr>
            <p:nvPr/>
          </p:nvSpPr>
          <p:spPr bwMode="auto">
            <a:xfrm>
              <a:off x="3724" y="2065"/>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9" name="Oval 86"/>
            <p:cNvSpPr>
              <a:spLocks noChangeArrowheads="1"/>
            </p:cNvSpPr>
            <p:nvPr/>
          </p:nvSpPr>
          <p:spPr bwMode="auto">
            <a:xfrm>
              <a:off x="2879" y="2065"/>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dirty="0">
                  <a:solidFill>
                    <a:srgbClr val="FF3300"/>
                  </a:solidFill>
                  <a:effectLst>
                    <a:outerShdw blurRad="38100" dist="38100" dir="2700000" algn="tl">
                      <a:srgbClr val="000000"/>
                    </a:outerShdw>
                  </a:effectLst>
                  <a:latin typeface="Arial" charset="0"/>
                  <a:ea typeface="宋体" pitchFamily="2" charset="-122"/>
                </a:rPr>
                <a:t>16</a:t>
              </a:r>
            </a:p>
          </p:txBody>
        </p:sp>
        <p:sp>
          <p:nvSpPr>
            <p:cNvPr id="10" name="Oval 87"/>
            <p:cNvSpPr>
              <a:spLocks noChangeArrowheads="1"/>
            </p:cNvSpPr>
            <p:nvPr/>
          </p:nvSpPr>
          <p:spPr bwMode="auto">
            <a:xfrm>
              <a:off x="3266" y="2065"/>
              <a:ext cx="291" cy="27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FFCC"/>
                  </a:solidFill>
                  <a:effectLst>
                    <a:outerShdw blurRad="38100" dist="38100" dir="2700000" algn="tl">
                      <a:srgbClr val="000000"/>
                    </a:outerShdw>
                  </a:effectLst>
                  <a:latin typeface="Arial" charset="0"/>
                  <a:ea typeface="宋体" pitchFamily="2" charset="-122"/>
                </a:rPr>
                <a:t>21</a:t>
              </a:r>
            </a:p>
          </p:txBody>
        </p:sp>
        <p:sp>
          <p:nvSpPr>
            <p:cNvPr id="11" name="Oval 90"/>
            <p:cNvSpPr>
              <a:spLocks noChangeArrowheads="1"/>
            </p:cNvSpPr>
            <p:nvPr/>
          </p:nvSpPr>
          <p:spPr bwMode="auto">
            <a:xfrm>
              <a:off x="2475" y="2825"/>
              <a:ext cx="293" cy="274"/>
            </a:xfrm>
            <a:prstGeom prst="ellipse">
              <a:avLst/>
            </a:prstGeom>
            <a:solidFill>
              <a:srgbClr val="3366FF"/>
            </a:soli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08</a:t>
              </a:r>
            </a:p>
          </p:txBody>
        </p:sp>
        <p:sp>
          <p:nvSpPr>
            <p:cNvPr id="12" name="Oval 91"/>
            <p:cNvSpPr>
              <a:spLocks noChangeArrowheads="1"/>
            </p:cNvSpPr>
            <p:nvPr/>
          </p:nvSpPr>
          <p:spPr bwMode="auto">
            <a:xfrm>
              <a:off x="4128" y="2832"/>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13" name="Oval 92"/>
            <p:cNvSpPr>
              <a:spLocks noChangeArrowheads="1"/>
            </p:cNvSpPr>
            <p:nvPr/>
          </p:nvSpPr>
          <p:spPr bwMode="auto">
            <a:xfrm>
              <a:off x="4557" y="2825"/>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14" name="Oval 93"/>
            <p:cNvSpPr>
              <a:spLocks noChangeArrowheads="1"/>
            </p:cNvSpPr>
            <p:nvPr/>
          </p:nvSpPr>
          <p:spPr bwMode="auto">
            <a:xfrm>
              <a:off x="3744" y="2832"/>
              <a:ext cx="292" cy="274"/>
            </a:xfrm>
            <a:prstGeom prst="ellipse">
              <a:avLst/>
            </a:prstGeom>
            <a:solidFill>
              <a:srgbClr val="0000FF"/>
            </a:soli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15" name="Oval 94"/>
            <p:cNvSpPr>
              <a:spLocks noChangeArrowheads="1"/>
            </p:cNvSpPr>
            <p:nvPr/>
          </p:nvSpPr>
          <p:spPr bwMode="auto">
            <a:xfrm>
              <a:off x="2850" y="2825"/>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16</a:t>
              </a:r>
            </a:p>
          </p:txBody>
        </p:sp>
        <p:sp>
          <p:nvSpPr>
            <p:cNvPr id="16" name="Oval 95"/>
            <p:cNvSpPr>
              <a:spLocks noChangeArrowheads="1"/>
            </p:cNvSpPr>
            <p:nvPr/>
          </p:nvSpPr>
          <p:spPr bwMode="auto">
            <a:xfrm>
              <a:off x="3308" y="2825"/>
              <a:ext cx="291" cy="27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dirty="0">
                  <a:solidFill>
                    <a:srgbClr val="FFFFCC"/>
                  </a:solidFill>
                  <a:effectLst>
                    <a:outerShdw blurRad="38100" dist="38100" dir="2700000" algn="tl">
                      <a:srgbClr val="000000"/>
                    </a:outerShdw>
                  </a:effectLst>
                  <a:latin typeface="Arial" charset="0"/>
                  <a:ea typeface="宋体" pitchFamily="2" charset="-122"/>
                </a:rPr>
                <a:t>21</a:t>
              </a:r>
            </a:p>
          </p:txBody>
        </p:sp>
        <p:sp>
          <p:nvSpPr>
            <p:cNvPr id="17" name="Oval 82"/>
            <p:cNvSpPr>
              <a:spLocks noChangeArrowheads="1"/>
            </p:cNvSpPr>
            <p:nvPr/>
          </p:nvSpPr>
          <p:spPr bwMode="auto">
            <a:xfrm>
              <a:off x="2459" y="2064"/>
              <a:ext cx="301" cy="273"/>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dirty="0">
                  <a:solidFill>
                    <a:srgbClr val="FF3300"/>
                  </a:solidFill>
                  <a:effectLst>
                    <a:outerShdw blurRad="38100" dist="38100" dir="2700000" algn="tl">
                      <a:srgbClr val="000000"/>
                    </a:outerShdw>
                  </a:effectLst>
                  <a:latin typeface="Arial" charset="0"/>
                  <a:ea typeface="宋体" pitchFamily="2" charset="-122"/>
                </a:rPr>
                <a:t>08</a:t>
              </a:r>
            </a:p>
          </p:txBody>
        </p:sp>
        <p:sp>
          <p:nvSpPr>
            <p:cNvPr id="31762" name="Text Box 88"/>
            <p:cNvSpPr txBox="1">
              <a:spLocks noChangeArrowheads="1"/>
            </p:cNvSpPr>
            <p:nvPr/>
          </p:nvSpPr>
          <p:spPr bwMode="auto">
            <a:xfrm>
              <a:off x="528" y="2065"/>
              <a:ext cx="1344" cy="186"/>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zh-CN" altLang="en-US" sz="1800">
                  <a:latin typeface="微软雅黑" pitchFamily="34" charset="-122"/>
                  <a:ea typeface="微软雅黑" pitchFamily="34" charset="-122"/>
                </a:rPr>
                <a:t>完成一趟排序</a:t>
              </a:r>
            </a:p>
          </p:txBody>
        </p:sp>
        <p:sp>
          <p:nvSpPr>
            <p:cNvPr id="31763" name="Text Box 89"/>
            <p:cNvSpPr txBox="1">
              <a:spLocks noChangeArrowheads="1"/>
            </p:cNvSpPr>
            <p:nvPr/>
          </p:nvSpPr>
          <p:spPr bwMode="auto">
            <a:xfrm>
              <a:off x="485" y="2854"/>
              <a:ext cx="1417" cy="186"/>
            </a:xfrm>
            <a:prstGeom prst="rect">
              <a:avLst/>
            </a:prstGeom>
            <a:noFill/>
            <a:ln w="9525">
              <a:noFill/>
              <a:miter lim="800000"/>
              <a:headEnd/>
              <a:tailEnd/>
            </a:ln>
          </p:spPr>
          <p:txBody>
            <a:bodyPr wrap="square" lIns="92355" tIns="46178" rIns="92355" bIns="46178">
              <a:spAutoFit/>
            </a:bodyPr>
            <a:lstStyle/>
            <a:p>
              <a:pPr algn="ctr" defTabSz="923925">
                <a:spcBef>
                  <a:spcPct val="50000"/>
                </a:spcBef>
              </a:pPr>
              <a:r>
                <a:rPr lang="zh-CN" altLang="en-US" sz="1800" dirty="0">
                  <a:latin typeface="微软雅黑" pitchFamily="34" charset="-122"/>
                  <a:ea typeface="微软雅黑" pitchFamily="34" charset="-122"/>
                </a:rPr>
                <a:t>分别进行快速排序</a:t>
              </a:r>
            </a:p>
          </p:txBody>
        </p:sp>
        <p:sp>
          <p:nvSpPr>
            <p:cNvPr id="31764" name="Text Box 96"/>
            <p:cNvSpPr txBox="1">
              <a:spLocks noChangeArrowheads="1"/>
            </p:cNvSpPr>
            <p:nvPr/>
          </p:nvSpPr>
          <p:spPr bwMode="auto">
            <a:xfrm>
              <a:off x="576" y="3505"/>
              <a:ext cx="995" cy="186"/>
            </a:xfrm>
            <a:prstGeom prst="rect">
              <a:avLst/>
            </a:prstGeom>
            <a:noFill/>
            <a:ln w="9525">
              <a:noFill/>
              <a:miter lim="800000"/>
              <a:headEnd/>
              <a:tailEnd/>
            </a:ln>
          </p:spPr>
          <p:txBody>
            <a:bodyPr lIns="92355" tIns="46178" rIns="92355" bIns="46178">
              <a:spAutoFit/>
            </a:bodyPr>
            <a:lstStyle/>
            <a:p>
              <a:pPr algn="ctr" defTabSz="923925">
                <a:spcBef>
                  <a:spcPct val="50000"/>
                </a:spcBef>
              </a:pPr>
              <a:r>
                <a:rPr lang="zh-CN" altLang="en-US" sz="1800" dirty="0">
                  <a:latin typeface="微软雅黑" pitchFamily="34" charset="-122"/>
                  <a:ea typeface="微软雅黑" pitchFamily="34" charset="-122"/>
                </a:rPr>
                <a:t>有序序列</a:t>
              </a:r>
            </a:p>
          </p:txBody>
        </p:sp>
        <p:sp>
          <p:nvSpPr>
            <p:cNvPr id="21" name="Oval 97"/>
            <p:cNvSpPr>
              <a:spLocks noChangeArrowheads="1"/>
            </p:cNvSpPr>
            <p:nvPr/>
          </p:nvSpPr>
          <p:spPr bwMode="auto">
            <a:xfrm>
              <a:off x="2475" y="3567"/>
              <a:ext cx="293"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08</a:t>
              </a:r>
            </a:p>
          </p:txBody>
        </p:sp>
        <p:sp>
          <p:nvSpPr>
            <p:cNvPr id="22" name="Oval 98"/>
            <p:cNvSpPr>
              <a:spLocks noChangeArrowheads="1"/>
            </p:cNvSpPr>
            <p:nvPr/>
          </p:nvSpPr>
          <p:spPr bwMode="auto">
            <a:xfrm>
              <a:off x="4128" y="3570"/>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23" name="Oval 99"/>
            <p:cNvSpPr>
              <a:spLocks noChangeArrowheads="1"/>
            </p:cNvSpPr>
            <p:nvPr/>
          </p:nvSpPr>
          <p:spPr bwMode="auto">
            <a:xfrm>
              <a:off x="4557" y="3567"/>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49</a:t>
              </a:r>
            </a:p>
          </p:txBody>
        </p:sp>
        <p:sp>
          <p:nvSpPr>
            <p:cNvPr id="24" name="Oval 100"/>
            <p:cNvSpPr>
              <a:spLocks noChangeArrowheads="1"/>
            </p:cNvSpPr>
            <p:nvPr/>
          </p:nvSpPr>
          <p:spPr bwMode="auto">
            <a:xfrm>
              <a:off x="3744" y="3570"/>
              <a:ext cx="292"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25*</a:t>
              </a:r>
            </a:p>
          </p:txBody>
        </p:sp>
        <p:sp>
          <p:nvSpPr>
            <p:cNvPr id="25" name="Oval 101"/>
            <p:cNvSpPr>
              <a:spLocks noChangeArrowheads="1"/>
            </p:cNvSpPr>
            <p:nvPr/>
          </p:nvSpPr>
          <p:spPr bwMode="auto">
            <a:xfrm>
              <a:off x="2850" y="3567"/>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16</a:t>
              </a:r>
            </a:p>
          </p:txBody>
        </p:sp>
        <p:sp>
          <p:nvSpPr>
            <p:cNvPr id="26" name="Oval 102"/>
            <p:cNvSpPr>
              <a:spLocks noChangeArrowheads="1"/>
            </p:cNvSpPr>
            <p:nvPr/>
          </p:nvSpPr>
          <p:spPr bwMode="auto">
            <a:xfrm>
              <a:off x="3308" y="3567"/>
              <a:ext cx="291" cy="274"/>
            </a:xfrm>
            <a:prstGeom prst="ellipse">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a:effectLst/>
          </p:spPr>
          <p:txBody>
            <a:bodyPr wrap="none" lIns="92355" tIns="46178" rIns="92355" bIns="46178" anchor="ctr"/>
            <a:lstStyle/>
            <a:p>
              <a:pPr algn="ctr" defTabSz="923925">
                <a:spcBef>
                  <a:spcPct val="50000"/>
                </a:spcBef>
                <a:defRPr/>
              </a:pPr>
              <a:r>
                <a:rPr lang="zh-CN" altLang="en-US" sz="1800">
                  <a:solidFill>
                    <a:srgbClr val="FF3300"/>
                  </a:solidFill>
                  <a:effectLst>
                    <a:outerShdw blurRad="38100" dist="38100" dir="2700000" algn="tl">
                      <a:srgbClr val="000000"/>
                    </a:outerShdw>
                  </a:effectLst>
                  <a:latin typeface="Arial" charset="0"/>
                  <a:ea typeface="宋体" pitchFamily="2" charset="-122"/>
                </a:rPr>
                <a:t>21</a:t>
              </a:r>
            </a:p>
          </p:txBody>
        </p:sp>
      </p:gr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5" name="Rectangle 3"/>
          <p:cNvSpPr>
            <a:spLocks noChangeArrowheads="1"/>
          </p:cNvSpPr>
          <p:nvPr/>
        </p:nvSpPr>
        <p:spPr bwMode="auto">
          <a:xfrm>
            <a:off x="357158" y="1500174"/>
            <a:ext cx="8382000" cy="4048096"/>
          </a:xfrm>
          <a:prstGeom prst="rect">
            <a:avLst/>
          </a:prstGeom>
          <a:noFill/>
          <a:ln w="12700" cap="sq">
            <a:noFill/>
            <a:miter lim="800000"/>
            <a:headEnd type="none" w="sm" len="sm"/>
            <a:tailEnd type="none" w="sm" len="sm"/>
          </a:ln>
          <a:effectLst/>
        </p:spPr>
        <p:txBody>
          <a:bodyPr>
            <a:spAutoFit/>
          </a:bodyPr>
          <a:lstStyle/>
          <a:p>
            <a:pPr>
              <a:lnSpc>
                <a:spcPct val="150000"/>
              </a:lnSpc>
              <a:spcBef>
                <a:spcPts val="600"/>
              </a:spcBef>
              <a:buFont typeface="Wingdings" pitchFamily="2" charset="2"/>
              <a:buNone/>
            </a:pPr>
            <a:r>
              <a:rPr lang="zh-CN" altLang="en-US" sz="2800" dirty="0" smtClean="0">
                <a:latin typeface="微软雅黑" pitchFamily="34" charset="-122"/>
                <a:ea typeface="微软雅黑" pitchFamily="34" charset="-122"/>
              </a:rPr>
              <a:t>排序</a:t>
            </a:r>
            <a:r>
              <a:rPr lang="zh-CN" altLang="en-US" sz="2800" dirty="0">
                <a:latin typeface="微软雅黑" pitchFamily="34" charset="-122"/>
                <a:ea typeface="微软雅黑" pitchFamily="34" charset="-122"/>
              </a:rPr>
              <a:t>是指将一组数据元素按某个数据项值的大小排列成一个有序序列的过程。 </a:t>
            </a:r>
          </a:p>
          <a:p>
            <a:pPr>
              <a:lnSpc>
                <a:spcPct val="150000"/>
              </a:lnSpc>
              <a:spcBef>
                <a:spcPts val="600"/>
              </a:spcBef>
              <a:buFont typeface="Wingdings" pitchFamily="2" charset="2"/>
              <a:buNone/>
            </a:pPr>
            <a:r>
              <a:rPr lang="zh-CN" altLang="en-US" sz="2800" dirty="0" smtClean="0">
                <a:latin typeface="微软雅黑" pitchFamily="34" charset="-122"/>
                <a:ea typeface="微软雅黑" pitchFamily="34" charset="-122"/>
              </a:rPr>
              <a:t>排序</a:t>
            </a:r>
            <a:r>
              <a:rPr lang="zh-CN" altLang="en-US" sz="2800" dirty="0">
                <a:latin typeface="微软雅黑" pitchFamily="34" charset="-122"/>
                <a:ea typeface="微软雅黑" pitchFamily="34" charset="-122"/>
              </a:rPr>
              <a:t>是计算机程序设计中经常使用的一种重要操作，是组织数据和处理数据的最基本最重要的运算之一。</a:t>
            </a:r>
          </a:p>
          <a:p>
            <a:pPr>
              <a:lnSpc>
                <a:spcPct val="150000"/>
              </a:lnSpc>
              <a:spcBef>
                <a:spcPts val="600"/>
              </a:spcBef>
              <a:buFont typeface="Wingdings" pitchFamily="2" charset="2"/>
              <a:buNone/>
            </a:pPr>
            <a:r>
              <a:rPr lang="zh-CN" altLang="en-US" sz="2800" dirty="0" smtClean="0">
                <a:latin typeface="微软雅黑" pitchFamily="34" charset="-122"/>
                <a:ea typeface="微软雅黑" pitchFamily="34" charset="-122"/>
              </a:rPr>
              <a:t>排序</a:t>
            </a:r>
            <a:r>
              <a:rPr lang="zh-CN" altLang="en-US" sz="2800" dirty="0">
                <a:latin typeface="微软雅黑" pitchFamily="34" charset="-122"/>
                <a:ea typeface="微软雅黑" pitchFamily="34" charset="-122"/>
              </a:rPr>
              <a:t>被广泛应用于数据处理、情报检索、商业金融等许多领域。  </a:t>
            </a:r>
          </a:p>
        </p:txBody>
      </p:sp>
      <p:sp>
        <p:nvSpPr>
          <p:cNvPr id="3" name="TextBox 2"/>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79235">
                                            <p:txEl>
                                              <p:pRg st="0" end="0"/>
                                            </p:txEl>
                                          </p:spTgt>
                                        </p:tgtEl>
                                        <p:attrNameLst>
                                          <p:attrName>style.visibility</p:attrName>
                                        </p:attrNameLst>
                                      </p:cBhvr>
                                      <p:to>
                                        <p:strVal val="visible"/>
                                      </p:to>
                                    </p:set>
                                    <p:animEffect transition="in" filter="wipe(up)">
                                      <p:cBhvr>
                                        <p:cTn id="7" dur="500"/>
                                        <p:tgtEl>
                                          <p:spTgt spid="4792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79235">
                                            <p:txEl>
                                              <p:pRg st="1" end="1"/>
                                            </p:txEl>
                                          </p:spTgt>
                                        </p:tgtEl>
                                        <p:attrNameLst>
                                          <p:attrName>style.visibility</p:attrName>
                                        </p:attrNameLst>
                                      </p:cBhvr>
                                      <p:to>
                                        <p:strVal val="visible"/>
                                      </p:to>
                                    </p:set>
                                    <p:animEffect transition="in" filter="wipe(up)">
                                      <p:cBhvr>
                                        <p:cTn id="12" dur="500"/>
                                        <p:tgtEl>
                                          <p:spTgt spid="4792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79235">
                                            <p:txEl>
                                              <p:pRg st="2" end="2"/>
                                            </p:txEl>
                                          </p:spTgt>
                                        </p:tgtEl>
                                        <p:attrNameLst>
                                          <p:attrName>style.visibility</p:attrName>
                                        </p:attrNameLst>
                                      </p:cBhvr>
                                      <p:to>
                                        <p:strVal val="visible"/>
                                      </p:to>
                                    </p:set>
                                    <p:animEffect transition="in" filter="wipe(up)">
                                      <p:cBhvr>
                                        <p:cTn id="17" dur="500"/>
                                        <p:tgtEl>
                                          <p:spTgt spid="4792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ChangeArrowheads="1"/>
          </p:cNvSpPr>
          <p:nvPr>
            <p:ph type="body" idx="1"/>
          </p:nvPr>
        </p:nvSpPr>
        <p:spPr>
          <a:xfrm>
            <a:off x="323850" y="1500174"/>
            <a:ext cx="8820150" cy="4745915"/>
          </a:xfrm>
          <a:noFill/>
        </p:spPr>
        <p:txBody>
          <a:bodyPr>
            <a:spAutoFit/>
          </a:bodyPr>
          <a:lstStyle/>
          <a:p>
            <a:pPr>
              <a:lnSpc>
                <a:spcPct val="80000"/>
              </a:lnSpc>
              <a:buFontTx/>
              <a:buNone/>
            </a:pPr>
            <a:r>
              <a:rPr lang="zh-CN" altLang="en-US" sz="1800" dirty="0" smtClean="0"/>
              <a:t>对</a:t>
            </a:r>
            <a:r>
              <a:rPr lang="zh-CN" altLang="en-US" sz="1800" dirty="0"/>
              <a:t>排序表：</a:t>
            </a:r>
            <a:r>
              <a:rPr lang="en-US" altLang="zh-CN" sz="1800" dirty="0"/>
              <a:t>49,14,38,74,96,65, 8, 49, 55, 27</a:t>
            </a:r>
            <a:r>
              <a:rPr lang="zh-CN" altLang="en-US" sz="1800" dirty="0"/>
              <a:t>进行</a:t>
            </a:r>
            <a:r>
              <a:rPr lang="zh-CN" altLang="en-US" sz="1800" dirty="0" smtClean="0"/>
              <a:t>划分</a:t>
            </a:r>
            <a:endParaRPr lang="zh-CN" altLang="en-US" sz="1800" dirty="0"/>
          </a:p>
          <a:p>
            <a:pPr>
              <a:lnSpc>
                <a:spcPct val="80000"/>
              </a:lnSpc>
              <a:buFontTx/>
              <a:buNone/>
            </a:pPr>
            <a:endParaRPr lang="zh-CN" altLang="en-US" sz="1800" dirty="0"/>
          </a:p>
          <a:p>
            <a:pPr>
              <a:lnSpc>
                <a:spcPct val="80000"/>
              </a:lnSpc>
              <a:buFontTx/>
              <a:buNone/>
            </a:pPr>
            <a:r>
              <a:rPr lang="zh-CN" altLang="en-US" sz="1800" dirty="0"/>
              <a:t>设初始状态</a:t>
            </a:r>
            <a:r>
              <a:rPr lang="en-US" altLang="zh-CN" sz="1800" dirty="0"/>
              <a:t>:</a:t>
            </a:r>
          </a:p>
          <a:p>
            <a:pPr>
              <a:lnSpc>
                <a:spcPct val="80000"/>
              </a:lnSpc>
              <a:buFontTx/>
              <a:buNone/>
            </a:pPr>
            <a:r>
              <a:rPr lang="en-US" altLang="zh-CN" sz="1800" dirty="0"/>
              <a:t>              </a:t>
            </a:r>
            <a:r>
              <a:rPr lang="en-US" altLang="zh-CN" sz="1800" dirty="0">
                <a:solidFill>
                  <a:srgbClr val="FF0000"/>
                </a:solidFill>
              </a:rPr>
              <a:t>49</a:t>
            </a:r>
            <a:r>
              <a:rPr lang="en-US" altLang="zh-CN" sz="1800" dirty="0"/>
              <a:t>   14   38   74   96   65    8    49   55   27    </a:t>
            </a:r>
          </a:p>
          <a:p>
            <a:pPr>
              <a:lnSpc>
                <a:spcPct val="80000"/>
              </a:lnSpc>
              <a:buFontTx/>
              <a:buNone/>
            </a:pPr>
            <a:r>
              <a:rPr lang="en-US" altLang="zh-CN" sz="1800" dirty="0"/>
              <a:t>              </a:t>
            </a:r>
            <a:r>
              <a:rPr lang="en-US" altLang="zh-CN" sz="1800" dirty="0" smtClean="0"/>
              <a:t> ↑                                                             ↑</a:t>
            </a:r>
            <a:endParaRPr lang="en-US" altLang="zh-CN" sz="1800" dirty="0"/>
          </a:p>
          <a:p>
            <a:pPr>
              <a:lnSpc>
                <a:spcPct val="80000"/>
              </a:lnSpc>
              <a:buFontTx/>
              <a:buNone/>
            </a:pPr>
            <a:r>
              <a:rPr lang="en-US" altLang="zh-CN" sz="1800" dirty="0"/>
              <a:t>            </a:t>
            </a:r>
            <a:r>
              <a:rPr lang="en-US" altLang="zh-CN" sz="1800" dirty="0" smtClean="0"/>
              <a:t>  </a:t>
            </a:r>
            <a:r>
              <a:rPr lang="en-US" altLang="zh-CN" sz="1800" dirty="0"/>
              <a:t>low                                         </a:t>
            </a:r>
            <a:r>
              <a:rPr lang="en-US" altLang="zh-CN" sz="1800" dirty="0" smtClean="0"/>
              <a:t>            </a:t>
            </a:r>
            <a:r>
              <a:rPr lang="en-US" altLang="zh-CN" sz="1800" dirty="0"/>
              <a:t>high</a:t>
            </a:r>
          </a:p>
          <a:p>
            <a:pPr>
              <a:lnSpc>
                <a:spcPct val="80000"/>
              </a:lnSpc>
              <a:buFontTx/>
              <a:buNone/>
            </a:pPr>
            <a:endParaRPr lang="en-US" altLang="zh-CN" sz="1800" dirty="0"/>
          </a:p>
          <a:p>
            <a:pPr>
              <a:lnSpc>
                <a:spcPct val="80000"/>
              </a:lnSpc>
              <a:buFontTx/>
              <a:buNone/>
            </a:pPr>
            <a:r>
              <a:rPr lang="zh-CN" altLang="en-US" sz="1800" dirty="0"/>
              <a:t>从</a:t>
            </a:r>
            <a:r>
              <a:rPr lang="en-US" altLang="zh-CN" sz="1800" dirty="0"/>
              <a:t>high</a:t>
            </a:r>
            <a:r>
              <a:rPr lang="zh-CN" altLang="en-US" sz="1800" dirty="0"/>
              <a:t>向前搜索小于</a:t>
            </a:r>
            <a:r>
              <a:rPr lang="en-US" altLang="zh-CN" sz="1800" dirty="0"/>
              <a:t>49</a:t>
            </a:r>
            <a:r>
              <a:rPr lang="zh-CN" altLang="en-US" sz="1800" dirty="0"/>
              <a:t>的记录，找到后将其调整到</a:t>
            </a:r>
            <a:r>
              <a:rPr lang="en-US" altLang="zh-CN" sz="1800" dirty="0"/>
              <a:t>low</a:t>
            </a:r>
            <a:r>
              <a:rPr lang="zh-CN" altLang="en-US" sz="1800" dirty="0"/>
              <a:t>位置，得到结果：</a:t>
            </a:r>
          </a:p>
          <a:p>
            <a:pPr>
              <a:lnSpc>
                <a:spcPct val="80000"/>
              </a:lnSpc>
              <a:buFontTx/>
              <a:buNone/>
            </a:pPr>
            <a:r>
              <a:rPr lang="zh-CN" altLang="en-US" sz="1800" dirty="0"/>
              <a:t>              </a:t>
            </a:r>
            <a:r>
              <a:rPr lang="en-US" altLang="zh-CN" sz="1800" dirty="0"/>
              <a:t>27   14   38   74   96   65    </a:t>
            </a:r>
            <a:r>
              <a:rPr lang="en-US" altLang="zh-CN" sz="1800" dirty="0" smtClean="0"/>
              <a:t>8   49   55   </a:t>
            </a:r>
            <a:r>
              <a:rPr lang="en-US" altLang="zh-CN" sz="1800" dirty="0"/>
              <a:t>□  </a:t>
            </a:r>
          </a:p>
          <a:p>
            <a:pPr>
              <a:lnSpc>
                <a:spcPct val="80000"/>
              </a:lnSpc>
              <a:buFontTx/>
              <a:buNone/>
            </a:pPr>
            <a:r>
              <a:rPr lang="en-US" altLang="zh-CN" sz="1800" dirty="0"/>
              <a:t>              ↑                                                 </a:t>
            </a:r>
            <a:r>
              <a:rPr lang="en-US" altLang="zh-CN" sz="1800" dirty="0" smtClean="0"/>
              <a:t>           ↑</a:t>
            </a:r>
            <a:endParaRPr lang="en-US" altLang="zh-CN" sz="1800" dirty="0"/>
          </a:p>
          <a:p>
            <a:pPr>
              <a:lnSpc>
                <a:spcPct val="80000"/>
              </a:lnSpc>
              <a:buFontTx/>
              <a:buNone/>
            </a:pPr>
            <a:r>
              <a:rPr lang="en-US" altLang="zh-CN" sz="1800" dirty="0"/>
              <a:t>              low                                                        high</a:t>
            </a:r>
          </a:p>
          <a:p>
            <a:pPr>
              <a:lnSpc>
                <a:spcPct val="80000"/>
              </a:lnSpc>
              <a:buFontTx/>
              <a:buNone/>
            </a:pPr>
            <a:endParaRPr lang="en-US" altLang="zh-CN" sz="1800" dirty="0"/>
          </a:p>
          <a:p>
            <a:pPr>
              <a:lnSpc>
                <a:spcPct val="80000"/>
              </a:lnSpc>
              <a:buFontTx/>
              <a:buNone/>
            </a:pPr>
            <a:r>
              <a:rPr lang="zh-CN" altLang="en-US" sz="1800" dirty="0"/>
              <a:t>从</a:t>
            </a:r>
            <a:r>
              <a:rPr lang="en-US" altLang="zh-CN" sz="1800" dirty="0"/>
              <a:t>low</a:t>
            </a:r>
            <a:r>
              <a:rPr lang="zh-CN" altLang="en-US" sz="1800" dirty="0"/>
              <a:t>向后搜索大于</a:t>
            </a:r>
            <a:r>
              <a:rPr lang="en-US" altLang="zh-CN" sz="1800" dirty="0"/>
              <a:t>49</a:t>
            </a:r>
            <a:r>
              <a:rPr lang="zh-CN" altLang="en-US" sz="1800" dirty="0"/>
              <a:t>的记录，找到后将其调整到</a:t>
            </a:r>
            <a:r>
              <a:rPr lang="en-US" altLang="zh-CN" sz="1800" dirty="0"/>
              <a:t>high</a:t>
            </a:r>
            <a:r>
              <a:rPr lang="zh-CN" altLang="en-US" sz="1800" dirty="0"/>
              <a:t>位置，得到结果：</a:t>
            </a:r>
          </a:p>
          <a:p>
            <a:pPr>
              <a:lnSpc>
                <a:spcPct val="80000"/>
              </a:lnSpc>
              <a:buFontTx/>
              <a:buNone/>
            </a:pPr>
            <a:r>
              <a:rPr lang="zh-CN" altLang="en-US" sz="1800" dirty="0"/>
              <a:t>              </a:t>
            </a:r>
            <a:r>
              <a:rPr lang="en-US" altLang="zh-CN" sz="1800" dirty="0"/>
              <a:t>27   14   38   □   96   65    8   49   55   74  </a:t>
            </a:r>
          </a:p>
          <a:p>
            <a:pPr>
              <a:lnSpc>
                <a:spcPct val="80000"/>
              </a:lnSpc>
              <a:buFontTx/>
              <a:buNone/>
            </a:pPr>
            <a:r>
              <a:rPr lang="en-US" altLang="zh-CN" sz="1800" dirty="0"/>
              <a:t>                                   ↑                                      ↑</a:t>
            </a:r>
          </a:p>
          <a:p>
            <a:pPr>
              <a:lnSpc>
                <a:spcPct val="80000"/>
              </a:lnSpc>
              <a:buFontTx/>
              <a:buNone/>
            </a:pPr>
            <a:r>
              <a:rPr lang="en-US" altLang="zh-CN" sz="1800" dirty="0"/>
              <a:t>                                   low                                   high</a:t>
            </a:r>
          </a:p>
          <a:p>
            <a:pPr>
              <a:lnSpc>
                <a:spcPct val="80000"/>
              </a:lnSpc>
              <a:buFontTx/>
              <a:buNone/>
            </a:pPr>
            <a:r>
              <a:rPr lang="en-US" altLang="zh-CN" sz="1800" dirty="0"/>
              <a:t> </a:t>
            </a:r>
          </a:p>
        </p:txBody>
      </p:sp>
      <p:sp>
        <p:nvSpPr>
          <p:cNvPr id="3" name="Rectangle 2"/>
          <p:cNvSpPr>
            <a:spLocks noGrp="1" noChangeArrowheads="1"/>
          </p:cNvSpPr>
          <p:nvPr>
            <p:ph type="title"/>
          </p:nvPr>
        </p:nvSpPr>
        <p:spPr>
          <a:xfrm>
            <a:off x="457200" y="274638"/>
            <a:ext cx="8229600" cy="1143000"/>
          </a:xfrm>
        </p:spPr>
        <p:txBody>
          <a:bodyPr/>
          <a:lstStyle/>
          <a:p>
            <a:r>
              <a:rPr lang="zh-CN" altLang="en-US" dirty="0" smtClean="0"/>
              <a:t>快速</a:t>
            </a:r>
            <a:r>
              <a:rPr lang="zh-CN" altLang="en-US" dirty="0" smtClean="0"/>
              <a:t>排序 </a:t>
            </a:r>
          </a:p>
        </p:txBody>
      </p:sp>
      <p:sp>
        <p:nvSpPr>
          <p:cNvPr id="4" name="矩形 3"/>
          <p:cNvSpPr/>
          <p:nvPr/>
        </p:nvSpPr>
        <p:spPr>
          <a:xfrm>
            <a:off x="1285852" y="2285992"/>
            <a:ext cx="428628" cy="285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9170">
                                            <p:txEl>
                                              <p:pRg st="7" end="7"/>
                                            </p:txEl>
                                          </p:spTgt>
                                        </p:tgtEl>
                                        <p:attrNameLst>
                                          <p:attrName>style.visibility</p:attrName>
                                        </p:attrNameLst>
                                      </p:cBhvr>
                                      <p:to>
                                        <p:strVal val="visible"/>
                                      </p:to>
                                    </p:set>
                                    <p:animEffect transition="in" filter="blinds(horizontal)">
                                      <p:cBhvr>
                                        <p:cTn id="12" dur="500"/>
                                        <p:tgtEl>
                                          <p:spTgt spid="519170">
                                            <p:txEl>
                                              <p:pRg st="7" end="7"/>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19170">
                                            <p:txEl>
                                              <p:pRg st="8" end="8"/>
                                            </p:txEl>
                                          </p:spTgt>
                                        </p:tgtEl>
                                        <p:attrNameLst>
                                          <p:attrName>style.visibility</p:attrName>
                                        </p:attrNameLst>
                                      </p:cBhvr>
                                      <p:to>
                                        <p:strVal val="visible"/>
                                      </p:to>
                                    </p:set>
                                    <p:animEffect transition="in" filter="blinds(horizontal)">
                                      <p:cBhvr>
                                        <p:cTn id="15" dur="500"/>
                                        <p:tgtEl>
                                          <p:spTgt spid="519170">
                                            <p:txEl>
                                              <p:pRg st="8" end="8"/>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19170">
                                            <p:txEl>
                                              <p:pRg st="9" end="9"/>
                                            </p:txEl>
                                          </p:spTgt>
                                        </p:tgtEl>
                                        <p:attrNameLst>
                                          <p:attrName>style.visibility</p:attrName>
                                        </p:attrNameLst>
                                      </p:cBhvr>
                                      <p:to>
                                        <p:strVal val="visible"/>
                                      </p:to>
                                    </p:set>
                                    <p:animEffect transition="in" filter="blinds(horizontal)">
                                      <p:cBhvr>
                                        <p:cTn id="18" dur="500"/>
                                        <p:tgtEl>
                                          <p:spTgt spid="519170">
                                            <p:txEl>
                                              <p:pRg st="9" end="9"/>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519170">
                                            <p:txEl>
                                              <p:pRg st="10" end="10"/>
                                            </p:txEl>
                                          </p:spTgt>
                                        </p:tgtEl>
                                        <p:attrNameLst>
                                          <p:attrName>style.visibility</p:attrName>
                                        </p:attrNameLst>
                                      </p:cBhvr>
                                      <p:to>
                                        <p:strVal val="visible"/>
                                      </p:to>
                                    </p:set>
                                    <p:animEffect transition="in" filter="blinds(horizontal)">
                                      <p:cBhvr>
                                        <p:cTn id="21" dur="500"/>
                                        <p:tgtEl>
                                          <p:spTgt spid="519170">
                                            <p:txEl>
                                              <p:pRg st="10" end="1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519170">
                                            <p:txEl>
                                              <p:pRg st="12" end="12"/>
                                            </p:txEl>
                                          </p:spTgt>
                                        </p:tgtEl>
                                        <p:attrNameLst>
                                          <p:attrName>style.visibility</p:attrName>
                                        </p:attrNameLst>
                                      </p:cBhvr>
                                      <p:to>
                                        <p:strVal val="visible"/>
                                      </p:to>
                                    </p:set>
                                    <p:animEffect transition="in" filter="blinds(horizontal)">
                                      <p:cBhvr>
                                        <p:cTn id="26" dur="500"/>
                                        <p:tgtEl>
                                          <p:spTgt spid="519170">
                                            <p:txEl>
                                              <p:pRg st="12" end="12"/>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519170">
                                            <p:txEl>
                                              <p:pRg st="13" end="13"/>
                                            </p:txEl>
                                          </p:spTgt>
                                        </p:tgtEl>
                                        <p:attrNameLst>
                                          <p:attrName>style.visibility</p:attrName>
                                        </p:attrNameLst>
                                      </p:cBhvr>
                                      <p:to>
                                        <p:strVal val="visible"/>
                                      </p:to>
                                    </p:set>
                                    <p:animEffect transition="in" filter="blinds(horizontal)">
                                      <p:cBhvr>
                                        <p:cTn id="29" dur="500"/>
                                        <p:tgtEl>
                                          <p:spTgt spid="519170">
                                            <p:txEl>
                                              <p:pRg st="13" end="13"/>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519170">
                                            <p:txEl>
                                              <p:pRg st="14" end="14"/>
                                            </p:txEl>
                                          </p:spTgt>
                                        </p:tgtEl>
                                        <p:attrNameLst>
                                          <p:attrName>style.visibility</p:attrName>
                                        </p:attrNameLst>
                                      </p:cBhvr>
                                      <p:to>
                                        <p:strVal val="visible"/>
                                      </p:to>
                                    </p:set>
                                    <p:animEffect transition="in" filter="blinds(horizontal)">
                                      <p:cBhvr>
                                        <p:cTn id="32" dur="500"/>
                                        <p:tgtEl>
                                          <p:spTgt spid="519170">
                                            <p:txEl>
                                              <p:pRg st="14" end="14"/>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519170">
                                            <p:txEl>
                                              <p:pRg st="15" end="15"/>
                                            </p:txEl>
                                          </p:spTgt>
                                        </p:tgtEl>
                                        <p:attrNameLst>
                                          <p:attrName>style.visibility</p:attrName>
                                        </p:attrNameLst>
                                      </p:cBhvr>
                                      <p:to>
                                        <p:strVal val="visible"/>
                                      </p:to>
                                    </p:set>
                                    <p:animEffect transition="in" filter="blinds(horizontal)">
                                      <p:cBhvr>
                                        <p:cTn id="35" dur="500"/>
                                        <p:tgtEl>
                                          <p:spTgt spid="519170">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body" idx="1"/>
          </p:nvPr>
        </p:nvSpPr>
        <p:spPr>
          <a:xfrm>
            <a:off x="323850" y="1500174"/>
            <a:ext cx="8820150" cy="4886339"/>
          </a:xfrm>
        </p:spPr>
        <p:txBody>
          <a:bodyPr/>
          <a:lstStyle/>
          <a:p>
            <a:pPr>
              <a:lnSpc>
                <a:spcPct val="80000"/>
              </a:lnSpc>
              <a:buFontTx/>
              <a:buNone/>
            </a:pPr>
            <a:r>
              <a:rPr lang="zh-CN" altLang="en-US" sz="2000" dirty="0"/>
              <a:t>再从</a:t>
            </a:r>
            <a:r>
              <a:rPr lang="en-US" altLang="zh-CN" sz="2000" dirty="0"/>
              <a:t>high</a:t>
            </a:r>
            <a:r>
              <a:rPr lang="zh-CN" altLang="en-US" sz="2000" dirty="0"/>
              <a:t>向前搜索小于</a:t>
            </a:r>
            <a:r>
              <a:rPr lang="en-US" altLang="zh-CN" sz="2000" dirty="0"/>
              <a:t>49</a:t>
            </a:r>
            <a:r>
              <a:rPr lang="zh-CN" altLang="en-US" sz="2000" dirty="0"/>
              <a:t>的记录，找到后将其调整到</a:t>
            </a:r>
            <a:r>
              <a:rPr lang="en-US" altLang="zh-CN" sz="2000" dirty="0"/>
              <a:t>low</a:t>
            </a:r>
            <a:r>
              <a:rPr lang="zh-CN" altLang="en-US" sz="2000" dirty="0"/>
              <a:t>位置，得到结果：</a:t>
            </a:r>
          </a:p>
          <a:p>
            <a:pPr>
              <a:lnSpc>
                <a:spcPct val="80000"/>
              </a:lnSpc>
              <a:buFontTx/>
              <a:buNone/>
            </a:pPr>
            <a:r>
              <a:rPr lang="zh-CN" altLang="en-US" sz="2000" dirty="0"/>
              <a:t>            </a:t>
            </a:r>
            <a:r>
              <a:rPr lang="en-US" altLang="zh-CN" sz="2000" dirty="0"/>
              <a:t>27   14   38    8   96   65   □   49   55   74  </a:t>
            </a:r>
          </a:p>
          <a:p>
            <a:pPr>
              <a:lnSpc>
                <a:spcPct val="80000"/>
              </a:lnSpc>
              <a:buFontTx/>
              <a:buNone/>
            </a:pPr>
            <a:r>
              <a:rPr lang="en-US" altLang="zh-CN" sz="2000" dirty="0"/>
              <a:t>                                  ↑                </a:t>
            </a:r>
            <a:r>
              <a:rPr lang="en-US" altLang="zh-CN" sz="2000" dirty="0" smtClean="0"/>
              <a:t> ↑</a:t>
            </a:r>
            <a:endParaRPr lang="en-US" altLang="zh-CN" sz="2000" dirty="0"/>
          </a:p>
          <a:p>
            <a:pPr>
              <a:lnSpc>
                <a:spcPct val="80000"/>
              </a:lnSpc>
              <a:buFontTx/>
              <a:buNone/>
            </a:pPr>
            <a:r>
              <a:rPr lang="en-US" altLang="zh-CN" sz="2000" dirty="0"/>
              <a:t>                                low               high</a:t>
            </a:r>
          </a:p>
          <a:p>
            <a:pPr>
              <a:lnSpc>
                <a:spcPct val="80000"/>
              </a:lnSpc>
              <a:buFontTx/>
              <a:buNone/>
            </a:pPr>
            <a:r>
              <a:rPr lang="zh-CN" altLang="en-US" sz="2000" dirty="0" smtClean="0"/>
              <a:t>再</a:t>
            </a:r>
            <a:r>
              <a:rPr lang="zh-CN" altLang="en-US" sz="2000" dirty="0"/>
              <a:t>从</a:t>
            </a:r>
            <a:r>
              <a:rPr lang="en-US" altLang="zh-CN" sz="2000" dirty="0"/>
              <a:t>low</a:t>
            </a:r>
            <a:r>
              <a:rPr lang="zh-CN" altLang="en-US" sz="2000" dirty="0"/>
              <a:t>向后搜索大于</a:t>
            </a:r>
            <a:r>
              <a:rPr lang="en-US" altLang="zh-CN" sz="2000" dirty="0"/>
              <a:t>49</a:t>
            </a:r>
            <a:r>
              <a:rPr lang="zh-CN" altLang="en-US" sz="2000" dirty="0"/>
              <a:t>的记录，找到后将其调整到</a:t>
            </a:r>
            <a:r>
              <a:rPr lang="en-US" altLang="zh-CN" sz="2000" dirty="0"/>
              <a:t>high</a:t>
            </a:r>
            <a:r>
              <a:rPr lang="zh-CN" altLang="en-US" sz="2000" dirty="0"/>
              <a:t>位置，得到结果：</a:t>
            </a:r>
          </a:p>
          <a:p>
            <a:pPr>
              <a:lnSpc>
                <a:spcPct val="80000"/>
              </a:lnSpc>
              <a:buFontTx/>
              <a:buNone/>
            </a:pPr>
            <a:r>
              <a:rPr lang="zh-CN" altLang="en-US" sz="2000" dirty="0"/>
              <a:t>           </a:t>
            </a:r>
            <a:r>
              <a:rPr lang="en-US" altLang="zh-CN" sz="2000" dirty="0" smtClean="0"/>
              <a:t>27   </a:t>
            </a:r>
            <a:r>
              <a:rPr lang="en-US" altLang="zh-CN" sz="2000" dirty="0"/>
              <a:t>14   38     8   □   65   96   49   55   74  </a:t>
            </a:r>
          </a:p>
          <a:p>
            <a:pPr>
              <a:lnSpc>
                <a:spcPct val="80000"/>
              </a:lnSpc>
              <a:buFontTx/>
              <a:buNone/>
            </a:pPr>
            <a:r>
              <a:rPr lang="en-US" altLang="zh-CN" sz="2000" dirty="0"/>
              <a:t>                                       </a:t>
            </a:r>
            <a:r>
              <a:rPr lang="en-US" altLang="zh-CN" sz="2000" dirty="0" smtClean="0"/>
              <a:t>↑           ↑</a:t>
            </a:r>
            <a:endParaRPr lang="en-US" altLang="zh-CN" sz="2000" dirty="0"/>
          </a:p>
          <a:p>
            <a:pPr>
              <a:lnSpc>
                <a:spcPct val="80000"/>
              </a:lnSpc>
              <a:buFontTx/>
              <a:buNone/>
            </a:pPr>
            <a:r>
              <a:rPr lang="en-US" altLang="zh-CN" sz="2000" dirty="0"/>
              <a:t>                                     </a:t>
            </a:r>
            <a:r>
              <a:rPr lang="en-US" altLang="zh-CN" sz="2000" dirty="0" smtClean="0"/>
              <a:t>low         high</a:t>
            </a:r>
            <a:endParaRPr lang="en-US" altLang="zh-CN" sz="2000" dirty="0"/>
          </a:p>
          <a:p>
            <a:pPr>
              <a:lnSpc>
                <a:spcPct val="80000"/>
              </a:lnSpc>
              <a:buFontTx/>
              <a:buNone/>
            </a:pPr>
            <a:r>
              <a:rPr lang="zh-CN" altLang="en-US" sz="2000" dirty="0" smtClean="0"/>
              <a:t>再</a:t>
            </a:r>
            <a:r>
              <a:rPr lang="zh-CN" altLang="en-US" sz="2000" dirty="0"/>
              <a:t>继续，得到结果：</a:t>
            </a:r>
          </a:p>
          <a:p>
            <a:pPr>
              <a:lnSpc>
                <a:spcPct val="80000"/>
              </a:lnSpc>
              <a:buFontTx/>
              <a:buNone/>
            </a:pPr>
            <a:r>
              <a:rPr lang="zh-CN" altLang="en-US" sz="2000" dirty="0"/>
              <a:t>          </a:t>
            </a:r>
            <a:r>
              <a:rPr lang="zh-CN" altLang="en-US" sz="2000" dirty="0" smtClean="0"/>
              <a:t> </a:t>
            </a:r>
            <a:r>
              <a:rPr lang="en-US" altLang="zh-CN" sz="2000" dirty="0"/>
              <a:t>27   14   38     8   □   65   96   49   55   74  </a:t>
            </a:r>
          </a:p>
          <a:p>
            <a:pPr>
              <a:lnSpc>
                <a:spcPct val="80000"/>
              </a:lnSpc>
              <a:buFontTx/>
              <a:buNone/>
            </a:pPr>
            <a:r>
              <a:rPr lang="en-US" altLang="zh-CN" sz="2000" dirty="0"/>
              <a:t>                                      </a:t>
            </a:r>
            <a:r>
              <a:rPr lang="en-US" altLang="zh-CN" sz="2000" dirty="0" smtClean="0"/>
              <a:t>↑↑</a:t>
            </a:r>
            <a:endParaRPr lang="en-US" altLang="zh-CN" sz="2000" dirty="0"/>
          </a:p>
          <a:p>
            <a:pPr>
              <a:lnSpc>
                <a:spcPct val="80000"/>
              </a:lnSpc>
              <a:buFontTx/>
              <a:buNone/>
            </a:pPr>
            <a:r>
              <a:rPr lang="en-US" altLang="zh-CN" sz="2000" dirty="0"/>
              <a:t>                                     low== high</a:t>
            </a:r>
          </a:p>
          <a:p>
            <a:pPr>
              <a:lnSpc>
                <a:spcPct val="80000"/>
              </a:lnSpc>
              <a:buFontTx/>
              <a:buNone/>
            </a:pPr>
            <a:endParaRPr lang="en-US" altLang="zh-CN" sz="2000" dirty="0"/>
          </a:p>
          <a:p>
            <a:pPr>
              <a:lnSpc>
                <a:spcPct val="80000"/>
              </a:lnSpc>
              <a:buFontTx/>
              <a:buNone/>
            </a:pPr>
            <a:r>
              <a:rPr lang="zh-CN" altLang="en-US" sz="2000" dirty="0" smtClean="0">
                <a:solidFill>
                  <a:srgbClr val="C00000"/>
                </a:solidFill>
              </a:rPr>
              <a:t>当</a:t>
            </a:r>
            <a:r>
              <a:rPr lang="en-US" altLang="zh-CN" sz="2000" dirty="0">
                <a:solidFill>
                  <a:srgbClr val="C00000"/>
                </a:solidFill>
              </a:rPr>
              <a:t>low=high</a:t>
            </a:r>
            <a:r>
              <a:rPr lang="zh-CN" altLang="en-US" sz="2000" dirty="0">
                <a:solidFill>
                  <a:srgbClr val="C00000"/>
                </a:solidFill>
              </a:rPr>
              <a:t>，划分结束，填入支点记录</a:t>
            </a:r>
            <a:r>
              <a:rPr lang="zh-CN" altLang="en-US" sz="2000" dirty="0"/>
              <a:t>：</a:t>
            </a:r>
          </a:p>
          <a:p>
            <a:pPr>
              <a:lnSpc>
                <a:spcPct val="80000"/>
              </a:lnSpc>
              <a:buFontTx/>
              <a:buNone/>
            </a:pPr>
            <a:r>
              <a:rPr lang="zh-CN" altLang="en-US" sz="2000" dirty="0"/>
              <a:t>             </a:t>
            </a:r>
            <a:r>
              <a:rPr lang="en-US" altLang="zh-CN" sz="2000" dirty="0"/>
              <a:t>[27   14   38     8]  </a:t>
            </a:r>
            <a:r>
              <a:rPr lang="en-US" altLang="zh-CN" sz="2000" dirty="0">
                <a:solidFill>
                  <a:srgbClr val="FFFF00"/>
                </a:solidFill>
              </a:rPr>
              <a:t> </a:t>
            </a:r>
            <a:r>
              <a:rPr lang="en-US" altLang="zh-CN" sz="2000" dirty="0">
                <a:solidFill>
                  <a:srgbClr val="FF0000"/>
                </a:solidFill>
              </a:rPr>
              <a:t>49</a:t>
            </a:r>
            <a:r>
              <a:rPr lang="en-US" altLang="zh-CN" sz="2000" dirty="0"/>
              <a:t>   [65   96   49   55   74]</a:t>
            </a:r>
          </a:p>
        </p:txBody>
      </p:sp>
      <p:sp>
        <p:nvSpPr>
          <p:cNvPr id="3" name="Rectangle 2"/>
          <p:cNvSpPr>
            <a:spLocks noGrp="1" noChangeArrowheads="1"/>
          </p:cNvSpPr>
          <p:nvPr>
            <p:ph type="title"/>
          </p:nvPr>
        </p:nvSpPr>
        <p:spPr>
          <a:xfrm>
            <a:off x="457200" y="274638"/>
            <a:ext cx="8229600" cy="1143000"/>
          </a:xfrm>
        </p:spPr>
        <p:txBody>
          <a:bodyPr/>
          <a:lstStyle/>
          <a:p>
            <a:r>
              <a:rPr lang="zh-CN" altLang="en-US" dirty="0" smtClean="0"/>
              <a:t>快速</a:t>
            </a:r>
            <a:r>
              <a:rPr lang="zh-CN" altLang="en-US" dirty="0" smtClean="0"/>
              <a:t>排序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20194">
                                            <p:txEl>
                                              <p:pRg st="0" end="0"/>
                                            </p:txEl>
                                          </p:spTgt>
                                        </p:tgtEl>
                                        <p:attrNameLst>
                                          <p:attrName>style.visibility</p:attrName>
                                        </p:attrNameLst>
                                      </p:cBhvr>
                                      <p:to>
                                        <p:strVal val="visible"/>
                                      </p:to>
                                    </p:set>
                                    <p:animEffect transition="in" filter="blinds(horizontal)">
                                      <p:cBhvr>
                                        <p:cTn id="7" dur="500"/>
                                        <p:tgtEl>
                                          <p:spTgt spid="52019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20194">
                                            <p:txEl>
                                              <p:pRg st="1" end="1"/>
                                            </p:txEl>
                                          </p:spTgt>
                                        </p:tgtEl>
                                        <p:attrNameLst>
                                          <p:attrName>style.visibility</p:attrName>
                                        </p:attrNameLst>
                                      </p:cBhvr>
                                      <p:to>
                                        <p:strVal val="visible"/>
                                      </p:to>
                                    </p:set>
                                    <p:animEffect transition="in" filter="blinds(horizontal)">
                                      <p:cBhvr>
                                        <p:cTn id="10" dur="500"/>
                                        <p:tgtEl>
                                          <p:spTgt spid="52019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20194">
                                            <p:txEl>
                                              <p:pRg st="2" end="2"/>
                                            </p:txEl>
                                          </p:spTgt>
                                        </p:tgtEl>
                                        <p:attrNameLst>
                                          <p:attrName>style.visibility</p:attrName>
                                        </p:attrNameLst>
                                      </p:cBhvr>
                                      <p:to>
                                        <p:strVal val="visible"/>
                                      </p:to>
                                    </p:set>
                                    <p:animEffect transition="in" filter="blinds(horizontal)">
                                      <p:cBhvr>
                                        <p:cTn id="13" dur="500"/>
                                        <p:tgtEl>
                                          <p:spTgt spid="52019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20194">
                                            <p:txEl>
                                              <p:pRg st="3" end="3"/>
                                            </p:txEl>
                                          </p:spTgt>
                                        </p:tgtEl>
                                        <p:attrNameLst>
                                          <p:attrName>style.visibility</p:attrName>
                                        </p:attrNameLst>
                                      </p:cBhvr>
                                      <p:to>
                                        <p:strVal val="visible"/>
                                      </p:to>
                                    </p:set>
                                    <p:animEffect transition="in" filter="blinds(horizontal)">
                                      <p:cBhvr>
                                        <p:cTn id="16" dur="500"/>
                                        <p:tgtEl>
                                          <p:spTgt spid="52019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20194">
                                            <p:txEl>
                                              <p:pRg st="4" end="4"/>
                                            </p:txEl>
                                          </p:spTgt>
                                        </p:tgtEl>
                                        <p:attrNameLst>
                                          <p:attrName>style.visibility</p:attrName>
                                        </p:attrNameLst>
                                      </p:cBhvr>
                                      <p:to>
                                        <p:strVal val="visible"/>
                                      </p:to>
                                    </p:set>
                                    <p:animEffect transition="in" filter="blinds(horizontal)">
                                      <p:cBhvr>
                                        <p:cTn id="21" dur="500"/>
                                        <p:tgtEl>
                                          <p:spTgt spid="520194">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520194">
                                            <p:txEl>
                                              <p:pRg st="5" end="5"/>
                                            </p:txEl>
                                          </p:spTgt>
                                        </p:tgtEl>
                                        <p:attrNameLst>
                                          <p:attrName>style.visibility</p:attrName>
                                        </p:attrNameLst>
                                      </p:cBhvr>
                                      <p:to>
                                        <p:strVal val="visible"/>
                                      </p:to>
                                    </p:set>
                                    <p:animEffect transition="in" filter="blinds(horizontal)">
                                      <p:cBhvr>
                                        <p:cTn id="24" dur="500"/>
                                        <p:tgtEl>
                                          <p:spTgt spid="520194">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520194">
                                            <p:txEl>
                                              <p:pRg st="6" end="6"/>
                                            </p:txEl>
                                          </p:spTgt>
                                        </p:tgtEl>
                                        <p:attrNameLst>
                                          <p:attrName>style.visibility</p:attrName>
                                        </p:attrNameLst>
                                      </p:cBhvr>
                                      <p:to>
                                        <p:strVal val="visible"/>
                                      </p:to>
                                    </p:set>
                                    <p:animEffect transition="in" filter="blinds(horizontal)">
                                      <p:cBhvr>
                                        <p:cTn id="27" dur="500"/>
                                        <p:tgtEl>
                                          <p:spTgt spid="520194">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520194">
                                            <p:txEl>
                                              <p:pRg st="7" end="7"/>
                                            </p:txEl>
                                          </p:spTgt>
                                        </p:tgtEl>
                                        <p:attrNameLst>
                                          <p:attrName>style.visibility</p:attrName>
                                        </p:attrNameLst>
                                      </p:cBhvr>
                                      <p:to>
                                        <p:strVal val="visible"/>
                                      </p:to>
                                    </p:set>
                                    <p:animEffect transition="in" filter="blinds(horizontal)">
                                      <p:cBhvr>
                                        <p:cTn id="30" dur="500"/>
                                        <p:tgtEl>
                                          <p:spTgt spid="520194">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520194">
                                            <p:txEl>
                                              <p:pRg st="8" end="8"/>
                                            </p:txEl>
                                          </p:spTgt>
                                        </p:tgtEl>
                                        <p:attrNameLst>
                                          <p:attrName>style.visibility</p:attrName>
                                        </p:attrNameLst>
                                      </p:cBhvr>
                                      <p:to>
                                        <p:strVal val="visible"/>
                                      </p:to>
                                    </p:set>
                                    <p:animEffect transition="in" filter="blinds(horizontal)">
                                      <p:cBhvr>
                                        <p:cTn id="35" dur="500"/>
                                        <p:tgtEl>
                                          <p:spTgt spid="520194">
                                            <p:txEl>
                                              <p:pRg st="8" end="8"/>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520194">
                                            <p:txEl>
                                              <p:pRg st="9" end="9"/>
                                            </p:txEl>
                                          </p:spTgt>
                                        </p:tgtEl>
                                        <p:attrNameLst>
                                          <p:attrName>style.visibility</p:attrName>
                                        </p:attrNameLst>
                                      </p:cBhvr>
                                      <p:to>
                                        <p:strVal val="visible"/>
                                      </p:to>
                                    </p:set>
                                    <p:animEffect transition="in" filter="blinds(horizontal)">
                                      <p:cBhvr>
                                        <p:cTn id="38" dur="500"/>
                                        <p:tgtEl>
                                          <p:spTgt spid="520194">
                                            <p:txEl>
                                              <p:pRg st="9" end="9"/>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520194">
                                            <p:txEl>
                                              <p:pRg st="10" end="10"/>
                                            </p:txEl>
                                          </p:spTgt>
                                        </p:tgtEl>
                                        <p:attrNameLst>
                                          <p:attrName>style.visibility</p:attrName>
                                        </p:attrNameLst>
                                      </p:cBhvr>
                                      <p:to>
                                        <p:strVal val="visible"/>
                                      </p:to>
                                    </p:set>
                                    <p:animEffect transition="in" filter="blinds(horizontal)">
                                      <p:cBhvr>
                                        <p:cTn id="41" dur="500"/>
                                        <p:tgtEl>
                                          <p:spTgt spid="520194">
                                            <p:txEl>
                                              <p:pRg st="10" end="10"/>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520194">
                                            <p:txEl>
                                              <p:pRg st="11" end="11"/>
                                            </p:txEl>
                                          </p:spTgt>
                                        </p:tgtEl>
                                        <p:attrNameLst>
                                          <p:attrName>style.visibility</p:attrName>
                                        </p:attrNameLst>
                                      </p:cBhvr>
                                      <p:to>
                                        <p:strVal val="visible"/>
                                      </p:to>
                                    </p:set>
                                    <p:animEffect transition="in" filter="blinds(horizontal)">
                                      <p:cBhvr>
                                        <p:cTn id="44" dur="500"/>
                                        <p:tgtEl>
                                          <p:spTgt spid="520194">
                                            <p:txEl>
                                              <p:pRg st="11" end="1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520194">
                                            <p:txEl>
                                              <p:pRg st="13" end="13"/>
                                            </p:txEl>
                                          </p:spTgt>
                                        </p:tgtEl>
                                        <p:attrNameLst>
                                          <p:attrName>style.visibility</p:attrName>
                                        </p:attrNameLst>
                                      </p:cBhvr>
                                      <p:to>
                                        <p:strVal val="visible"/>
                                      </p:to>
                                    </p:set>
                                    <p:animEffect transition="in" filter="blinds(horizontal)">
                                      <p:cBhvr>
                                        <p:cTn id="49" dur="500"/>
                                        <p:tgtEl>
                                          <p:spTgt spid="520194">
                                            <p:txEl>
                                              <p:pRg st="13" end="13"/>
                                            </p:txEl>
                                          </p:spTgt>
                                        </p:tgtEl>
                                      </p:cBhvr>
                                    </p:animEffect>
                                  </p:childTnLst>
                                </p:cTn>
                              </p:par>
                              <p:par>
                                <p:cTn id="50" presetID="3" presetClass="entr" presetSubtype="10" fill="hold" nodeType="withEffect">
                                  <p:stCondLst>
                                    <p:cond delay="0"/>
                                  </p:stCondLst>
                                  <p:childTnLst>
                                    <p:set>
                                      <p:cBhvr>
                                        <p:cTn id="51" dur="1" fill="hold">
                                          <p:stCondLst>
                                            <p:cond delay="0"/>
                                          </p:stCondLst>
                                        </p:cTn>
                                        <p:tgtEl>
                                          <p:spTgt spid="520194">
                                            <p:txEl>
                                              <p:pRg st="14" end="14"/>
                                            </p:txEl>
                                          </p:spTgt>
                                        </p:tgtEl>
                                        <p:attrNameLst>
                                          <p:attrName>style.visibility</p:attrName>
                                        </p:attrNameLst>
                                      </p:cBhvr>
                                      <p:to>
                                        <p:strVal val="visible"/>
                                      </p:to>
                                    </p:set>
                                    <p:animEffect transition="in" filter="blinds(horizontal)">
                                      <p:cBhvr>
                                        <p:cTn id="52" dur="500"/>
                                        <p:tgtEl>
                                          <p:spTgt spid="52019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p:cNvSpPr>
            <a:spLocks noChangeArrowheads="1"/>
          </p:cNvSpPr>
          <p:nvPr/>
        </p:nvSpPr>
        <p:spPr bwMode="auto">
          <a:xfrm>
            <a:off x="285720" y="2000240"/>
            <a:ext cx="8640763" cy="1689052"/>
          </a:xfrm>
          <a:prstGeom prst="rect">
            <a:avLst/>
          </a:prstGeom>
          <a:noFill/>
          <a:ln w="19050" cap="sq">
            <a:noFill/>
            <a:miter lim="800000"/>
            <a:headEnd/>
            <a:tailEnd/>
          </a:ln>
          <a:effectLst/>
        </p:spPr>
        <p:txBody>
          <a:bodyPr anchor="ctr">
            <a:spAutoFit/>
          </a:bodyPr>
          <a:lstStyle/>
          <a:p>
            <a:pPr>
              <a:lnSpc>
                <a:spcPct val="150000"/>
              </a:lnSpc>
            </a:pPr>
            <a:r>
              <a:rPr lang="zh-CN" altLang="en-US" sz="2400" dirty="0" smtClean="0">
                <a:latin typeface="微软雅黑" pitchFamily="34" charset="-122"/>
                <a:ea typeface="微软雅黑" pitchFamily="34" charset="-122"/>
              </a:rPr>
              <a:t>经过</a:t>
            </a:r>
            <a:r>
              <a:rPr lang="zh-CN" altLang="en-US" sz="2400" dirty="0">
                <a:latin typeface="微软雅黑" pitchFamily="34" charset="-122"/>
                <a:ea typeface="微软雅黑" pitchFamily="34" charset="-122"/>
              </a:rPr>
              <a:t>划分之后，支点则到了最终排好序的位置上，再分别对支点前后的两组继续划分下去，直到每一组只有一个记录为止，则是最后的有序序列，这就是快速排序。 </a:t>
            </a:r>
          </a:p>
        </p:txBody>
      </p:sp>
      <p:sp>
        <p:nvSpPr>
          <p:cNvPr id="6" name="Rectangle 2"/>
          <p:cNvSpPr txBox="1">
            <a:spLocks noChangeArrowheads="1"/>
          </p:cNvSpPr>
          <p:nvPr/>
        </p:nvSpPr>
        <p:spPr>
          <a:xfrm>
            <a:off x="457200" y="428612"/>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快速排序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22242"/>
                                        </p:tgtEl>
                                        <p:attrNameLst>
                                          <p:attrName>style.visibility</p:attrName>
                                        </p:attrNameLst>
                                      </p:cBhvr>
                                      <p:to>
                                        <p:strVal val="visible"/>
                                      </p:to>
                                    </p:set>
                                    <p:animEffect transition="in" filter="wipe(left)">
                                      <p:cBhvr>
                                        <p:cTn id="7" dur="500"/>
                                        <p:tgtEl>
                                          <p:spTgt spid="522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4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body" idx="1"/>
          </p:nvPr>
        </p:nvSpPr>
        <p:spPr>
          <a:xfrm>
            <a:off x="179388" y="1500174"/>
            <a:ext cx="8785225" cy="5357826"/>
          </a:xfrm>
        </p:spPr>
        <p:txBody>
          <a:bodyPr>
            <a:normAutofit/>
          </a:bodyPr>
          <a:lstStyle/>
          <a:p>
            <a:pPr>
              <a:lnSpc>
                <a:spcPct val="85000"/>
              </a:lnSpc>
              <a:buFontTx/>
              <a:buNone/>
            </a:pPr>
            <a:r>
              <a:rPr lang="en-US" altLang="zh-CN" sz="2000" dirty="0" err="1" smtClean="0"/>
              <a:t>int</a:t>
            </a:r>
            <a:r>
              <a:rPr lang="en-US" altLang="zh-CN" sz="2000" dirty="0" smtClean="0"/>
              <a:t> </a:t>
            </a:r>
            <a:r>
              <a:rPr lang="en-US" altLang="zh-CN" sz="2000" dirty="0"/>
              <a:t>Partition(</a:t>
            </a:r>
            <a:r>
              <a:rPr lang="en-US" altLang="zh-CN" sz="2000" dirty="0" err="1"/>
              <a:t>datatype</a:t>
            </a:r>
            <a:r>
              <a:rPr lang="en-US" altLang="zh-CN" sz="2000" dirty="0"/>
              <a:t> R[ ], </a:t>
            </a:r>
            <a:r>
              <a:rPr lang="en-US" altLang="zh-CN" sz="2000" dirty="0" err="1"/>
              <a:t>int</a:t>
            </a:r>
            <a:r>
              <a:rPr lang="en-US" altLang="zh-CN" sz="2000" dirty="0"/>
              <a:t> low, </a:t>
            </a:r>
            <a:r>
              <a:rPr lang="en-US" altLang="zh-CN" sz="2000" dirty="0" err="1"/>
              <a:t>int</a:t>
            </a:r>
            <a:r>
              <a:rPr lang="en-US" altLang="zh-CN" sz="2000" dirty="0"/>
              <a:t> high) 	</a:t>
            </a:r>
          </a:p>
          <a:p>
            <a:pPr>
              <a:lnSpc>
                <a:spcPct val="85000"/>
              </a:lnSpc>
              <a:buFontTx/>
              <a:buNone/>
            </a:pPr>
            <a:r>
              <a:rPr lang="en-US" altLang="zh-CN" sz="2000" dirty="0"/>
              <a:t>{ </a:t>
            </a:r>
            <a:r>
              <a:rPr lang="en-US" altLang="zh-CN" sz="1800" dirty="0"/>
              <a:t>/*</a:t>
            </a:r>
            <a:r>
              <a:rPr lang="zh-CN" altLang="en-US" sz="1800" dirty="0"/>
              <a:t>以</a:t>
            </a:r>
            <a:r>
              <a:rPr lang="en-US" altLang="zh-CN" sz="1800" dirty="0"/>
              <a:t>R[low]</a:t>
            </a:r>
            <a:r>
              <a:rPr lang="zh-CN" altLang="en-US" sz="1800" dirty="0"/>
              <a:t>为支点对</a:t>
            </a:r>
            <a:r>
              <a:rPr lang="en-US" altLang="zh-CN" sz="1800" dirty="0"/>
              <a:t>R[low]. .R[ high]</a:t>
            </a:r>
            <a:r>
              <a:rPr lang="zh-CN" altLang="en-US" sz="1800" dirty="0"/>
              <a:t>进行划分，返回支点记录最终的位置*</a:t>
            </a:r>
            <a:r>
              <a:rPr lang="en-US" altLang="zh-CN" sz="1800" dirty="0"/>
              <a:t>/</a:t>
            </a:r>
          </a:p>
          <a:p>
            <a:pPr>
              <a:lnSpc>
                <a:spcPct val="85000"/>
              </a:lnSpc>
              <a:buFontTx/>
              <a:buNone/>
            </a:pPr>
            <a:r>
              <a:rPr lang="en-US" altLang="zh-CN" sz="2000" dirty="0"/>
              <a:t> R[0]=R[low];   		</a:t>
            </a:r>
            <a:r>
              <a:rPr lang="en-US" altLang="zh-CN" sz="2000" dirty="0" smtClean="0"/>
              <a:t>            </a:t>
            </a:r>
            <a:r>
              <a:rPr lang="en-US" altLang="zh-CN" sz="2000" dirty="0" smtClean="0">
                <a:solidFill>
                  <a:srgbClr val="C00000"/>
                </a:solidFill>
              </a:rPr>
              <a:t>/*</a:t>
            </a:r>
            <a:r>
              <a:rPr lang="zh-CN" altLang="en-US" sz="2000" dirty="0">
                <a:solidFill>
                  <a:srgbClr val="C00000"/>
                </a:solidFill>
              </a:rPr>
              <a:t>暂存支点记录*</a:t>
            </a:r>
            <a:r>
              <a:rPr lang="en-US" altLang="zh-CN" sz="2000" dirty="0">
                <a:solidFill>
                  <a:srgbClr val="C00000"/>
                </a:solidFill>
              </a:rPr>
              <a:t>/</a:t>
            </a:r>
          </a:p>
          <a:p>
            <a:pPr>
              <a:lnSpc>
                <a:spcPct val="85000"/>
              </a:lnSpc>
              <a:buFontTx/>
              <a:buNone/>
            </a:pPr>
            <a:r>
              <a:rPr lang="en-US" altLang="zh-CN" sz="2000" dirty="0"/>
              <a:t> while(low&lt;high) 		/*</a:t>
            </a:r>
            <a:r>
              <a:rPr lang="zh-CN" altLang="en-US" sz="2000" dirty="0"/>
              <a:t>从表的两端交替地向中间扫描*</a:t>
            </a:r>
            <a:r>
              <a:rPr lang="en-US" altLang="zh-CN" sz="2000" dirty="0"/>
              <a:t>/</a:t>
            </a:r>
          </a:p>
          <a:p>
            <a:pPr>
              <a:lnSpc>
                <a:spcPct val="85000"/>
              </a:lnSpc>
              <a:buFontTx/>
              <a:buNone/>
            </a:pPr>
            <a:r>
              <a:rPr lang="en-US" altLang="zh-CN" sz="2000" dirty="0"/>
              <a:t>	 { while(low&lt;high&amp;&amp;R[high].key&gt;=R[0].key)   </a:t>
            </a:r>
            <a:r>
              <a:rPr lang="en-US" altLang="zh-CN" sz="2000" dirty="0">
                <a:solidFill>
                  <a:srgbClr val="C00000"/>
                </a:solidFill>
              </a:rPr>
              <a:t>h</a:t>
            </a:r>
            <a:r>
              <a:rPr lang="en-US" altLang="zh-CN" sz="2000" dirty="0" smtClean="0">
                <a:solidFill>
                  <a:srgbClr val="C00000"/>
                </a:solidFill>
              </a:rPr>
              <a:t>igh-</a:t>
            </a:r>
            <a:r>
              <a:rPr lang="en-US" altLang="zh-CN" sz="2000" dirty="0">
                <a:solidFill>
                  <a:srgbClr val="C00000"/>
                </a:solidFill>
              </a:rPr>
              <a:t>-;</a:t>
            </a:r>
          </a:p>
          <a:p>
            <a:pPr>
              <a:lnSpc>
                <a:spcPct val="85000"/>
              </a:lnSpc>
              <a:buFontTx/>
              <a:buNone/>
            </a:pPr>
            <a:r>
              <a:rPr lang="en-US" altLang="zh-CN" sz="2000" dirty="0"/>
              <a:t>	  if(low&lt;high) { R[low]=R[high]; </a:t>
            </a:r>
            <a:r>
              <a:rPr lang="en-US" altLang="zh-CN" sz="2000" dirty="0">
                <a:solidFill>
                  <a:srgbClr val="C00000"/>
                </a:solidFill>
              </a:rPr>
              <a:t>low++; </a:t>
            </a:r>
            <a:r>
              <a:rPr lang="en-US" altLang="zh-CN" sz="2000" dirty="0"/>
              <a:t>}  </a:t>
            </a:r>
          </a:p>
          <a:p>
            <a:pPr>
              <a:lnSpc>
                <a:spcPct val="85000"/>
              </a:lnSpc>
              <a:buFontTx/>
              <a:buNone/>
            </a:pPr>
            <a:r>
              <a:rPr lang="en-US" altLang="zh-CN" sz="2000" dirty="0"/>
              <a:t>                                 </a:t>
            </a:r>
            <a:r>
              <a:rPr lang="en-US" altLang="zh-CN" sz="2000" dirty="0" smtClean="0"/>
              <a:t>                </a:t>
            </a:r>
            <a:r>
              <a:rPr lang="en-US" altLang="zh-CN" sz="2000" dirty="0"/>
              <a:t>/*</a:t>
            </a:r>
            <a:r>
              <a:rPr lang="zh-CN" altLang="en-US" sz="2000" dirty="0"/>
              <a:t>将比支点小的交换到前面*</a:t>
            </a:r>
            <a:r>
              <a:rPr lang="en-US" altLang="zh-CN" sz="2000" dirty="0"/>
              <a:t>/</a:t>
            </a:r>
          </a:p>
          <a:p>
            <a:pPr>
              <a:lnSpc>
                <a:spcPct val="85000"/>
              </a:lnSpc>
              <a:buFontTx/>
              <a:buNone/>
            </a:pPr>
            <a:r>
              <a:rPr lang="en-US" altLang="zh-CN" sz="2000" dirty="0"/>
              <a:t>	  while(low&lt;high&amp;&amp;R[low].key&lt;R[0].key)     </a:t>
            </a:r>
            <a:r>
              <a:rPr lang="en-US" altLang="zh-CN" sz="2000" dirty="0">
                <a:solidFill>
                  <a:srgbClr val="C00000"/>
                </a:solidFill>
              </a:rPr>
              <a:t>low++;</a:t>
            </a:r>
          </a:p>
          <a:p>
            <a:pPr>
              <a:lnSpc>
                <a:spcPct val="85000"/>
              </a:lnSpc>
              <a:buFontTx/>
              <a:buNone/>
            </a:pPr>
            <a:r>
              <a:rPr lang="en-US" altLang="zh-CN" sz="2000" dirty="0"/>
              <a:t>      if(low&lt;high) {R[high]=R[low]; </a:t>
            </a:r>
            <a:r>
              <a:rPr lang="en-US" altLang="zh-CN" sz="2000" dirty="0">
                <a:solidFill>
                  <a:srgbClr val="C00000"/>
                </a:solidFill>
              </a:rPr>
              <a:t>high</a:t>
            </a:r>
            <a:r>
              <a:rPr lang="en-US" altLang="zh-CN" sz="2000" dirty="0">
                <a:solidFill>
                  <a:srgbClr val="C00000"/>
                </a:solidFill>
                <a:sym typeface="Symbol" pitchFamily="18" charset="2"/>
              </a:rPr>
              <a:t></a:t>
            </a:r>
            <a:r>
              <a:rPr lang="en-US" altLang="zh-CN" sz="2000" dirty="0">
                <a:solidFill>
                  <a:srgbClr val="C00000"/>
                </a:solidFill>
              </a:rPr>
              <a:t> </a:t>
            </a:r>
            <a:r>
              <a:rPr lang="en-US" altLang="zh-CN" sz="2000" dirty="0">
                <a:solidFill>
                  <a:srgbClr val="C00000"/>
                </a:solidFill>
                <a:sym typeface="Symbol" pitchFamily="18" charset="2"/>
              </a:rPr>
              <a:t></a:t>
            </a:r>
            <a:r>
              <a:rPr lang="en-US" altLang="zh-CN" sz="2000" dirty="0">
                <a:solidFill>
                  <a:srgbClr val="C00000"/>
                </a:solidFill>
              </a:rPr>
              <a:t>; </a:t>
            </a:r>
            <a:r>
              <a:rPr lang="en-US" altLang="zh-CN" sz="2000" dirty="0"/>
              <a:t>}</a:t>
            </a:r>
          </a:p>
          <a:p>
            <a:pPr>
              <a:lnSpc>
                <a:spcPct val="85000"/>
              </a:lnSpc>
              <a:buFontTx/>
              <a:buNone/>
            </a:pPr>
            <a:r>
              <a:rPr lang="en-US" altLang="zh-CN" sz="2000" dirty="0"/>
              <a:t>                                 </a:t>
            </a:r>
            <a:r>
              <a:rPr lang="en-US" altLang="zh-CN" sz="2000" dirty="0" smtClean="0"/>
              <a:t>                </a:t>
            </a:r>
            <a:r>
              <a:rPr lang="en-US" altLang="zh-CN" sz="2000" dirty="0"/>
              <a:t>/*</a:t>
            </a:r>
            <a:r>
              <a:rPr lang="zh-CN" altLang="en-US" sz="2000" dirty="0"/>
              <a:t>将比支点大的交换到后面*</a:t>
            </a:r>
            <a:r>
              <a:rPr lang="en-US" altLang="zh-CN" sz="2000" dirty="0"/>
              <a:t>/</a:t>
            </a:r>
          </a:p>
          <a:p>
            <a:pPr>
              <a:lnSpc>
                <a:spcPct val="85000"/>
              </a:lnSpc>
              <a:buFontTx/>
              <a:buNone/>
            </a:pPr>
            <a:r>
              <a:rPr lang="en-US" altLang="zh-CN" sz="2000" dirty="0"/>
              <a:t>	 }</a:t>
            </a:r>
          </a:p>
          <a:p>
            <a:pPr>
              <a:lnSpc>
                <a:spcPct val="85000"/>
              </a:lnSpc>
              <a:buFontTx/>
              <a:buNone/>
            </a:pPr>
            <a:r>
              <a:rPr lang="en-US" altLang="zh-CN" sz="2000" dirty="0"/>
              <a:t>  R[low]=R[0];     		</a:t>
            </a:r>
            <a:r>
              <a:rPr lang="en-US" altLang="zh-CN" sz="2000" dirty="0">
                <a:solidFill>
                  <a:srgbClr val="C00000"/>
                </a:solidFill>
              </a:rPr>
              <a:t>/*</a:t>
            </a:r>
            <a:r>
              <a:rPr lang="zh-CN" altLang="en-US" sz="2000" dirty="0">
                <a:solidFill>
                  <a:srgbClr val="C00000"/>
                </a:solidFill>
              </a:rPr>
              <a:t>支点记录到位*</a:t>
            </a:r>
            <a:r>
              <a:rPr lang="en-US" altLang="zh-CN" sz="2000" dirty="0">
                <a:solidFill>
                  <a:srgbClr val="C00000"/>
                </a:solidFill>
              </a:rPr>
              <a:t>/</a:t>
            </a:r>
          </a:p>
          <a:p>
            <a:pPr>
              <a:lnSpc>
                <a:spcPct val="85000"/>
              </a:lnSpc>
              <a:buFontTx/>
              <a:buNone/>
            </a:pPr>
            <a:r>
              <a:rPr lang="en-US" altLang="zh-CN" sz="2000" dirty="0"/>
              <a:t>  return low;    		</a:t>
            </a:r>
            <a:r>
              <a:rPr lang="en-US" altLang="zh-CN" sz="2000" dirty="0" smtClean="0"/>
              <a:t>            /*</a:t>
            </a:r>
            <a:r>
              <a:rPr lang="zh-CN" altLang="en-US" sz="2000" dirty="0"/>
              <a:t>返回支点记录所在位置*</a:t>
            </a:r>
            <a:r>
              <a:rPr lang="en-US" altLang="zh-CN" sz="2000" dirty="0"/>
              <a:t>/</a:t>
            </a:r>
          </a:p>
          <a:p>
            <a:pPr>
              <a:lnSpc>
                <a:spcPct val="85000"/>
              </a:lnSpc>
              <a:buFontTx/>
              <a:buNone/>
            </a:pPr>
            <a:r>
              <a:rPr lang="en-US" altLang="zh-CN" sz="2000" dirty="0"/>
              <a:t>}</a:t>
            </a:r>
          </a:p>
        </p:txBody>
      </p:sp>
      <p:sp>
        <p:nvSpPr>
          <p:cNvPr id="3" name="Rectangle 2"/>
          <p:cNvSpPr>
            <a:spLocks noGrp="1" noChangeArrowheads="1"/>
          </p:cNvSpPr>
          <p:nvPr>
            <p:ph type="title"/>
          </p:nvPr>
        </p:nvSpPr>
        <p:spPr>
          <a:xfrm>
            <a:off x="457200" y="274638"/>
            <a:ext cx="8229600" cy="1143000"/>
          </a:xfrm>
        </p:spPr>
        <p:txBody>
          <a:bodyPr/>
          <a:lstStyle/>
          <a:p>
            <a:r>
              <a:rPr lang="zh-CN" altLang="en-US" dirty="0" smtClean="0"/>
              <a:t>快速</a:t>
            </a:r>
            <a:r>
              <a:rPr lang="zh-CN" altLang="en-US" dirty="0" smtClean="0"/>
              <a:t>排序 </a:t>
            </a: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3" name="Rectangle 3"/>
          <p:cNvSpPr>
            <a:spLocks noChangeArrowheads="1"/>
          </p:cNvSpPr>
          <p:nvPr/>
        </p:nvSpPr>
        <p:spPr bwMode="auto">
          <a:xfrm>
            <a:off x="357158" y="1785926"/>
            <a:ext cx="8429684" cy="3416320"/>
          </a:xfrm>
          <a:prstGeom prst="rect">
            <a:avLst/>
          </a:prstGeom>
          <a:noFill/>
          <a:ln w="19050" cap="sq">
            <a:noFill/>
            <a:miter lim="800000"/>
            <a:headEnd/>
            <a:tailEnd/>
          </a:ln>
          <a:effectLst/>
        </p:spPr>
        <p:txBody>
          <a:bodyPr wrap="square">
            <a:spAutoFit/>
          </a:bodyPr>
          <a:lstStyle/>
          <a:p>
            <a:r>
              <a:rPr kumimoji="1" lang="en-US" altLang="zh-CN" sz="2400" dirty="0" smtClean="0">
                <a:latin typeface="微软雅黑" pitchFamily="34" charset="-122"/>
                <a:ea typeface="微软雅黑" pitchFamily="34" charset="-122"/>
              </a:rPr>
              <a:t>void  </a:t>
            </a:r>
            <a:r>
              <a:rPr kumimoji="1" lang="en-US" altLang="zh-CN" sz="2400" dirty="0" err="1">
                <a:latin typeface="微软雅黑" pitchFamily="34" charset="-122"/>
                <a:ea typeface="微软雅黑" pitchFamily="34" charset="-122"/>
              </a:rPr>
              <a:t>Quick_Sort</a:t>
            </a:r>
            <a:r>
              <a:rPr kumimoji="1" lang="en-US" altLang="zh-CN" sz="2400" dirty="0">
                <a:latin typeface="微软雅黑" pitchFamily="34" charset="-122"/>
                <a:ea typeface="微软雅黑" pitchFamily="34" charset="-122"/>
              </a:rPr>
              <a:t>(</a:t>
            </a:r>
            <a:r>
              <a:rPr kumimoji="1" lang="en-US" altLang="zh-CN" sz="2400" dirty="0" err="1">
                <a:latin typeface="微软雅黑" pitchFamily="34" charset="-122"/>
                <a:ea typeface="微软雅黑" pitchFamily="34" charset="-122"/>
              </a:rPr>
              <a:t>datatype</a:t>
            </a:r>
            <a:r>
              <a:rPr kumimoji="1" lang="en-US" altLang="zh-CN" sz="2400" dirty="0">
                <a:latin typeface="微软雅黑" pitchFamily="34" charset="-122"/>
                <a:ea typeface="微软雅黑" pitchFamily="34" charset="-122"/>
              </a:rPr>
              <a:t> R[ ], </a:t>
            </a:r>
            <a:r>
              <a:rPr kumimoji="1" lang="en-US" altLang="zh-CN" sz="2400" dirty="0" err="1">
                <a:latin typeface="微软雅黑" pitchFamily="34" charset="-122"/>
                <a:ea typeface="微软雅黑" pitchFamily="34" charset="-122"/>
              </a:rPr>
              <a:t>int</a:t>
            </a:r>
            <a:r>
              <a:rPr kumimoji="1" lang="en-US" altLang="zh-CN" sz="2400" dirty="0">
                <a:latin typeface="微软雅黑" pitchFamily="34" charset="-122"/>
                <a:ea typeface="微软雅黑" pitchFamily="34" charset="-122"/>
              </a:rPr>
              <a:t> s, </a:t>
            </a:r>
            <a:r>
              <a:rPr kumimoji="1" lang="en-US" altLang="zh-CN" sz="2400" dirty="0" err="1">
                <a:latin typeface="微软雅黑" pitchFamily="34" charset="-122"/>
                <a:ea typeface="微软雅黑" pitchFamily="34" charset="-122"/>
              </a:rPr>
              <a:t>int</a:t>
            </a:r>
            <a:r>
              <a:rPr kumimoji="1" lang="en-US" altLang="zh-CN" sz="2400" dirty="0">
                <a:latin typeface="微软雅黑" pitchFamily="34" charset="-122"/>
                <a:ea typeface="微软雅黑" pitchFamily="34" charset="-122"/>
              </a:rPr>
              <a:t> t)   	</a:t>
            </a:r>
          </a:p>
          <a:p>
            <a:r>
              <a:rPr kumimoji="1" lang="en-US" altLang="zh-CN" sz="2400" dirty="0">
                <a:latin typeface="微软雅黑" pitchFamily="34" charset="-122"/>
                <a:ea typeface="微软雅黑" pitchFamily="34" charset="-122"/>
              </a:rPr>
              <a:t>{/*</a:t>
            </a:r>
            <a:r>
              <a:rPr kumimoji="1" lang="zh-CN" altLang="en-US" sz="2400" dirty="0">
                <a:latin typeface="微软雅黑" pitchFamily="34" charset="-122"/>
                <a:ea typeface="微软雅黑" pitchFamily="34" charset="-122"/>
              </a:rPr>
              <a:t>对</a:t>
            </a:r>
            <a:r>
              <a:rPr kumimoji="1" lang="en-US" altLang="zh-CN" sz="2400" dirty="0">
                <a:latin typeface="微软雅黑" pitchFamily="34" charset="-122"/>
                <a:ea typeface="微软雅黑" pitchFamily="34" charset="-122"/>
              </a:rPr>
              <a:t>R[s]..R[t]</a:t>
            </a:r>
            <a:r>
              <a:rPr kumimoji="1" lang="zh-CN" altLang="en-US" sz="2400" dirty="0">
                <a:latin typeface="微软雅黑" pitchFamily="34" charset="-122"/>
                <a:ea typeface="微软雅黑" pitchFamily="34" charset="-122"/>
              </a:rPr>
              <a:t>进行快速排序*</a:t>
            </a:r>
            <a:r>
              <a:rPr kumimoji="1" lang="en-US" altLang="zh-CN" sz="2400" dirty="0">
                <a:latin typeface="微软雅黑" pitchFamily="34" charset="-122"/>
                <a:ea typeface="微软雅黑" pitchFamily="34" charset="-122"/>
              </a:rPr>
              <a:t>/</a:t>
            </a:r>
          </a:p>
          <a:p>
            <a:r>
              <a:rPr kumimoji="1" lang="en-US" altLang="zh-CN" sz="2400" dirty="0">
                <a:latin typeface="微软雅黑" pitchFamily="34" charset="-122"/>
                <a:ea typeface="微软雅黑" pitchFamily="34" charset="-122"/>
              </a:rPr>
              <a:t>   if( s&lt;t )</a:t>
            </a:r>
          </a:p>
          <a:p>
            <a:r>
              <a:rPr kumimoji="1" lang="en-US" altLang="zh-CN" sz="2400" dirty="0">
                <a:latin typeface="微软雅黑" pitchFamily="34" charset="-122"/>
                <a:ea typeface="微软雅黑" pitchFamily="34" charset="-122"/>
              </a:rPr>
              <a:t>     {       </a:t>
            </a:r>
          </a:p>
          <a:p>
            <a:r>
              <a:rPr kumimoji="1" lang="en-US" altLang="zh-CN" sz="2400" dirty="0">
                <a:latin typeface="微软雅黑" pitchFamily="34" charset="-122"/>
                <a:ea typeface="微软雅黑" pitchFamily="34" charset="-122"/>
              </a:rPr>
              <a:t>            </a:t>
            </a:r>
            <a:r>
              <a:rPr kumimoji="1" lang="en-US" altLang="zh-CN" sz="2400" dirty="0" err="1">
                <a:latin typeface="微软雅黑" pitchFamily="34" charset="-122"/>
                <a:ea typeface="微软雅黑" pitchFamily="34" charset="-122"/>
              </a:rPr>
              <a:t>i</a:t>
            </a:r>
            <a:r>
              <a:rPr kumimoji="1" lang="en-US" altLang="zh-CN" sz="2400" dirty="0">
                <a:latin typeface="微软雅黑" pitchFamily="34" charset="-122"/>
                <a:ea typeface="微软雅黑" pitchFamily="34" charset="-122"/>
              </a:rPr>
              <a:t> = </a:t>
            </a:r>
            <a:r>
              <a:rPr kumimoji="1" lang="en-US" altLang="zh-CN" sz="2400" dirty="0">
                <a:solidFill>
                  <a:srgbClr val="C00000"/>
                </a:solidFill>
                <a:latin typeface="微软雅黑" pitchFamily="34" charset="-122"/>
                <a:ea typeface="微软雅黑" pitchFamily="34" charset="-122"/>
              </a:rPr>
              <a:t>Partition(R, s, t)  </a:t>
            </a:r>
            <a:r>
              <a:rPr kumimoji="1" lang="en-US" altLang="zh-CN" sz="2400" dirty="0" smtClean="0">
                <a:solidFill>
                  <a:srgbClr val="C00000"/>
                </a:solidFill>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a:t>
            </a:r>
            <a:r>
              <a:rPr kumimoji="1" lang="zh-CN" altLang="en-US" sz="2400" dirty="0">
                <a:latin typeface="微软雅黑" pitchFamily="34" charset="-122"/>
                <a:ea typeface="微软雅黑" pitchFamily="34" charset="-122"/>
              </a:rPr>
              <a:t>将表一分为二*</a:t>
            </a:r>
            <a:r>
              <a:rPr kumimoji="1" lang="en-US" altLang="zh-CN" sz="2400" dirty="0">
                <a:latin typeface="微软雅黑" pitchFamily="34" charset="-122"/>
                <a:ea typeface="微软雅黑" pitchFamily="34" charset="-122"/>
              </a:rPr>
              <a:t>/</a:t>
            </a:r>
          </a:p>
          <a:p>
            <a:r>
              <a:rPr kumimoji="1" lang="en-US" altLang="zh-CN" sz="2400" dirty="0" smtClean="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           </a:t>
            </a:r>
            <a:r>
              <a:rPr kumimoji="1" lang="en-US" altLang="zh-CN" sz="2400" dirty="0" err="1" smtClean="0">
                <a:solidFill>
                  <a:srgbClr val="C00000"/>
                </a:solidFill>
                <a:latin typeface="微软雅黑" pitchFamily="34" charset="-122"/>
                <a:ea typeface="微软雅黑" pitchFamily="34" charset="-122"/>
              </a:rPr>
              <a:t>Quick_Sort</a:t>
            </a:r>
            <a:r>
              <a:rPr kumimoji="1" lang="en-US" altLang="zh-CN" sz="2400" dirty="0" smtClean="0">
                <a:solidFill>
                  <a:srgbClr val="C00000"/>
                </a:solidFill>
                <a:latin typeface="微软雅黑" pitchFamily="34" charset="-122"/>
                <a:ea typeface="微软雅黑" pitchFamily="34" charset="-122"/>
              </a:rPr>
              <a:t>(R</a:t>
            </a:r>
            <a:r>
              <a:rPr kumimoji="1" lang="en-US" altLang="zh-CN" sz="2400" dirty="0">
                <a:solidFill>
                  <a:srgbClr val="C00000"/>
                </a:solidFill>
                <a:latin typeface="微软雅黑" pitchFamily="34" charset="-122"/>
                <a:ea typeface="微软雅黑" pitchFamily="34" charset="-122"/>
              </a:rPr>
              <a:t>, s, i</a:t>
            </a:r>
            <a:r>
              <a:rPr kumimoji="1" lang="en-US" altLang="zh-CN" sz="2400" dirty="0">
                <a:solidFill>
                  <a:srgbClr val="C00000"/>
                </a:solidFill>
                <a:latin typeface="微软雅黑" pitchFamily="34" charset="-122"/>
                <a:ea typeface="微软雅黑" pitchFamily="34" charset="-122"/>
                <a:sym typeface="Symbol" pitchFamily="18" charset="2"/>
              </a:rPr>
              <a:t></a:t>
            </a:r>
            <a:r>
              <a:rPr kumimoji="1" lang="en-US" altLang="zh-CN" sz="2400" dirty="0">
                <a:solidFill>
                  <a:srgbClr val="C00000"/>
                </a:solidFill>
                <a:latin typeface="微软雅黑" pitchFamily="34" charset="-122"/>
                <a:ea typeface="微软雅黑" pitchFamily="34" charset="-122"/>
              </a:rPr>
              <a:t>1);  </a:t>
            </a:r>
            <a:r>
              <a:rPr kumimoji="1" lang="en-US" altLang="zh-CN" sz="2400" dirty="0">
                <a:latin typeface="微软雅黑" pitchFamily="34" charset="-122"/>
                <a:ea typeface="微软雅黑" pitchFamily="34" charset="-122"/>
              </a:rPr>
              <a:t>/*</a:t>
            </a:r>
            <a:r>
              <a:rPr kumimoji="1" lang="zh-CN" altLang="en-US" sz="2400" dirty="0">
                <a:latin typeface="微软雅黑" pitchFamily="34" charset="-122"/>
                <a:ea typeface="微软雅黑" pitchFamily="34" charset="-122"/>
              </a:rPr>
              <a:t>对支点前端子表递归排序*</a:t>
            </a:r>
            <a:r>
              <a:rPr kumimoji="1" lang="en-US" altLang="zh-CN" sz="2400" dirty="0">
                <a:latin typeface="微软雅黑" pitchFamily="34" charset="-122"/>
                <a:ea typeface="微软雅黑" pitchFamily="34" charset="-122"/>
              </a:rPr>
              <a:t>/</a:t>
            </a:r>
          </a:p>
          <a:p>
            <a:r>
              <a:rPr kumimoji="1" lang="en-US" altLang="zh-CN" sz="2400" dirty="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           </a:t>
            </a:r>
            <a:r>
              <a:rPr kumimoji="1" lang="en-US" altLang="zh-CN" sz="2400" dirty="0" err="1" smtClean="0">
                <a:solidFill>
                  <a:srgbClr val="C00000"/>
                </a:solidFill>
                <a:latin typeface="微软雅黑" pitchFamily="34" charset="-122"/>
                <a:ea typeface="微软雅黑" pitchFamily="34" charset="-122"/>
              </a:rPr>
              <a:t>Quick_Sort</a:t>
            </a:r>
            <a:r>
              <a:rPr kumimoji="1" lang="en-US" altLang="zh-CN" sz="2400" dirty="0" smtClean="0">
                <a:solidFill>
                  <a:srgbClr val="C00000"/>
                </a:solidFill>
                <a:latin typeface="微软雅黑" pitchFamily="34" charset="-122"/>
                <a:ea typeface="微软雅黑" pitchFamily="34" charset="-122"/>
              </a:rPr>
              <a:t>(R</a:t>
            </a:r>
            <a:r>
              <a:rPr kumimoji="1" lang="en-US" altLang="zh-CN" sz="2400" dirty="0">
                <a:solidFill>
                  <a:srgbClr val="C00000"/>
                </a:solidFill>
                <a:latin typeface="微软雅黑" pitchFamily="34" charset="-122"/>
                <a:ea typeface="微软雅黑" pitchFamily="34" charset="-122"/>
              </a:rPr>
              <a:t>, i+1, t);   </a:t>
            </a:r>
            <a:r>
              <a:rPr kumimoji="1" lang="en-US" altLang="zh-CN" sz="2400" dirty="0">
                <a:latin typeface="微软雅黑" pitchFamily="34" charset="-122"/>
                <a:ea typeface="微软雅黑" pitchFamily="34" charset="-122"/>
              </a:rPr>
              <a:t>/*</a:t>
            </a:r>
            <a:r>
              <a:rPr kumimoji="1" lang="zh-CN" altLang="en-US" sz="2400" dirty="0">
                <a:latin typeface="微软雅黑" pitchFamily="34" charset="-122"/>
                <a:ea typeface="微软雅黑" pitchFamily="34" charset="-122"/>
              </a:rPr>
              <a:t>对支点后端子表递归排序*</a:t>
            </a:r>
            <a:r>
              <a:rPr kumimoji="1" lang="en-US" altLang="zh-CN" sz="2400" dirty="0">
                <a:latin typeface="微软雅黑" pitchFamily="34" charset="-122"/>
                <a:ea typeface="微软雅黑" pitchFamily="34" charset="-122"/>
              </a:rPr>
              <a:t>/</a:t>
            </a:r>
          </a:p>
          <a:p>
            <a:r>
              <a:rPr kumimoji="1" lang="en-US" altLang="zh-CN" sz="2400" dirty="0">
                <a:latin typeface="微软雅黑" pitchFamily="34" charset="-122"/>
                <a:ea typeface="微软雅黑" pitchFamily="34" charset="-122"/>
              </a:rPr>
              <a:t>      }</a:t>
            </a:r>
          </a:p>
          <a:p>
            <a:r>
              <a:rPr kumimoji="1" lang="en-US" altLang="zh-CN" sz="2400" dirty="0">
                <a:latin typeface="微软雅黑" pitchFamily="34" charset="-122"/>
                <a:ea typeface="微软雅黑" pitchFamily="34" charset="-122"/>
              </a:rPr>
              <a:t>  }</a:t>
            </a:r>
          </a:p>
        </p:txBody>
      </p:sp>
      <p:sp>
        <p:nvSpPr>
          <p:cNvPr id="4" name="Rectangle 2"/>
          <p:cNvSpPr txBox="1">
            <a:spLocks noChangeArrowheads="1"/>
          </p:cNvSpPr>
          <p:nvPr/>
        </p:nvSpPr>
        <p:spPr>
          <a:xfrm>
            <a:off x="457200" y="27463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快速排序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2243"/>
                                        </p:tgtEl>
                                        <p:attrNameLst>
                                          <p:attrName>style.visibility</p:attrName>
                                        </p:attrNameLst>
                                      </p:cBhvr>
                                      <p:to>
                                        <p:strVal val="visible"/>
                                      </p:to>
                                    </p:set>
                                    <p:animEffect transition="in" filter="dissolve">
                                      <p:cBhvr>
                                        <p:cTn id="7" dur="500"/>
                                        <p:tgtEl>
                                          <p:spTgt spid="522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4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Text Box 2"/>
          <p:cNvSpPr txBox="1">
            <a:spLocks noChangeArrowheads="1"/>
          </p:cNvSpPr>
          <p:nvPr/>
        </p:nvSpPr>
        <p:spPr bwMode="auto">
          <a:xfrm>
            <a:off x="393700" y="2438400"/>
            <a:ext cx="4541838" cy="2031325"/>
          </a:xfrm>
          <a:prstGeom prst="rect">
            <a:avLst/>
          </a:prstGeom>
          <a:noFill/>
          <a:ln w="19050" cap="sq">
            <a:noFill/>
            <a:miter lim="800000"/>
            <a:headEnd/>
            <a:tailEnd/>
          </a:ln>
          <a:effectLst/>
        </p:spPr>
        <p:txBody>
          <a:bodyPr>
            <a:spAutoFit/>
          </a:bodyPr>
          <a:lstStyle/>
          <a:p>
            <a:pPr>
              <a:spcBef>
                <a:spcPct val="50000"/>
              </a:spcBef>
            </a:pPr>
            <a:r>
              <a:rPr kumimoji="1" lang="en-US" altLang="zh-CN" dirty="0">
                <a:solidFill>
                  <a:srgbClr val="C00000"/>
                </a:solidFill>
                <a:effectLst>
                  <a:outerShdw blurRad="38100" dist="38100" dir="2700000" algn="tl">
                    <a:srgbClr val="000000"/>
                  </a:outerShdw>
                </a:effectLst>
                <a:latin typeface="微软雅黑" pitchFamily="34" charset="-122"/>
                <a:ea typeface="微软雅黑" pitchFamily="34" charset="-122"/>
              </a:rPr>
              <a:t>49</a:t>
            </a:r>
            <a:r>
              <a:rPr kumimoji="1" lang="en-US" altLang="zh-CN" dirty="0">
                <a:effectLst>
                  <a:outerShdw blurRad="38100" dist="38100" dir="2700000" algn="tl">
                    <a:srgbClr val="000000"/>
                  </a:outerShdw>
                </a:effectLst>
                <a:latin typeface="微软雅黑" pitchFamily="34" charset="-122"/>
                <a:ea typeface="微软雅黑" pitchFamily="34" charset="-122"/>
              </a:rPr>
              <a:t>  14  38  74  96   65   8   49   55   27</a:t>
            </a:r>
            <a:endParaRPr kumimoji="1" lang="en-US" altLang="zh-CN" sz="2800" dirty="0">
              <a:latin typeface="微软雅黑" pitchFamily="34" charset="-122"/>
              <a:ea typeface="微软雅黑" pitchFamily="34" charset="-122"/>
            </a:endParaRPr>
          </a:p>
          <a:p>
            <a:pPr>
              <a:spcBef>
                <a:spcPct val="50000"/>
              </a:spcBef>
            </a:pPr>
            <a:r>
              <a:rPr kumimoji="1"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快速排序的递归过程可用生成一棵二叉树形象地给出，右图为上例中待排序列对应递归调用过程的二叉树。 </a:t>
            </a:r>
          </a:p>
        </p:txBody>
      </p:sp>
      <p:grpSp>
        <p:nvGrpSpPr>
          <p:cNvPr id="2" name="Group 3"/>
          <p:cNvGrpSpPr>
            <a:grpSpLocks/>
          </p:cNvGrpSpPr>
          <p:nvPr/>
        </p:nvGrpSpPr>
        <p:grpSpPr bwMode="auto">
          <a:xfrm>
            <a:off x="5286380" y="1857364"/>
            <a:ext cx="3276600" cy="2895600"/>
            <a:chOff x="3312" y="2256"/>
            <a:chExt cx="2064" cy="1824"/>
          </a:xfrm>
        </p:grpSpPr>
        <p:sp>
          <p:nvSpPr>
            <p:cNvPr id="523268" name="Oval 4"/>
            <p:cNvSpPr>
              <a:spLocks noChangeArrowheads="1"/>
            </p:cNvSpPr>
            <p:nvPr/>
          </p:nvSpPr>
          <p:spPr bwMode="auto">
            <a:xfrm>
              <a:off x="3888" y="3264"/>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a:solidFill>
                    <a:schemeClr val="bg2"/>
                  </a:solidFill>
                  <a:latin typeface="Times New Roman" pitchFamily="18" charset="0"/>
                </a:rPr>
                <a:t>38</a:t>
              </a:r>
            </a:p>
          </p:txBody>
        </p:sp>
        <p:sp>
          <p:nvSpPr>
            <p:cNvPr id="523269" name="Oval 5"/>
            <p:cNvSpPr>
              <a:spLocks noChangeArrowheads="1"/>
            </p:cNvSpPr>
            <p:nvPr/>
          </p:nvSpPr>
          <p:spPr bwMode="auto">
            <a:xfrm>
              <a:off x="4800" y="3792"/>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a:solidFill>
                    <a:schemeClr val="bg2"/>
                  </a:solidFill>
                  <a:latin typeface="Times New Roman" pitchFamily="18" charset="0"/>
                </a:rPr>
                <a:t>74</a:t>
              </a:r>
            </a:p>
          </p:txBody>
        </p:sp>
        <p:sp>
          <p:nvSpPr>
            <p:cNvPr id="523270" name="Oval 6"/>
            <p:cNvSpPr>
              <a:spLocks noChangeArrowheads="1"/>
            </p:cNvSpPr>
            <p:nvPr/>
          </p:nvSpPr>
          <p:spPr bwMode="auto">
            <a:xfrm>
              <a:off x="5088" y="3264"/>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a:solidFill>
                    <a:schemeClr val="bg2"/>
                  </a:solidFill>
                  <a:latin typeface="Times New Roman" pitchFamily="18" charset="0"/>
                </a:rPr>
                <a:t>96</a:t>
              </a:r>
            </a:p>
          </p:txBody>
        </p:sp>
        <p:sp>
          <p:nvSpPr>
            <p:cNvPr id="523271" name="Oval 7"/>
            <p:cNvSpPr>
              <a:spLocks noChangeArrowheads="1"/>
            </p:cNvSpPr>
            <p:nvPr/>
          </p:nvSpPr>
          <p:spPr bwMode="auto">
            <a:xfrm>
              <a:off x="3312" y="3264"/>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a:solidFill>
                    <a:schemeClr val="bg2"/>
                  </a:solidFill>
                  <a:latin typeface="Times New Roman" pitchFamily="18" charset="0"/>
                </a:rPr>
                <a:t>8</a:t>
              </a:r>
            </a:p>
          </p:txBody>
        </p:sp>
        <p:sp>
          <p:nvSpPr>
            <p:cNvPr id="523272" name="Oval 8"/>
            <p:cNvSpPr>
              <a:spLocks noChangeArrowheads="1"/>
            </p:cNvSpPr>
            <p:nvPr/>
          </p:nvSpPr>
          <p:spPr bwMode="auto">
            <a:xfrm>
              <a:off x="4128" y="3792"/>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dirty="0">
                  <a:solidFill>
                    <a:schemeClr val="bg2"/>
                  </a:solidFill>
                  <a:latin typeface="Times New Roman" pitchFamily="18" charset="0"/>
                </a:rPr>
                <a:t>49</a:t>
              </a:r>
            </a:p>
          </p:txBody>
        </p:sp>
        <p:sp>
          <p:nvSpPr>
            <p:cNvPr id="523273" name="Oval 9"/>
            <p:cNvSpPr>
              <a:spLocks noChangeArrowheads="1"/>
            </p:cNvSpPr>
            <p:nvPr/>
          </p:nvSpPr>
          <p:spPr bwMode="auto">
            <a:xfrm>
              <a:off x="3648" y="2784"/>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a:solidFill>
                    <a:schemeClr val="bg2"/>
                  </a:solidFill>
                  <a:latin typeface="Times New Roman" pitchFamily="18" charset="0"/>
                </a:rPr>
                <a:t>27</a:t>
              </a:r>
            </a:p>
          </p:txBody>
        </p:sp>
        <p:sp>
          <p:nvSpPr>
            <p:cNvPr id="523274" name="Oval 10"/>
            <p:cNvSpPr>
              <a:spLocks noChangeArrowheads="1"/>
            </p:cNvSpPr>
            <p:nvPr/>
          </p:nvSpPr>
          <p:spPr bwMode="auto">
            <a:xfrm>
              <a:off x="4416" y="3264"/>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a:solidFill>
                    <a:schemeClr val="bg2"/>
                  </a:solidFill>
                  <a:latin typeface="Times New Roman" pitchFamily="18" charset="0"/>
                </a:rPr>
                <a:t>55</a:t>
              </a:r>
            </a:p>
          </p:txBody>
        </p:sp>
        <p:sp>
          <p:nvSpPr>
            <p:cNvPr id="523275" name="Oval 11"/>
            <p:cNvSpPr>
              <a:spLocks noChangeArrowheads="1"/>
            </p:cNvSpPr>
            <p:nvPr/>
          </p:nvSpPr>
          <p:spPr bwMode="auto">
            <a:xfrm>
              <a:off x="4128" y="2256"/>
              <a:ext cx="288" cy="288"/>
            </a:xfrm>
            <a:prstGeom prst="ellipse">
              <a:avLst/>
            </a:prstGeom>
            <a:solidFill>
              <a:srgbClr val="FF0000"/>
            </a:solidFill>
            <a:ln w="12700" cap="sq">
              <a:solidFill>
                <a:schemeClr val="bg1"/>
              </a:solidFill>
              <a:round/>
              <a:headEnd type="none" w="sm" len="sm"/>
              <a:tailEnd type="none" w="sm" len="sm"/>
            </a:ln>
            <a:effectLst/>
          </p:spPr>
          <p:txBody>
            <a:bodyPr wrap="none" anchor="ctr"/>
            <a:lstStyle/>
            <a:p>
              <a:pPr algn="ctr"/>
              <a:r>
                <a:rPr kumimoji="1" lang="en-US" altLang="zh-CN" sz="2400" b="1" dirty="0">
                  <a:solidFill>
                    <a:srgbClr val="FFFF00"/>
                  </a:solidFill>
                  <a:latin typeface="Times New Roman" pitchFamily="18" charset="0"/>
                </a:rPr>
                <a:t>49</a:t>
              </a:r>
            </a:p>
          </p:txBody>
        </p:sp>
        <p:sp>
          <p:nvSpPr>
            <p:cNvPr id="523276" name="Oval 12"/>
            <p:cNvSpPr>
              <a:spLocks noChangeArrowheads="1"/>
            </p:cNvSpPr>
            <p:nvPr/>
          </p:nvSpPr>
          <p:spPr bwMode="auto">
            <a:xfrm>
              <a:off x="4704" y="2784"/>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a:solidFill>
                    <a:schemeClr val="bg2"/>
                  </a:solidFill>
                  <a:latin typeface="Times New Roman" pitchFamily="18" charset="0"/>
                </a:rPr>
                <a:t>65</a:t>
              </a:r>
            </a:p>
          </p:txBody>
        </p:sp>
        <p:sp>
          <p:nvSpPr>
            <p:cNvPr id="523277" name="Line 13"/>
            <p:cNvSpPr>
              <a:spLocks noChangeShapeType="1"/>
            </p:cNvSpPr>
            <p:nvPr/>
          </p:nvSpPr>
          <p:spPr bwMode="auto">
            <a:xfrm flipH="1">
              <a:off x="4656" y="3024"/>
              <a:ext cx="144" cy="240"/>
            </a:xfrm>
            <a:prstGeom prst="line">
              <a:avLst/>
            </a:prstGeom>
            <a:noFill/>
            <a:ln w="38100" cap="sq">
              <a:solidFill>
                <a:schemeClr val="tx1"/>
              </a:solidFill>
              <a:round/>
              <a:headEnd type="none" w="sm" len="sm"/>
              <a:tailEnd type="none" w="sm" len="sm"/>
            </a:ln>
            <a:effectLst/>
          </p:spPr>
          <p:txBody>
            <a:bodyPr wrap="none"/>
            <a:lstStyle/>
            <a:p>
              <a:endParaRPr lang="zh-CN" altLang="en-US"/>
            </a:p>
          </p:txBody>
        </p:sp>
        <p:sp>
          <p:nvSpPr>
            <p:cNvPr id="523278" name="Line 14"/>
            <p:cNvSpPr>
              <a:spLocks noChangeShapeType="1"/>
            </p:cNvSpPr>
            <p:nvPr/>
          </p:nvSpPr>
          <p:spPr bwMode="auto">
            <a:xfrm flipH="1">
              <a:off x="3888" y="2496"/>
              <a:ext cx="288" cy="336"/>
            </a:xfrm>
            <a:prstGeom prst="line">
              <a:avLst/>
            </a:prstGeom>
            <a:noFill/>
            <a:ln w="38100" cap="sq">
              <a:solidFill>
                <a:schemeClr val="tx1"/>
              </a:solidFill>
              <a:round/>
              <a:headEnd type="none" w="sm" len="sm"/>
              <a:tailEnd type="none" w="sm" len="sm"/>
            </a:ln>
            <a:effectLst/>
          </p:spPr>
          <p:txBody>
            <a:bodyPr wrap="none"/>
            <a:lstStyle/>
            <a:p>
              <a:endParaRPr lang="zh-CN" altLang="en-US"/>
            </a:p>
          </p:txBody>
        </p:sp>
        <p:sp>
          <p:nvSpPr>
            <p:cNvPr id="523279" name="Line 15"/>
            <p:cNvSpPr>
              <a:spLocks noChangeShapeType="1"/>
            </p:cNvSpPr>
            <p:nvPr/>
          </p:nvSpPr>
          <p:spPr bwMode="auto">
            <a:xfrm flipH="1">
              <a:off x="4368" y="3552"/>
              <a:ext cx="144" cy="288"/>
            </a:xfrm>
            <a:prstGeom prst="line">
              <a:avLst/>
            </a:prstGeom>
            <a:noFill/>
            <a:ln w="38100" cap="sq">
              <a:solidFill>
                <a:schemeClr val="tx1"/>
              </a:solidFill>
              <a:round/>
              <a:headEnd type="none" w="sm" len="sm"/>
              <a:tailEnd type="none" w="sm" len="sm"/>
            </a:ln>
            <a:effectLst/>
          </p:spPr>
          <p:txBody>
            <a:bodyPr wrap="none"/>
            <a:lstStyle/>
            <a:p>
              <a:endParaRPr lang="zh-CN" altLang="en-US"/>
            </a:p>
          </p:txBody>
        </p:sp>
        <p:sp>
          <p:nvSpPr>
            <p:cNvPr id="523280" name="Line 16"/>
            <p:cNvSpPr>
              <a:spLocks noChangeShapeType="1"/>
            </p:cNvSpPr>
            <p:nvPr/>
          </p:nvSpPr>
          <p:spPr bwMode="auto">
            <a:xfrm flipH="1">
              <a:off x="3504" y="3072"/>
              <a:ext cx="192" cy="240"/>
            </a:xfrm>
            <a:prstGeom prst="line">
              <a:avLst/>
            </a:prstGeom>
            <a:noFill/>
            <a:ln w="38100" cap="sq">
              <a:solidFill>
                <a:schemeClr val="tx1"/>
              </a:solidFill>
              <a:round/>
              <a:headEnd type="none" w="sm" len="sm"/>
              <a:tailEnd type="none" w="sm" len="sm"/>
            </a:ln>
            <a:effectLst/>
          </p:spPr>
          <p:txBody>
            <a:bodyPr wrap="none"/>
            <a:lstStyle/>
            <a:p>
              <a:endParaRPr lang="zh-CN" altLang="en-US"/>
            </a:p>
          </p:txBody>
        </p:sp>
        <p:sp>
          <p:nvSpPr>
            <p:cNvPr id="523281" name="Line 17"/>
            <p:cNvSpPr>
              <a:spLocks noChangeShapeType="1"/>
            </p:cNvSpPr>
            <p:nvPr/>
          </p:nvSpPr>
          <p:spPr bwMode="auto">
            <a:xfrm>
              <a:off x="4944" y="3024"/>
              <a:ext cx="192" cy="288"/>
            </a:xfrm>
            <a:prstGeom prst="line">
              <a:avLst/>
            </a:prstGeom>
            <a:noFill/>
            <a:ln w="38100" cap="sq">
              <a:solidFill>
                <a:schemeClr val="tx1"/>
              </a:solidFill>
              <a:round/>
              <a:headEnd type="none" w="sm" len="sm"/>
              <a:tailEnd type="none" w="sm" len="sm"/>
            </a:ln>
            <a:effectLst/>
          </p:spPr>
          <p:txBody>
            <a:bodyPr wrap="none"/>
            <a:lstStyle/>
            <a:p>
              <a:endParaRPr lang="zh-CN" altLang="en-US"/>
            </a:p>
          </p:txBody>
        </p:sp>
        <p:sp>
          <p:nvSpPr>
            <p:cNvPr id="523282" name="Oval 18"/>
            <p:cNvSpPr>
              <a:spLocks noChangeArrowheads="1"/>
            </p:cNvSpPr>
            <p:nvPr/>
          </p:nvSpPr>
          <p:spPr bwMode="auto">
            <a:xfrm>
              <a:off x="3600" y="3792"/>
              <a:ext cx="288" cy="288"/>
            </a:xfrm>
            <a:prstGeom prst="ellipse">
              <a:avLst/>
            </a:prstGeom>
            <a:solidFill>
              <a:schemeClr val="folHlink"/>
            </a:solidFill>
            <a:ln w="12700" cap="sq">
              <a:solidFill>
                <a:schemeClr val="bg1"/>
              </a:solidFill>
              <a:round/>
              <a:headEnd type="none" w="sm" len="sm"/>
              <a:tailEnd type="none" w="sm" len="sm"/>
            </a:ln>
            <a:effectLst/>
          </p:spPr>
          <p:txBody>
            <a:bodyPr wrap="none" anchor="ctr"/>
            <a:lstStyle/>
            <a:p>
              <a:pPr algn="ctr"/>
              <a:r>
                <a:rPr kumimoji="1" lang="en-US" altLang="zh-CN" sz="2400" b="1">
                  <a:solidFill>
                    <a:schemeClr val="bg2"/>
                  </a:solidFill>
                  <a:latin typeface="Times New Roman" pitchFamily="18" charset="0"/>
                </a:rPr>
                <a:t>14</a:t>
              </a:r>
            </a:p>
          </p:txBody>
        </p:sp>
        <p:sp>
          <p:nvSpPr>
            <p:cNvPr id="523283" name="Line 19"/>
            <p:cNvSpPr>
              <a:spLocks noChangeShapeType="1"/>
            </p:cNvSpPr>
            <p:nvPr/>
          </p:nvSpPr>
          <p:spPr bwMode="auto">
            <a:xfrm>
              <a:off x="3504" y="3504"/>
              <a:ext cx="192" cy="336"/>
            </a:xfrm>
            <a:prstGeom prst="line">
              <a:avLst/>
            </a:prstGeom>
            <a:noFill/>
            <a:ln w="38100" cap="sq">
              <a:solidFill>
                <a:schemeClr val="tx1"/>
              </a:solidFill>
              <a:round/>
              <a:headEnd type="none" w="sm" len="sm"/>
              <a:tailEnd type="none" w="sm" len="sm"/>
            </a:ln>
            <a:effectLst/>
          </p:spPr>
          <p:txBody>
            <a:bodyPr wrap="none"/>
            <a:lstStyle/>
            <a:p>
              <a:endParaRPr lang="zh-CN" altLang="en-US"/>
            </a:p>
          </p:txBody>
        </p:sp>
        <p:sp>
          <p:nvSpPr>
            <p:cNvPr id="523284" name="Line 20"/>
            <p:cNvSpPr>
              <a:spLocks noChangeShapeType="1"/>
            </p:cNvSpPr>
            <p:nvPr/>
          </p:nvSpPr>
          <p:spPr bwMode="auto">
            <a:xfrm>
              <a:off x="4377" y="2478"/>
              <a:ext cx="432" cy="336"/>
            </a:xfrm>
            <a:prstGeom prst="line">
              <a:avLst/>
            </a:prstGeom>
            <a:noFill/>
            <a:ln w="38100" cap="sq">
              <a:solidFill>
                <a:schemeClr val="tx1"/>
              </a:solidFill>
              <a:round/>
              <a:headEnd type="none" w="sm" len="sm"/>
              <a:tailEnd type="none" w="sm" len="sm"/>
            </a:ln>
            <a:effectLst/>
          </p:spPr>
          <p:txBody>
            <a:bodyPr wrap="none"/>
            <a:lstStyle/>
            <a:p>
              <a:endParaRPr lang="zh-CN" altLang="en-US"/>
            </a:p>
          </p:txBody>
        </p:sp>
        <p:sp>
          <p:nvSpPr>
            <p:cNvPr id="523285" name="Line 21"/>
            <p:cNvSpPr>
              <a:spLocks noChangeShapeType="1"/>
            </p:cNvSpPr>
            <p:nvPr/>
          </p:nvSpPr>
          <p:spPr bwMode="auto">
            <a:xfrm>
              <a:off x="3888" y="3072"/>
              <a:ext cx="144" cy="240"/>
            </a:xfrm>
            <a:prstGeom prst="line">
              <a:avLst/>
            </a:prstGeom>
            <a:noFill/>
            <a:ln w="38100" cap="sq">
              <a:solidFill>
                <a:schemeClr val="tx1"/>
              </a:solidFill>
              <a:round/>
              <a:headEnd type="none" w="sm" len="sm"/>
              <a:tailEnd type="none" w="sm" len="sm"/>
            </a:ln>
            <a:effectLst/>
          </p:spPr>
          <p:txBody>
            <a:bodyPr wrap="none"/>
            <a:lstStyle/>
            <a:p>
              <a:endParaRPr lang="zh-CN" altLang="en-US"/>
            </a:p>
          </p:txBody>
        </p:sp>
        <p:sp>
          <p:nvSpPr>
            <p:cNvPr id="523286" name="Line 22"/>
            <p:cNvSpPr>
              <a:spLocks noChangeShapeType="1"/>
            </p:cNvSpPr>
            <p:nvPr/>
          </p:nvSpPr>
          <p:spPr bwMode="auto">
            <a:xfrm flipH="1">
              <a:off x="5040" y="3552"/>
              <a:ext cx="144" cy="288"/>
            </a:xfrm>
            <a:prstGeom prst="line">
              <a:avLst/>
            </a:prstGeom>
            <a:noFill/>
            <a:ln w="38100" cap="sq">
              <a:solidFill>
                <a:schemeClr val="tx1"/>
              </a:solidFill>
              <a:round/>
              <a:headEnd type="none" w="sm" len="sm"/>
              <a:tailEnd type="none" w="sm" len="sm"/>
            </a:ln>
            <a:effectLst/>
          </p:spPr>
          <p:txBody>
            <a:bodyPr wrap="none"/>
            <a:lstStyle/>
            <a:p>
              <a:endParaRPr lang="zh-CN" altLang="en-US"/>
            </a:p>
          </p:txBody>
        </p:sp>
      </p:grpSp>
      <p:sp>
        <p:nvSpPr>
          <p:cNvPr id="523287" name="Rectangle 23"/>
          <p:cNvSpPr>
            <a:spLocks noChangeArrowheads="1"/>
          </p:cNvSpPr>
          <p:nvPr/>
        </p:nvSpPr>
        <p:spPr bwMode="auto">
          <a:xfrm>
            <a:off x="357158" y="1643050"/>
            <a:ext cx="3562350" cy="519113"/>
          </a:xfrm>
          <a:prstGeom prst="rect">
            <a:avLst/>
          </a:prstGeom>
          <a:noFill/>
          <a:ln w="19050" cap="sq" algn="ctr">
            <a:noFill/>
            <a:miter lim="800000"/>
            <a:headEnd/>
            <a:tailEnd/>
          </a:ln>
          <a:effectLst/>
        </p:spPr>
        <p:txBody>
          <a:bodyPr>
            <a:spAutoFit/>
          </a:bodyPr>
          <a:lstStyle/>
          <a:p>
            <a:pPr>
              <a:spcBef>
                <a:spcPct val="20000"/>
              </a:spcBef>
            </a:pPr>
            <a:r>
              <a:rPr lang="zh-CN" altLang="en-US" sz="2800" dirty="0" smtClean="0">
                <a:solidFill>
                  <a:srgbClr val="C00000"/>
                </a:solidFill>
                <a:latin typeface="微软雅黑" pitchFamily="34" charset="-122"/>
                <a:ea typeface="微软雅黑" pitchFamily="34" charset="-122"/>
              </a:rPr>
              <a:t>效率</a:t>
            </a:r>
            <a:r>
              <a:rPr lang="zh-CN" altLang="en-US" sz="2800" dirty="0">
                <a:solidFill>
                  <a:srgbClr val="C00000"/>
                </a:solidFill>
                <a:latin typeface="微软雅黑" pitchFamily="34" charset="-122"/>
                <a:ea typeface="微软雅黑" pitchFamily="34" charset="-122"/>
              </a:rPr>
              <a:t>分析</a:t>
            </a:r>
          </a:p>
        </p:txBody>
      </p:sp>
      <p:sp>
        <p:nvSpPr>
          <p:cNvPr id="24" name="Rectangle 2"/>
          <p:cNvSpPr txBox="1">
            <a:spLocks noChangeArrowheads="1"/>
          </p:cNvSpPr>
          <p:nvPr/>
        </p:nvSpPr>
        <p:spPr>
          <a:xfrm>
            <a:off x="457200" y="27463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快速排序 </a:t>
            </a:r>
          </a:p>
        </p:txBody>
      </p:sp>
      <p:sp>
        <p:nvSpPr>
          <p:cNvPr id="25" name="矩形 24"/>
          <p:cNvSpPr/>
          <p:nvPr/>
        </p:nvSpPr>
        <p:spPr>
          <a:xfrm>
            <a:off x="4286248" y="5214950"/>
            <a:ext cx="4224233" cy="313932"/>
          </a:xfrm>
          <a:prstGeom prst="rect">
            <a:avLst/>
          </a:prstGeom>
        </p:spPr>
        <p:txBody>
          <a:bodyPr wrap="none">
            <a:spAutoFit/>
          </a:bodyPr>
          <a:lstStyle/>
          <a:p>
            <a:pPr>
              <a:lnSpc>
                <a:spcPct val="80000"/>
              </a:lnSpc>
              <a:buFontTx/>
              <a:buNone/>
            </a:pPr>
            <a:r>
              <a:rPr lang="en-US" altLang="zh-CN" dirty="0" smtClean="0"/>
              <a:t>[27   14   38     8]  </a:t>
            </a:r>
            <a:r>
              <a:rPr lang="en-US" altLang="zh-CN" dirty="0" smtClean="0">
                <a:solidFill>
                  <a:srgbClr val="FFFF00"/>
                </a:solidFill>
              </a:rPr>
              <a:t> </a:t>
            </a:r>
            <a:r>
              <a:rPr lang="en-US" altLang="zh-CN" dirty="0" smtClean="0">
                <a:solidFill>
                  <a:srgbClr val="FF0000"/>
                </a:solidFill>
              </a:rPr>
              <a:t>49</a:t>
            </a:r>
            <a:r>
              <a:rPr lang="en-US" altLang="zh-CN" dirty="0" smtClean="0"/>
              <a:t>   [65   96   49   55   74]</a:t>
            </a:r>
            <a:endParaRPr lang="en-US" altLang="zh-CN" dirty="0"/>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Text Box 2"/>
          <p:cNvSpPr txBox="1">
            <a:spLocks noChangeArrowheads="1"/>
          </p:cNvSpPr>
          <p:nvPr/>
        </p:nvSpPr>
        <p:spPr bwMode="auto">
          <a:xfrm>
            <a:off x="428596" y="1285860"/>
            <a:ext cx="8305800" cy="4930581"/>
          </a:xfrm>
          <a:prstGeom prst="rect">
            <a:avLst/>
          </a:prstGeom>
          <a:noFill/>
          <a:ln w="12700" cap="sq">
            <a:noFill/>
            <a:miter lim="800000"/>
            <a:headEnd type="none" w="sm" len="sm"/>
            <a:tailEnd type="none" w="sm" len="sm"/>
          </a:ln>
          <a:effectLst/>
        </p:spPr>
        <p:txBody>
          <a:bodyPr>
            <a:spAutoFit/>
          </a:bodyPr>
          <a:lstStyle/>
          <a:p>
            <a:pPr algn="just">
              <a:spcBef>
                <a:spcPct val="20000"/>
              </a:spcBef>
            </a:pPr>
            <a:endParaRPr kumimoji="1" lang="en-US" altLang="zh-CN" sz="2400" dirty="0">
              <a:effectLst>
                <a:outerShdw blurRad="38100" dist="38100" dir="2700000" algn="tl">
                  <a:srgbClr val="000000"/>
                </a:outerShdw>
              </a:effectLst>
              <a:latin typeface="微软雅黑" pitchFamily="34" charset="-122"/>
              <a:ea typeface="微软雅黑" pitchFamily="34" charset="-122"/>
            </a:endParaRPr>
          </a:p>
          <a:p>
            <a:pPr algn="just">
              <a:lnSpc>
                <a:spcPct val="115000"/>
              </a:lnSpc>
              <a:spcBef>
                <a:spcPct val="20000"/>
              </a:spcBef>
            </a:pPr>
            <a:r>
              <a:rPr kumimoji="1" lang="en-US" altLang="zh-CN" sz="2400" b="1" dirty="0">
                <a:solidFill>
                  <a:srgbClr val="C00000"/>
                </a:solidFill>
                <a:effectLst>
                  <a:outerShdw blurRad="38100" dist="38100" dir="2700000" algn="tl">
                    <a:srgbClr val="000000"/>
                  </a:outerShdw>
                </a:effectLst>
                <a:latin typeface="微软雅黑" pitchFamily="34" charset="-122"/>
                <a:ea typeface="微软雅黑" pitchFamily="34" charset="-122"/>
              </a:rPr>
              <a:t>      </a:t>
            </a:r>
            <a:r>
              <a:rPr lang="zh-CN" altLang="en-US" sz="2400" b="1" dirty="0">
                <a:solidFill>
                  <a:srgbClr val="C00000"/>
                </a:solidFill>
                <a:latin typeface="微软雅黑" pitchFamily="34" charset="-122"/>
                <a:ea typeface="微软雅黑" pitchFamily="34" charset="-122"/>
              </a:rPr>
              <a:t>空间效率</a:t>
            </a:r>
            <a:r>
              <a:rPr lang="zh-CN" altLang="en-US" sz="2400" dirty="0">
                <a:latin typeface="微软雅黑" pitchFamily="34" charset="-122"/>
                <a:ea typeface="微软雅黑" pitchFamily="34" charset="-122"/>
              </a:rPr>
              <a:t>：快速排序是递归的，每层递归调用时的指针和</a:t>
            </a:r>
            <a:r>
              <a:rPr lang="zh-CN" altLang="en-US" sz="2400" dirty="0">
                <a:solidFill>
                  <a:srgbClr val="C00000"/>
                </a:solidFill>
                <a:latin typeface="微软雅黑" pitchFamily="34" charset="-122"/>
                <a:ea typeface="微软雅黑" pitchFamily="34" charset="-122"/>
              </a:rPr>
              <a:t>参数均要用栈来存放</a:t>
            </a:r>
            <a:r>
              <a:rPr lang="zh-CN" altLang="en-US" sz="2400" dirty="0">
                <a:latin typeface="微软雅黑" pitchFamily="34" charset="-122"/>
                <a:ea typeface="微软雅黑" pitchFamily="34" charset="-122"/>
              </a:rPr>
              <a:t>，递归调用层次数与上述二叉树的深度一致。因而，存储开销在理想情况下为</a:t>
            </a:r>
            <a:r>
              <a:rPr lang="en-US" altLang="zh-CN" sz="2400" dirty="0">
                <a:solidFill>
                  <a:srgbClr val="C00000"/>
                </a:solidFill>
                <a:latin typeface="微软雅黑" pitchFamily="34" charset="-122"/>
                <a:ea typeface="微软雅黑" pitchFamily="34" charset="-122"/>
              </a:rPr>
              <a:t>O(log</a:t>
            </a:r>
            <a:r>
              <a:rPr lang="en-US" altLang="zh-CN" sz="2400" baseline="-25000" dirty="0">
                <a:solidFill>
                  <a:srgbClr val="C00000"/>
                </a:solidFill>
                <a:latin typeface="微软雅黑" pitchFamily="34" charset="-122"/>
                <a:ea typeface="微软雅黑" pitchFamily="34" charset="-122"/>
              </a:rPr>
              <a:t>2</a:t>
            </a:r>
            <a:r>
              <a:rPr lang="en-US" altLang="zh-CN" sz="2400" dirty="0">
                <a:solidFill>
                  <a:srgbClr val="C00000"/>
                </a:solidFill>
                <a:latin typeface="微软雅黑" pitchFamily="34" charset="-122"/>
                <a:ea typeface="微软雅黑" pitchFamily="34" charset="-122"/>
              </a:rPr>
              <a:t>n)</a:t>
            </a:r>
            <a:r>
              <a:rPr lang="zh-CN" altLang="en-US" sz="2400" dirty="0">
                <a:latin typeface="微软雅黑" pitchFamily="34" charset="-122"/>
                <a:ea typeface="微软雅黑" pitchFamily="34" charset="-122"/>
              </a:rPr>
              <a:t>，即树的高度；在最坏情况下，即二叉树是一个单链，为</a:t>
            </a:r>
            <a:r>
              <a:rPr lang="en-US" altLang="zh-CN" sz="2400" dirty="0">
                <a:solidFill>
                  <a:srgbClr val="C00000"/>
                </a:solidFill>
                <a:latin typeface="微软雅黑" pitchFamily="34" charset="-122"/>
                <a:ea typeface="微软雅黑" pitchFamily="34" charset="-122"/>
              </a:rPr>
              <a:t>O(n)</a:t>
            </a:r>
            <a:r>
              <a:rPr lang="zh-CN" altLang="en-US" sz="2400" dirty="0">
                <a:latin typeface="微软雅黑" pitchFamily="34" charset="-122"/>
                <a:ea typeface="微软雅黑" pitchFamily="34" charset="-122"/>
              </a:rPr>
              <a:t>。</a:t>
            </a:r>
          </a:p>
          <a:p>
            <a:pPr algn="just">
              <a:lnSpc>
                <a:spcPct val="115000"/>
              </a:lnSpc>
              <a:spcBef>
                <a:spcPct val="20000"/>
              </a:spcBef>
            </a:pPr>
            <a:r>
              <a:rPr lang="zh-CN" altLang="en-US" sz="2400" dirty="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  </a:t>
            </a:r>
            <a:r>
              <a:rPr lang="zh-CN" altLang="en-US" sz="2400" b="1" dirty="0" smtClean="0">
                <a:solidFill>
                  <a:srgbClr val="C00000"/>
                </a:solidFill>
                <a:latin typeface="微软雅黑" pitchFamily="34" charset="-122"/>
                <a:ea typeface="微软雅黑" pitchFamily="34" charset="-122"/>
              </a:rPr>
              <a:t> 时间</a:t>
            </a:r>
            <a:r>
              <a:rPr lang="zh-CN" altLang="en-US" sz="2400" b="1" dirty="0">
                <a:solidFill>
                  <a:srgbClr val="C00000"/>
                </a:solidFill>
                <a:latin typeface="微软雅黑" pitchFamily="34" charset="-122"/>
                <a:ea typeface="微软雅黑" pitchFamily="34" charset="-122"/>
              </a:rPr>
              <a:t>效率</a:t>
            </a:r>
            <a:r>
              <a:rPr lang="zh-CN" altLang="en-US" sz="2400" dirty="0">
                <a:latin typeface="微软雅黑" pitchFamily="34" charset="-122"/>
                <a:ea typeface="微软雅黑" pitchFamily="34" charset="-122"/>
              </a:rPr>
              <a:t>：在</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个记录的待排序列中，一次划分需要约有</a:t>
            </a:r>
            <a:r>
              <a:rPr lang="en-US" altLang="zh-CN" sz="2400" dirty="0">
                <a:latin typeface="微软雅黑" pitchFamily="34" charset="-122"/>
                <a:ea typeface="微软雅黑" pitchFamily="34" charset="-122"/>
                <a:sym typeface="Symbol" pitchFamily="18" charset="2"/>
              </a:rPr>
              <a:t>&lt;=</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次关键码比较，时效为</a:t>
            </a:r>
            <a:r>
              <a:rPr lang="en-US" altLang="zh-CN" sz="2400" dirty="0">
                <a:latin typeface="微软雅黑" pitchFamily="34" charset="-122"/>
                <a:ea typeface="微软雅黑" pitchFamily="34" charset="-122"/>
              </a:rPr>
              <a:t>O(n)</a:t>
            </a:r>
            <a:r>
              <a:rPr lang="zh-CN" altLang="en-US" sz="2400" dirty="0">
                <a:latin typeface="微软雅黑" pitchFamily="34" charset="-122"/>
                <a:ea typeface="微软雅黑" pitchFamily="34" charset="-122"/>
              </a:rPr>
              <a:t>，理想情况下：每次划分，正好将分成两个等长的子序列，则需要的排序趟数为</a:t>
            </a:r>
            <a:r>
              <a:rPr lang="en-US" altLang="zh-CN" sz="2400" dirty="0">
                <a:latin typeface="微软雅黑" pitchFamily="34" charset="-122"/>
                <a:ea typeface="微软雅黑" pitchFamily="34" charset="-122"/>
                <a:sym typeface="Symbol" pitchFamily="18" charset="2"/>
              </a:rPr>
              <a:t>&lt;=</a:t>
            </a:r>
            <a:r>
              <a:rPr lang="en-US" altLang="zh-CN" sz="2400" dirty="0">
                <a:latin typeface="微软雅黑" pitchFamily="34" charset="-122"/>
                <a:ea typeface="微软雅黑" pitchFamily="34" charset="-122"/>
              </a:rPr>
              <a:t> log</a:t>
            </a:r>
            <a:r>
              <a:rPr lang="en-US" altLang="zh-CN" sz="2400" baseline="-25000" dirty="0">
                <a:latin typeface="微软雅黑" pitchFamily="34" charset="-122"/>
                <a:ea typeface="微软雅黑" pitchFamily="34" charset="-122"/>
              </a:rPr>
              <a:t>2</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，故时间性能为</a:t>
            </a:r>
            <a:r>
              <a:rPr lang="en-US" altLang="zh-CN" sz="2400" dirty="0">
                <a:solidFill>
                  <a:srgbClr val="C00000"/>
                </a:solidFill>
                <a:latin typeface="微软雅黑" pitchFamily="34" charset="-122"/>
                <a:ea typeface="微软雅黑" pitchFamily="34" charset="-122"/>
              </a:rPr>
              <a:t>O(nlog</a:t>
            </a:r>
            <a:r>
              <a:rPr lang="en-US" altLang="zh-CN" sz="2400" baseline="-25000" dirty="0">
                <a:solidFill>
                  <a:srgbClr val="C00000"/>
                </a:solidFill>
                <a:latin typeface="微软雅黑" pitchFamily="34" charset="-122"/>
                <a:ea typeface="微软雅黑" pitchFamily="34" charset="-122"/>
              </a:rPr>
              <a:t>2</a:t>
            </a:r>
            <a:r>
              <a:rPr lang="en-US" altLang="zh-CN" sz="2400" dirty="0">
                <a:solidFill>
                  <a:srgbClr val="C00000"/>
                </a:solidFill>
                <a:latin typeface="微软雅黑" pitchFamily="34" charset="-122"/>
                <a:ea typeface="微软雅黑" pitchFamily="34" charset="-122"/>
              </a:rPr>
              <a:t>n</a:t>
            </a:r>
            <a:r>
              <a:rPr lang="en-US" altLang="zh-CN" sz="2400" dirty="0" smtClean="0">
                <a:solidFill>
                  <a:srgbClr val="C00000"/>
                </a:solidFill>
                <a:latin typeface="微软雅黑" pitchFamily="34" charset="-122"/>
                <a:ea typeface="微软雅黑" pitchFamily="34" charset="-122"/>
              </a:rPr>
              <a:t>)</a:t>
            </a:r>
            <a:r>
              <a:rPr lang="zh-CN" altLang="en-US" sz="2400" dirty="0" smtClean="0">
                <a:solidFill>
                  <a:srgbClr val="C00000"/>
                </a:solidFill>
                <a:latin typeface="微软雅黑" pitchFamily="34" charset="-122"/>
                <a:ea typeface="微软雅黑" pitchFamily="34" charset="-122"/>
              </a:rPr>
              <a:t>；</a:t>
            </a:r>
            <a:r>
              <a:rPr kumimoji="1" lang="en-US" altLang="zh-CN" sz="2400" dirty="0" smtClean="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最坏情况</a:t>
            </a:r>
            <a:r>
              <a:rPr lang="zh-CN" altLang="en-US" sz="2400" dirty="0" smtClean="0">
                <a:latin typeface="微软雅黑" pitchFamily="34" charset="-122"/>
                <a:ea typeface="微软雅黑" pitchFamily="34" charset="-122"/>
              </a:rPr>
              <a:t>下，即</a:t>
            </a:r>
            <a:r>
              <a:rPr lang="zh-CN" altLang="en-US" sz="2400" dirty="0" smtClean="0">
                <a:latin typeface="微软雅黑" pitchFamily="34" charset="-122"/>
                <a:ea typeface="微软雅黑" pitchFamily="34" charset="-122"/>
              </a:rPr>
              <a:t>每次划分，只得到一个子序列，时效为</a:t>
            </a:r>
            <a:r>
              <a:rPr lang="en-US" altLang="zh-CN" sz="2400" dirty="0" smtClean="0">
                <a:solidFill>
                  <a:srgbClr val="C00000"/>
                </a:solidFill>
                <a:latin typeface="微软雅黑" pitchFamily="34" charset="-122"/>
                <a:ea typeface="微软雅黑" pitchFamily="34" charset="-122"/>
              </a:rPr>
              <a:t>O(n</a:t>
            </a:r>
            <a:r>
              <a:rPr lang="en-US" altLang="zh-CN" sz="2400" baseline="30000" dirty="0" smtClean="0">
                <a:solidFill>
                  <a:srgbClr val="C00000"/>
                </a:solidFill>
                <a:latin typeface="微软雅黑" pitchFamily="34" charset="-122"/>
                <a:ea typeface="微软雅黑" pitchFamily="34" charset="-122"/>
              </a:rPr>
              <a:t>2</a:t>
            </a:r>
            <a:r>
              <a:rPr lang="en-US" altLang="zh-CN" sz="2400" dirty="0" smtClean="0">
                <a:solidFill>
                  <a:srgbClr val="C00000"/>
                </a:solidFill>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a:t>
            </a:r>
            <a:endParaRPr lang="zh-CN" altLang="en-US" sz="2400" dirty="0">
              <a:latin typeface="微软雅黑" pitchFamily="34" charset="-122"/>
              <a:ea typeface="微软雅黑" pitchFamily="34" charset="-122"/>
            </a:endParaRPr>
          </a:p>
          <a:p>
            <a:pPr algn="just">
              <a:lnSpc>
                <a:spcPct val="115000"/>
              </a:lnSpc>
              <a:spcBef>
                <a:spcPct val="20000"/>
              </a:spcBef>
            </a:pPr>
            <a:r>
              <a:rPr lang="zh-CN" altLang="en-US" sz="2400" dirty="0">
                <a:latin typeface="微软雅黑" pitchFamily="34" charset="-122"/>
                <a:ea typeface="微软雅黑" pitchFamily="34" charset="-122"/>
              </a:rPr>
              <a:t>                 </a:t>
            </a:r>
          </a:p>
        </p:txBody>
      </p:sp>
      <p:sp>
        <p:nvSpPr>
          <p:cNvPr id="3" name="Rectangle 2"/>
          <p:cNvSpPr txBox="1">
            <a:spLocks noChangeArrowheads="1"/>
          </p:cNvSpPr>
          <p:nvPr/>
        </p:nvSpPr>
        <p:spPr>
          <a:xfrm>
            <a:off x="457200" y="27463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快速排序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24290">
                                            <p:txEl>
                                              <p:pRg st="1" end="1"/>
                                            </p:txEl>
                                          </p:spTgt>
                                        </p:tgtEl>
                                        <p:attrNameLst>
                                          <p:attrName>style.visibility</p:attrName>
                                        </p:attrNameLst>
                                      </p:cBhvr>
                                      <p:to>
                                        <p:strVal val="visible"/>
                                      </p:to>
                                    </p:set>
                                    <p:animEffect transition="in" filter="dissolve">
                                      <p:cBhvr>
                                        <p:cTn id="7" dur="500"/>
                                        <p:tgtEl>
                                          <p:spTgt spid="524290">
                                            <p:txEl>
                                              <p:pRg st="1" end="1"/>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24290">
                                            <p:txEl>
                                              <p:pRg st="2" end="2"/>
                                            </p:txEl>
                                          </p:spTgt>
                                        </p:tgtEl>
                                        <p:attrNameLst>
                                          <p:attrName>style.visibility</p:attrName>
                                        </p:attrNameLst>
                                      </p:cBhvr>
                                      <p:to>
                                        <p:strVal val="visible"/>
                                      </p:to>
                                    </p:set>
                                    <p:animEffect transition="in" filter="dissolve">
                                      <p:cBhvr>
                                        <p:cTn id="10" dur="500"/>
                                        <p:tgtEl>
                                          <p:spTgt spid="524290">
                                            <p:txEl>
                                              <p:pRg st="2" end="2"/>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24290">
                                            <p:txEl>
                                              <p:pRg st="3" end="3"/>
                                            </p:txEl>
                                          </p:spTgt>
                                        </p:tgtEl>
                                        <p:attrNameLst>
                                          <p:attrName>style.visibility</p:attrName>
                                        </p:attrNameLst>
                                      </p:cBhvr>
                                      <p:to>
                                        <p:strVal val="visible"/>
                                      </p:to>
                                    </p:set>
                                    <p:animEffect transition="in" filter="dissolve">
                                      <p:cBhvr>
                                        <p:cTn id="13" dur="500"/>
                                        <p:tgtEl>
                                          <p:spTgt spid="524290">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524290">
                                            <p:txEl>
                                              <p:pRg st="2" end="2"/>
                                            </p:txEl>
                                          </p:spTgt>
                                        </p:tgtEl>
                                        <p:attrNameLst>
                                          <p:attrName>style.visibility</p:attrName>
                                        </p:attrNameLst>
                                      </p:cBhvr>
                                      <p:to>
                                        <p:strVal val="visible"/>
                                      </p:to>
                                    </p:set>
                                    <p:animEffect transition="in" filter="blinds(horizontal)">
                                      <p:cBhvr>
                                        <p:cTn id="18" dur="500"/>
                                        <p:tgtEl>
                                          <p:spTgt spid="5242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290" grpId="0" build="allAtOnce"/>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_s1035"/>
          <p:cNvSpPr>
            <a:spLocks noChangeArrowheads="1"/>
          </p:cNvSpPr>
          <p:nvPr/>
        </p:nvSpPr>
        <p:spPr bwMode="auto">
          <a:xfrm>
            <a:off x="714348" y="1643050"/>
            <a:ext cx="5833910"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插入排序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5" name="_s1036"/>
          <p:cNvSpPr>
            <a:spLocks noChangeArrowheads="1"/>
          </p:cNvSpPr>
          <p:nvPr/>
        </p:nvSpPr>
        <p:spPr bwMode="auto">
          <a:xfrm>
            <a:off x="714348" y="2474197"/>
            <a:ext cx="5818598"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交换排序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6" name="_s1037"/>
          <p:cNvSpPr>
            <a:spLocks noChangeArrowheads="1"/>
          </p:cNvSpPr>
          <p:nvPr/>
        </p:nvSpPr>
        <p:spPr bwMode="auto">
          <a:xfrm>
            <a:off x="714348" y="3305344"/>
            <a:ext cx="5837738" cy="70018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选择</a:t>
            </a: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排序</a:t>
            </a:r>
          </a:p>
        </p:txBody>
      </p:sp>
      <p:sp>
        <p:nvSpPr>
          <p:cNvPr id="7" name="_s1038"/>
          <p:cNvSpPr>
            <a:spLocks noChangeArrowheads="1"/>
          </p:cNvSpPr>
          <p:nvPr/>
        </p:nvSpPr>
        <p:spPr bwMode="auto">
          <a:xfrm>
            <a:off x="714348" y="4136491"/>
            <a:ext cx="5833910" cy="707502"/>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归并排序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8" name="_s1038"/>
          <p:cNvSpPr>
            <a:spLocks noChangeArrowheads="1"/>
          </p:cNvSpPr>
          <p:nvPr/>
        </p:nvSpPr>
        <p:spPr bwMode="auto">
          <a:xfrm>
            <a:off x="714348" y="4974956"/>
            <a:ext cx="5834063" cy="706438"/>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lIns="0" tIns="0" rIns="0" bIns="0" anchor="ctr"/>
          <a:lstStyle/>
          <a:p>
            <a:r>
              <a:rPr lang="zh-CN" altLang="en-US" sz="2600" b="1" dirty="0" smtClean="0">
                <a:solidFill>
                  <a:srgbClr val="000000"/>
                </a:solidFill>
                <a:latin typeface="微软雅黑" pitchFamily="34" charset="-122"/>
                <a:ea typeface="微软雅黑" pitchFamily="34" charset="-122"/>
              </a:rPr>
              <a:t>    分配</a:t>
            </a:r>
            <a:r>
              <a:rPr lang="zh-CN" altLang="en-US" sz="2600" b="1" dirty="0">
                <a:solidFill>
                  <a:srgbClr val="000000"/>
                </a:solidFill>
                <a:latin typeface="微软雅黑" pitchFamily="34" charset="-122"/>
                <a:ea typeface="微软雅黑" pitchFamily="34" charset="-122"/>
              </a:rPr>
              <a:t>排序（基数排序）</a:t>
            </a:r>
          </a:p>
        </p:txBody>
      </p:sp>
      <p:sp>
        <p:nvSpPr>
          <p:cNvPr id="9" name="TextBox 8"/>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9" name="Text Box 3"/>
          <p:cNvSpPr txBox="1">
            <a:spLocks noChangeArrowheads="1"/>
          </p:cNvSpPr>
          <p:nvPr/>
        </p:nvSpPr>
        <p:spPr bwMode="auto">
          <a:xfrm>
            <a:off x="357158" y="1428736"/>
            <a:ext cx="8280400" cy="4524315"/>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zh-CN" altLang="en-US" sz="2400" dirty="0" smtClean="0">
                <a:solidFill>
                  <a:srgbClr val="C00000"/>
                </a:solidFill>
                <a:latin typeface="微软雅黑" pitchFamily="34" charset="-122"/>
                <a:ea typeface="微软雅黑" pitchFamily="34" charset="-122"/>
              </a:rPr>
              <a:t>基本思想</a:t>
            </a:r>
            <a:endParaRPr lang="en-US" altLang="zh-CN" sz="2400" dirty="0" smtClean="0">
              <a:solidFill>
                <a:srgbClr val="C00000"/>
              </a:solidFill>
              <a:latin typeface="微软雅黑" pitchFamily="34" charset="-122"/>
              <a:ea typeface="微软雅黑" pitchFamily="34" charset="-122"/>
            </a:endParaRPr>
          </a:p>
          <a:p>
            <a:pPr algn="just">
              <a:spcBef>
                <a:spcPct val="50000"/>
              </a:spcBef>
            </a:pPr>
            <a:r>
              <a:rPr lang="zh-CN" altLang="en-US" sz="2400" dirty="0" smtClean="0">
                <a:latin typeface="微软雅黑" pitchFamily="34" charset="-122"/>
                <a:ea typeface="微软雅黑" pitchFamily="34" charset="-122"/>
              </a:rPr>
              <a:t>在</a:t>
            </a:r>
            <a:r>
              <a:rPr lang="zh-CN" altLang="en-US" sz="2400" dirty="0">
                <a:latin typeface="微软雅黑" pitchFamily="34" charset="-122"/>
                <a:ea typeface="微软雅黑" pitchFamily="34" charset="-122"/>
              </a:rPr>
              <a:t>每一趟排序中通过关键码比较，选择出关键码值最小（以正序为例）的记录，输出或置入相应的位置上，然后再从其余元素中选择</a:t>
            </a:r>
            <a:r>
              <a:rPr lang="zh-CN" altLang="en-US" sz="2400" dirty="0">
                <a:solidFill>
                  <a:srgbClr val="C00000"/>
                </a:solidFill>
                <a:latin typeface="微软雅黑" pitchFamily="34" charset="-122"/>
                <a:ea typeface="微软雅黑" pitchFamily="34" charset="-122"/>
              </a:rPr>
              <a:t>最小</a:t>
            </a:r>
            <a:r>
              <a:rPr lang="zh-CN" altLang="en-US" sz="2400" dirty="0">
                <a:latin typeface="微软雅黑" pitchFamily="34" charset="-122"/>
                <a:ea typeface="微软雅黑" pitchFamily="34" charset="-122"/>
              </a:rPr>
              <a:t>。</a:t>
            </a:r>
          </a:p>
          <a:p>
            <a:pPr algn="just">
              <a:spcBef>
                <a:spcPct val="50000"/>
              </a:spcBef>
            </a:pPr>
            <a:r>
              <a:rPr lang="zh-CN" altLang="en-US" sz="2400" b="1" dirty="0">
                <a:solidFill>
                  <a:srgbClr val="C00000"/>
                </a:solidFill>
                <a:latin typeface="微软雅黑" pitchFamily="34" charset="-122"/>
                <a:ea typeface="微软雅黑" pitchFamily="34" charset="-122"/>
              </a:rPr>
              <a:t>第</a:t>
            </a:r>
            <a:r>
              <a:rPr lang="en-US" altLang="zh-CN" sz="2400" b="1" dirty="0">
                <a:solidFill>
                  <a:srgbClr val="C00000"/>
                </a:solidFill>
                <a:latin typeface="微软雅黑" pitchFamily="34" charset="-122"/>
                <a:ea typeface="微软雅黑" pitchFamily="34" charset="-122"/>
              </a:rPr>
              <a:t>1</a:t>
            </a:r>
            <a:r>
              <a:rPr lang="zh-CN" altLang="en-US" sz="2400" b="1" dirty="0">
                <a:solidFill>
                  <a:srgbClr val="C00000"/>
                </a:solidFill>
                <a:latin typeface="微软雅黑" pitchFamily="34" charset="-122"/>
                <a:ea typeface="微软雅黑" pitchFamily="34" charset="-122"/>
              </a:rPr>
              <a:t>趟</a:t>
            </a:r>
            <a:r>
              <a:rPr lang="zh-CN" altLang="en-US" sz="2400" dirty="0">
                <a:latin typeface="微软雅黑" pitchFamily="34" charset="-122"/>
                <a:ea typeface="微软雅黑" pitchFamily="34" charset="-122"/>
              </a:rPr>
              <a:t>，从</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个记录中找出关键码最小的记录；</a:t>
            </a:r>
          </a:p>
          <a:p>
            <a:pPr algn="just">
              <a:spcBef>
                <a:spcPct val="50000"/>
              </a:spcBef>
            </a:pPr>
            <a:r>
              <a:rPr lang="zh-CN" altLang="en-US" sz="2400" b="1" dirty="0">
                <a:solidFill>
                  <a:srgbClr val="C00000"/>
                </a:solidFill>
                <a:latin typeface="微软雅黑" pitchFamily="34" charset="-122"/>
                <a:ea typeface="微软雅黑" pitchFamily="34" charset="-122"/>
              </a:rPr>
              <a:t>第</a:t>
            </a:r>
            <a:r>
              <a:rPr lang="en-US" altLang="zh-CN" sz="2400" b="1" dirty="0">
                <a:solidFill>
                  <a:srgbClr val="C00000"/>
                </a:solidFill>
                <a:latin typeface="微软雅黑" pitchFamily="34" charset="-122"/>
                <a:ea typeface="微软雅黑" pitchFamily="34" charset="-122"/>
              </a:rPr>
              <a:t>2</a:t>
            </a:r>
            <a:r>
              <a:rPr lang="zh-CN" altLang="en-US" sz="2400" b="1" dirty="0">
                <a:solidFill>
                  <a:srgbClr val="C00000"/>
                </a:solidFill>
                <a:latin typeface="微软雅黑" pitchFamily="34" charset="-122"/>
                <a:ea typeface="微软雅黑" pitchFamily="34" charset="-122"/>
              </a:rPr>
              <a:t>趟</a:t>
            </a:r>
            <a:r>
              <a:rPr lang="zh-CN" altLang="en-US" sz="2400" dirty="0">
                <a:latin typeface="微软雅黑" pitchFamily="34" charset="-122"/>
                <a:ea typeface="微软雅黑" pitchFamily="34" charset="-122"/>
              </a:rPr>
              <a:t>，从剩余的</a:t>
            </a:r>
            <a:r>
              <a:rPr lang="en-US" altLang="zh-CN" sz="2400" dirty="0">
                <a:latin typeface="微软雅黑" pitchFamily="34" charset="-122"/>
                <a:ea typeface="微软雅黑" pitchFamily="34" charset="-122"/>
              </a:rPr>
              <a:t>n-1</a:t>
            </a:r>
            <a:r>
              <a:rPr lang="zh-CN" altLang="en-US" sz="2400" dirty="0">
                <a:latin typeface="微软雅黑" pitchFamily="34" charset="-122"/>
                <a:ea typeface="微软雅黑" pitchFamily="34" charset="-122"/>
              </a:rPr>
              <a:t>个记录中找出关键码最小的记录；</a:t>
            </a:r>
          </a:p>
          <a:p>
            <a:pPr algn="just">
              <a:spcBef>
                <a:spcPct val="50000"/>
              </a:spcBef>
            </a:pPr>
            <a:r>
              <a:rPr lang="en-US" altLang="zh-CN" sz="2400" dirty="0">
                <a:latin typeface="微软雅黑" pitchFamily="34" charset="-122"/>
                <a:ea typeface="微软雅黑" pitchFamily="34" charset="-122"/>
              </a:rPr>
              <a:t>…</a:t>
            </a:r>
          </a:p>
          <a:p>
            <a:pPr algn="just">
              <a:spcBef>
                <a:spcPct val="50000"/>
              </a:spcBef>
            </a:pPr>
            <a:r>
              <a:rPr lang="zh-CN" altLang="en-US" sz="2400" b="1" dirty="0">
                <a:solidFill>
                  <a:srgbClr val="C00000"/>
                </a:solidFill>
                <a:latin typeface="微软雅黑" pitchFamily="34" charset="-122"/>
                <a:ea typeface="微软雅黑" pitchFamily="34" charset="-122"/>
              </a:rPr>
              <a:t>第</a:t>
            </a:r>
            <a:r>
              <a:rPr lang="en-US" altLang="zh-CN" sz="2400" b="1" dirty="0">
                <a:solidFill>
                  <a:srgbClr val="C00000"/>
                </a:solidFill>
                <a:latin typeface="微软雅黑" pitchFamily="34" charset="-122"/>
                <a:ea typeface="微软雅黑" pitchFamily="34" charset="-122"/>
              </a:rPr>
              <a:t>n-1</a:t>
            </a:r>
            <a:r>
              <a:rPr lang="zh-CN" altLang="en-US" sz="2400" b="1" dirty="0">
                <a:solidFill>
                  <a:srgbClr val="C00000"/>
                </a:solidFill>
                <a:latin typeface="微软雅黑" pitchFamily="34" charset="-122"/>
                <a:ea typeface="微软雅黑" pitchFamily="34" charset="-122"/>
              </a:rPr>
              <a:t>趟</a:t>
            </a:r>
            <a:r>
              <a:rPr lang="zh-CN" altLang="en-US" sz="2400" dirty="0">
                <a:latin typeface="微软雅黑" pitchFamily="34" charset="-122"/>
                <a:ea typeface="微软雅黑" pitchFamily="34" charset="-122"/>
              </a:rPr>
              <a:t>，从剩余的</a:t>
            </a:r>
            <a:r>
              <a:rPr lang="en-US" altLang="zh-CN" sz="2400" dirty="0">
                <a:latin typeface="微软雅黑" pitchFamily="34" charset="-122"/>
                <a:ea typeface="微软雅黑" pitchFamily="34" charset="-122"/>
              </a:rPr>
              <a:t>2</a:t>
            </a:r>
            <a:r>
              <a:rPr lang="zh-CN" altLang="en-US" sz="2400" dirty="0">
                <a:latin typeface="微软雅黑" pitchFamily="34" charset="-122"/>
                <a:ea typeface="微软雅黑" pitchFamily="34" charset="-122"/>
              </a:rPr>
              <a:t>个记录中找出关键码最小的记录。</a:t>
            </a:r>
          </a:p>
          <a:p>
            <a:pPr algn="just">
              <a:spcBef>
                <a:spcPct val="50000"/>
              </a:spcBef>
            </a:pPr>
            <a:r>
              <a:rPr lang="zh-CN" altLang="en-US" sz="2400" dirty="0">
                <a:latin typeface="微软雅黑" pitchFamily="34" charset="-122"/>
                <a:ea typeface="微软雅黑" pitchFamily="34" charset="-122"/>
              </a:rPr>
              <a:t>排序</a:t>
            </a:r>
            <a:r>
              <a:rPr lang="zh-CN" altLang="en-US" sz="2400" dirty="0" smtClean="0">
                <a:latin typeface="微软雅黑" pitchFamily="34" charset="-122"/>
                <a:ea typeface="微软雅黑" pitchFamily="34" charset="-122"/>
              </a:rPr>
              <a:t>结束。 </a:t>
            </a:r>
            <a:endParaRPr lang="zh-CN" altLang="en-US" sz="2400" dirty="0">
              <a:latin typeface="微软雅黑" pitchFamily="34" charset="-122"/>
              <a:ea typeface="微软雅黑" pitchFamily="34" charset="-122"/>
            </a:endParaRPr>
          </a:p>
        </p:txBody>
      </p:sp>
      <p:sp>
        <p:nvSpPr>
          <p:cNvPr id="3" name="Rectangle 2"/>
          <p:cNvSpPr txBox="1">
            <a:spLocks noChangeArrowheads="1"/>
          </p:cNvSpPr>
          <p:nvPr/>
        </p:nvSpPr>
        <p:spPr>
          <a:xfrm>
            <a:off x="357158" y="28572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选择排序 </a:t>
            </a:r>
          </a:p>
        </p:txBody>
      </p:sp>
      <p:sp>
        <p:nvSpPr>
          <p:cNvPr id="4" name="矩形 3"/>
          <p:cNvSpPr/>
          <p:nvPr/>
        </p:nvSpPr>
        <p:spPr>
          <a:xfrm>
            <a:off x="5000628" y="5500702"/>
            <a:ext cx="3308919" cy="523220"/>
          </a:xfrm>
          <a:prstGeom prst="rect">
            <a:avLst/>
          </a:prstGeom>
        </p:spPr>
        <p:style>
          <a:lnRef idx="1">
            <a:schemeClr val="accent2"/>
          </a:lnRef>
          <a:fillRef idx="3">
            <a:schemeClr val="accent2"/>
          </a:fillRef>
          <a:effectRef idx="2">
            <a:schemeClr val="accent2"/>
          </a:effectRef>
          <a:fontRef idx="minor">
            <a:schemeClr val="lt1"/>
          </a:fontRef>
        </p:style>
        <p:txBody>
          <a:bodyPr wrap="none">
            <a:spAutoFit/>
          </a:bodyPr>
          <a:lstStyle/>
          <a:p>
            <a:r>
              <a:rPr kumimoji="1" lang="zh-CN" altLang="en-US" sz="2800" b="1" dirty="0" smtClean="0">
                <a:solidFill>
                  <a:srgbClr val="FFFF00"/>
                </a:solidFill>
                <a:latin typeface="微软雅黑" pitchFamily="34" charset="-122"/>
                <a:ea typeface="微软雅黑" pitchFamily="34" charset="-122"/>
              </a:rPr>
              <a:t>选择排序需要</a:t>
            </a:r>
            <a:r>
              <a:rPr kumimoji="1" lang="en-US" altLang="zh-CN" sz="2800" b="1" dirty="0" smtClean="0">
                <a:solidFill>
                  <a:srgbClr val="FFFF00"/>
                </a:solidFill>
                <a:latin typeface="微软雅黑" pitchFamily="34" charset="-122"/>
                <a:ea typeface="微软雅黑" pitchFamily="34" charset="-122"/>
              </a:rPr>
              <a:t>n-1</a:t>
            </a:r>
            <a:r>
              <a:rPr kumimoji="1" lang="zh-CN" altLang="en-US" sz="2800" b="1" dirty="0" smtClean="0">
                <a:solidFill>
                  <a:srgbClr val="FFFF00"/>
                </a:solidFill>
                <a:latin typeface="微软雅黑" pitchFamily="34" charset="-122"/>
                <a:ea typeface="微软雅黑" pitchFamily="34" charset="-122"/>
              </a:rPr>
              <a:t>趟</a:t>
            </a:r>
            <a:endParaRPr lang="zh-CN" altLang="en-US" sz="2800" dirty="0"/>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Text Box 2"/>
          <p:cNvSpPr txBox="1">
            <a:spLocks noChangeArrowheads="1"/>
          </p:cNvSpPr>
          <p:nvPr/>
        </p:nvSpPr>
        <p:spPr bwMode="auto">
          <a:xfrm>
            <a:off x="755650" y="1700213"/>
            <a:ext cx="7391400" cy="2286000"/>
          </a:xfrm>
          <a:prstGeom prst="rect">
            <a:avLst/>
          </a:prstGeom>
          <a:noFill/>
          <a:ln w="12700" cap="sq">
            <a:noFill/>
            <a:miter lim="800000"/>
            <a:headEnd type="none" w="sm" len="sm"/>
            <a:tailEnd type="none" w="sm" len="sm"/>
          </a:ln>
          <a:effectLst/>
        </p:spPr>
        <p:txBody>
          <a:bodyPr>
            <a:spAutoFit/>
          </a:bodyPr>
          <a:lstStyle/>
          <a:p>
            <a:pPr>
              <a:spcBef>
                <a:spcPct val="50000"/>
              </a:spcBef>
            </a:pP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根据</a:t>
            </a:r>
            <a:r>
              <a:rPr lang="zh-CN" altLang="en-US" sz="2400" dirty="0">
                <a:solidFill>
                  <a:srgbClr val="C00000"/>
                </a:solidFill>
                <a:latin typeface="微软雅黑" pitchFamily="34" charset="-122"/>
                <a:ea typeface="微软雅黑" pitchFamily="34" charset="-122"/>
              </a:rPr>
              <a:t>选择最小关键码记录</a:t>
            </a:r>
            <a:r>
              <a:rPr lang="zh-CN" altLang="en-US" sz="2400" dirty="0">
                <a:latin typeface="微软雅黑" pitchFamily="34" charset="-122"/>
                <a:ea typeface="微软雅黑" pitchFamily="34" charset="-122"/>
              </a:rPr>
              <a:t>的方式不同，选择排序又有多种方法，在本节中我们重点讲两种选择排序：</a:t>
            </a:r>
          </a:p>
          <a:p>
            <a:pPr>
              <a:spcBef>
                <a:spcPct val="50000"/>
              </a:spcBef>
            </a:pPr>
            <a:r>
              <a:rPr lang="en-US" altLang="zh-CN" sz="3200" dirty="0" smtClean="0">
                <a:latin typeface="微软雅黑" pitchFamily="34" charset="-122"/>
                <a:ea typeface="微软雅黑" pitchFamily="34" charset="-122"/>
              </a:rPr>
              <a:t>1 </a:t>
            </a:r>
            <a:r>
              <a:rPr lang="zh-CN" altLang="en-US" sz="3200" dirty="0">
                <a:latin typeface="微软雅黑" pitchFamily="34" charset="-122"/>
                <a:ea typeface="微软雅黑" pitchFamily="34" charset="-122"/>
              </a:rPr>
              <a:t>简单选择排序</a:t>
            </a:r>
          </a:p>
          <a:p>
            <a:pPr>
              <a:spcBef>
                <a:spcPct val="50000"/>
              </a:spcBef>
            </a:pPr>
            <a:r>
              <a:rPr lang="en-US" altLang="zh-CN" sz="3200" dirty="0" smtClean="0">
                <a:latin typeface="微软雅黑" pitchFamily="34" charset="-122"/>
                <a:ea typeface="微软雅黑" pitchFamily="34" charset="-122"/>
              </a:rPr>
              <a:t>2 </a:t>
            </a:r>
            <a:r>
              <a:rPr lang="zh-CN" altLang="en-US" sz="3200" dirty="0">
                <a:latin typeface="微软雅黑" pitchFamily="34" charset="-122"/>
                <a:ea typeface="微软雅黑" pitchFamily="34" charset="-122"/>
              </a:rPr>
              <a:t>堆排序</a:t>
            </a:r>
          </a:p>
        </p:txBody>
      </p:sp>
      <p:sp>
        <p:nvSpPr>
          <p:cNvPr id="3" name="Rectangle 2"/>
          <p:cNvSpPr txBox="1">
            <a:spLocks noChangeArrowheads="1"/>
          </p:cNvSpPr>
          <p:nvPr/>
        </p:nvSpPr>
        <p:spPr>
          <a:xfrm>
            <a:off x="357158" y="28572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选择排序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27362"/>
                                        </p:tgtEl>
                                        <p:attrNameLst>
                                          <p:attrName>style.visibility</p:attrName>
                                        </p:attrNameLst>
                                      </p:cBhvr>
                                      <p:to>
                                        <p:strVal val="visible"/>
                                      </p:to>
                                    </p:set>
                                    <p:animEffect transition="in" filter="dissolve">
                                      <p:cBhvr>
                                        <p:cTn id="7" dur="500"/>
                                        <p:tgtEl>
                                          <p:spTgt spid="527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736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3" name="Text Box 3"/>
          <p:cNvSpPr txBox="1">
            <a:spLocks noChangeArrowheads="1"/>
          </p:cNvSpPr>
          <p:nvPr/>
        </p:nvSpPr>
        <p:spPr bwMode="auto">
          <a:xfrm>
            <a:off x="357158" y="1484221"/>
            <a:ext cx="8305800" cy="4628960"/>
          </a:xfrm>
          <a:prstGeom prst="rect">
            <a:avLst/>
          </a:prstGeom>
          <a:noFill/>
          <a:ln w="12700" cap="sq">
            <a:noFill/>
            <a:miter lim="800000"/>
            <a:headEnd type="none" w="sm" len="sm"/>
            <a:tailEnd type="none" w="sm" len="sm"/>
          </a:ln>
          <a:effectLst/>
        </p:spPr>
        <p:txBody>
          <a:bodyPr wrap="square">
            <a:spAutoFit/>
          </a:bodyPr>
          <a:lstStyle/>
          <a:p>
            <a:pPr indent="533400" algn="just">
              <a:lnSpc>
                <a:spcPct val="80000"/>
              </a:lnSpc>
              <a:spcBef>
                <a:spcPct val="50000"/>
              </a:spcBef>
              <a:buFont typeface="Arial" pitchFamily="34" charset="0"/>
              <a:buChar char="•"/>
            </a:pPr>
            <a:r>
              <a:rPr lang="zh-CN" altLang="en-US" sz="2800" dirty="0" smtClean="0">
                <a:latin typeface="微软雅黑" pitchFamily="34" charset="-122"/>
                <a:ea typeface="微软雅黑" pitchFamily="34" charset="-122"/>
              </a:rPr>
              <a:t>记录</a:t>
            </a:r>
            <a:r>
              <a:rPr lang="zh-CN" altLang="en-US" sz="2800" dirty="0">
                <a:latin typeface="微软雅黑" pitchFamily="34" charset="-122"/>
                <a:ea typeface="微软雅黑" pitchFamily="34" charset="-122"/>
              </a:rPr>
              <a:t>、关键码和排序表：</a:t>
            </a:r>
            <a:r>
              <a:rPr kumimoji="1" lang="zh-CN" altLang="en-US" sz="2400" dirty="0">
                <a:latin typeface="微软雅黑" pitchFamily="34" charset="-122"/>
                <a:ea typeface="微软雅黑" pitchFamily="34" charset="-122"/>
              </a:rPr>
              <a:t> </a:t>
            </a:r>
          </a:p>
          <a:p>
            <a:pPr algn="just">
              <a:lnSpc>
                <a:spcPct val="80000"/>
              </a:lnSpc>
              <a:spcBef>
                <a:spcPct val="50000"/>
              </a:spcBef>
            </a:pPr>
            <a:r>
              <a:rPr kumimoji="1" lang="zh-CN" altLang="en-US"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记录：   数据元素</a:t>
            </a:r>
          </a:p>
          <a:p>
            <a:pPr algn="just">
              <a:lnSpc>
                <a:spcPct val="80000"/>
              </a:lnSpc>
              <a:spcBef>
                <a:spcPct val="50000"/>
              </a:spcBef>
            </a:pPr>
            <a:r>
              <a:rPr lang="zh-CN" altLang="en-US" sz="2400" dirty="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   关</a:t>
            </a:r>
            <a:r>
              <a:rPr lang="zh-CN" altLang="en-US" sz="2400" dirty="0">
                <a:latin typeface="微软雅黑" pitchFamily="34" charset="-122"/>
                <a:ea typeface="微软雅黑" pitchFamily="34" charset="-122"/>
              </a:rPr>
              <a:t>键码（或排序码）：作为排序依据的数据项称为数据元素的关键码。</a:t>
            </a:r>
          </a:p>
          <a:p>
            <a:pPr algn="just">
              <a:lnSpc>
                <a:spcPct val="80000"/>
              </a:lnSpc>
              <a:spcBef>
                <a:spcPct val="50000"/>
              </a:spcBef>
            </a:pPr>
            <a:r>
              <a:rPr lang="zh-CN" altLang="en-US" sz="2400" dirty="0" smtClean="0">
                <a:latin typeface="微软雅黑" pitchFamily="34" charset="-122"/>
                <a:ea typeface="微软雅黑" pitchFamily="34" charset="-122"/>
              </a:rPr>
              <a:t>      排序</a:t>
            </a:r>
            <a:r>
              <a:rPr lang="zh-CN" altLang="en-US" sz="2400" dirty="0">
                <a:latin typeface="微软雅黑" pitchFamily="34" charset="-122"/>
                <a:ea typeface="微软雅黑" pitchFamily="34" charset="-122"/>
              </a:rPr>
              <a:t>表：若干个（</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个）排序纪录组成的</a:t>
            </a:r>
            <a:r>
              <a:rPr lang="zh-CN" altLang="en-US" sz="2400" dirty="0" smtClean="0">
                <a:latin typeface="微软雅黑" pitchFamily="34" charset="-122"/>
                <a:ea typeface="微软雅黑" pitchFamily="34" charset="-122"/>
              </a:rPr>
              <a:t>集合，排序</a:t>
            </a:r>
            <a:r>
              <a:rPr lang="zh-CN" altLang="en-US" sz="2400" dirty="0">
                <a:latin typeface="微软雅黑" pitchFamily="34" charset="-122"/>
                <a:ea typeface="微软雅黑" pitchFamily="34" charset="-122"/>
              </a:rPr>
              <a:t>表也称成为</a:t>
            </a:r>
            <a:r>
              <a:rPr lang="zh-CN" altLang="en-US" sz="2400" dirty="0" smtClean="0">
                <a:latin typeface="微软雅黑" pitchFamily="34" charset="-122"/>
                <a:ea typeface="微软雅黑" pitchFamily="34" charset="-122"/>
              </a:rPr>
              <a:t>文件。</a:t>
            </a:r>
            <a:endParaRPr lang="zh-CN" altLang="en-US" sz="2400" dirty="0">
              <a:latin typeface="微软雅黑" pitchFamily="34" charset="-122"/>
              <a:ea typeface="微软雅黑" pitchFamily="34" charset="-122"/>
            </a:endParaRPr>
          </a:p>
          <a:p>
            <a:pPr indent="533400" algn="just">
              <a:lnSpc>
                <a:spcPct val="80000"/>
              </a:lnSpc>
              <a:spcBef>
                <a:spcPct val="50000"/>
              </a:spcBef>
              <a:buFont typeface="Arial" pitchFamily="34" charset="0"/>
              <a:buChar char="•"/>
            </a:pPr>
            <a:r>
              <a:rPr lang="zh-CN" altLang="en-US" sz="2800" dirty="0" smtClean="0">
                <a:latin typeface="微软雅黑" pitchFamily="34" charset="-122"/>
                <a:ea typeface="微软雅黑" pitchFamily="34" charset="-122"/>
              </a:rPr>
              <a:t>非</a:t>
            </a:r>
            <a:r>
              <a:rPr lang="zh-CN" altLang="en-US" sz="2800" dirty="0">
                <a:latin typeface="微软雅黑" pitchFamily="34" charset="-122"/>
                <a:ea typeface="微软雅黑" pitchFamily="34" charset="-122"/>
              </a:rPr>
              <a:t>递减序列、递减序列、非递增序列、递增有序</a:t>
            </a:r>
          </a:p>
          <a:p>
            <a:pPr indent="533400" algn="just">
              <a:lnSpc>
                <a:spcPct val="80000"/>
              </a:lnSpc>
              <a:spcBef>
                <a:spcPct val="50000"/>
              </a:spcBef>
              <a:buFont typeface="Arial" pitchFamily="34" charset="0"/>
              <a:buChar char="•"/>
            </a:pPr>
            <a:r>
              <a:rPr lang="zh-CN" altLang="en-US" sz="2800" dirty="0" smtClean="0">
                <a:latin typeface="微软雅黑" pitchFamily="34" charset="-122"/>
                <a:ea typeface="微软雅黑" pitchFamily="34" charset="-122"/>
              </a:rPr>
              <a:t>稳定</a:t>
            </a:r>
            <a:r>
              <a:rPr lang="zh-CN" altLang="en-US" sz="2800" dirty="0">
                <a:latin typeface="微软雅黑" pitchFamily="34" charset="-122"/>
                <a:ea typeface="微软雅黑" pitchFamily="34" charset="-122"/>
              </a:rPr>
              <a:t>排序和非稳定排序</a:t>
            </a:r>
          </a:p>
          <a:p>
            <a:pPr algn="just">
              <a:lnSpc>
                <a:spcPct val="80000"/>
              </a:lnSpc>
              <a:spcBef>
                <a:spcPct val="50000"/>
              </a:spcBef>
            </a:pPr>
            <a:r>
              <a:rPr lang="zh-CN" altLang="en-US" sz="2800" dirty="0">
                <a:latin typeface="微软雅黑" pitchFamily="34" charset="-122"/>
                <a:ea typeface="微软雅黑" pitchFamily="34" charset="-122"/>
              </a:rPr>
              <a:t>   </a:t>
            </a:r>
            <a:r>
              <a:rPr lang="zh-CN" altLang="en-US" sz="2800" dirty="0" smtClean="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稳定</a:t>
            </a:r>
            <a:r>
              <a:rPr lang="zh-CN" altLang="en-US" sz="2400" dirty="0">
                <a:latin typeface="微软雅黑" pitchFamily="34" charset="-122"/>
                <a:ea typeface="微软雅黑" pitchFamily="34" charset="-122"/>
              </a:rPr>
              <a:t>排序 </a:t>
            </a:r>
            <a:r>
              <a:rPr lang="zh-CN" altLang="en-US" sz="2400" dirty="0" smtClean="0">
                <a:latin typeface="微软雅黑" pitchFamily="34" charset="-122"/>
                <a:ea typeface="微软雅黑" pitchFamily="34" charset="-122"/>
              </a:rPr>
              <a:t>：排序完整</a:t>
            </a:r>
            <a:endParaRPr lang="zh-CN" altLang="en-US" sz="2400" dirty="0">
              <a:latin typeface="微软雅黑" pitchFamily="34" charset="-122"/>
              <a:ea typeface="微软雅黑" pitchFamily="34" charset="-122"/>
            </a:endParaRPr>
          </a:p>
          <a:p>
            <a:pPr algn="just">
              <a:lnSpc>
                <a:spcPct val="80000"/>
              </a:lnSpc>
              <a:spcBef>
                <a:spcPct val="50000"/>
              </a:spcBef>
            </a:pPr>
            <a:r>
              <a:rPr lang="zh-CN" altLang="en-US" sz="2400" dirty="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    不稳定</a:t>
            </a:r>
            <a:r>
              <a:rPr lang="zh-CN" altLang="en-US" sz="2400">
                <a:latin typeface="微软雅黑" pitchFamily="34" charset="-122"/>
                <a:ea typeface="微软雅黑" pitchFamily="34" charset="-122"/>
              </a:rPr>
              <a:t>排序</a:t>
            </a:r>
            <a:r>
              <a:rPr lang="zh-CN" altLang="en-US" sz="2400" smtClean="0">
                <a:latin typeface="微软雅黑" pitchFamily="34" charset="-122"/>
                <a:ea typeface="微软雅黑" pitchFamily="34" charset="-122"/>
              </a:rPr>
              <a:t>：排序不完整</a:t>
            </a:r>
            <a:endParaRPr lang="zh-CN" altLang="en-US" sz="2400" dirty="0">
              <a:latin typeface="微软雅黑" pitchFamily="34" charset="-122"/>
              <a:ea typeface="微软雅黑" pitchFamily="34" charset="-122"/>
            </a:endParaRPr>
          </a:p>
        </p:txBody>
      </p:sp>
      <p:sp>
        <p:nvSpPr>
          <p:cNvPr id="481284" name="Text Box 4"/>
          <p:cNvSpPr txBox="1">
            <a:spLocks noChangeArrowheads="1"/>
          </p:cNvSpPr>
          <p:nvPr/>
        </p:nvSpPr>
        <p:spPr bwMode="auto">
          <a:xfrm>
            <a:off x="838200" y="5516563"/>
            <a:ext cx="8305800" cy="877887"/>
          </a:xfrm>
          <a:prstGeom prst="rect">
            <a:avLst/>
          </a:prstGeom>
          <a:noFill/>
          <a:ln w="12700" cap="sq">
            <a:noFill/>
            <a:miter lim="800000"/>
            <a:headEnd type="none" w="sm" len="sm"/>
            <a:tailEnd type="none" w="sm" len="sm"/>
          </a:ln>
          <a:effectLst/>
        </p:spPr>
        <p:txBody>
          <a:bodyPr>
            <a:spAutoFit/>
          </a:bodyPr>
          <a:lstStyle/>
          <a:p>
            <a:endParaRPr kumimoji="1" lang="en-US" altLang="zh-CN" sz="2400">
              <a:solidFill>
                <a:srgbClr val="000099"/>
              </a:solidFill>
            </a:endParaRPr>
          </a:p>
          <a:p>
            <a:pPr>
              <a:lnSpc>
                <a:spcPct val="115000"/>
              </a:lnSpc>
            </a:pPr>
            <a:endParaRPr kumimoji="1" lang="en-US" altLang="zh-CN" sz="2400">
              <a:solidFill>
                <a:srgbClr val="000000"/>
              </a:solidFill>
              <a:latin typeface="Times New Roman" pitchFamily="18" charset="0"/>
            </a:endParaRPr>
          </a:p>
        </p:txBody>
      </p:sp>
      <p:sp>
        <p:nvSpPr>
          <p:cNvPr id="4" name="TextBox 3"/>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81283">
                                            <p:txEl>
                                              <p:pRg st="4" end="4"/>
                                            </p:txEl>
                                          </p:spTgt>
                                        </p:tgtEl>
                                        <p:attrNameLst>
                                          <p:attrName>style.visibility</p:attrName>
                                        </p:attrNameLst>
                                      </p:cBhvr>
                                      <p:to>
                                        <p:strVal val="visible"/>
                                      </p:to>
                                    </p:set>
                                    <p:animEffect transition="in" filter="blinds(horizontal)">
                                      <p:cBhvr>
                                        <p:cTn id="7" dur="500"/>
                                        <p:tgtEl>
                                          <p:spTgt spid="48128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81283">
                                            <p:txEl>
                                              <p:pRg st="5" end="5"/>
                                            </p:txEl>
                                          </p:spTgt>
                                        </p:tgtEl>
                                        <p:attrNameLst>
                                          <p:attrName>style.visibility</p:attrName>
                                        </p:attrNameLst>
                                      </p:cBhvr>
                                      <p:to>
                                        <p:strVal val="visible"/>
                                      </p:to>
                                    </p:set>
                                    <p:animEffect transition="in" filter="blinds(horizontal)">
                                      <p:cBhvr>
                                        <p:cTn id="12" dur="500"/>
                                        <p:tgtEl>
                                          <p:spTgt spid="481283">
                                            <p:txEl>
                                              <p:pRg st="5" end="5"/>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81283">
                                            <p:txEl>
                                              <p:pRg st="6" end="6"/>
                                            </p:txEl>
                                          </p:spTgt>
                                        </p:tgtEl>
                                        <p:attrNameLst>
                                          <p:attrName>style.visibility</p:attrName>
                                        </p:attrNameLst>
                                      </p:cBhvr>
                                      <p:to>
                                        <p:strVal val="visible"/>
                                      </p:to>
                                    </p:set>
                                    <p:animEffect transition="in" filter="blinds(horizontal)">
                                      <p:cBhvr>
                                        <p:cTn id="15" dur="500"/>
                                        <p:tgtEl>
                                          <p:spTgt spid="481283">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81283">
                                            <p:txEl>
                                              <p:pRg st="7" end="7"/>
                                            </p:txEl>
                                          </p:spTgt>
                                        </p:tgtEl>
                                        <p:attrNameLst>
                                          <p:attrName>style.visibility</p:attrName>
                                        </p:attrNameLst>
                                      </p:cBhvr>
                                      <p:to>
                                        <p:strVal val="visible"/>
                                      </p:to>
                                    </p:set>
                                    <p:animEffect transition="in" filter="blinds(horizontal)">
                                      <p:cBhvr>
                                        <p:cTn id="18" dur="500"/>
                                        <p:tgtEl>
                                          <p:spTgt spid="4812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Grp="1" noChangeArrowheads="1"/>
          </p:cNvSpPr>
          <p:nvPr>
            <p:ph type="body" idx="1"/>
          </p:nvPr>
        </p:nvSpPr>
        <p:spPr>
          <a:xfrm>
            <a:off x="428596" y="1164134"/>
            <a:ext cx="8229600" cy="5262979"/>
          </a:xfrm>
          <a:noFill/>
          <a:ln/>
        </p:spPr>
        <p:txBody>
          <a:bodyPr wrap="square">
            <a:spAutoFit/>
          </a:bodyPr>
          <a:lstStyle/>
          <a:p>
            <a:pPr>
              <a:lnSpc>
                <a:spcPct val="80000"/>
              </a:lnSpc>
              <a:buFontTx/>
              <a:buNone/>
            </a:pPr>
            <a:r>
              <a:rPr lang="zh-CN" altLang="en-US" sz="2400" dirty="0" smtClean="0"/>
              <a:t>  </a:t>
            </a:r>
          </a:p>
          <a:p>
            <a:pPr>
              <a:lnSpc>
                <a:spcPct val="80000"/>
              </a:lnSpc>
              <a:buFontTx/>
              <a:buNone/>
            </a:pPr>
            <a:r>
              <a:rPr lang="zh-CN" altLang="en-US" sz="2400" dirty="0" smtClean="0"/>
              <a:t>   特点：每次选择关键码的过程是顺序进行的。</a:t>
            </a:r>
          </a:p>
          <a:p>
            <a:pPr>
              <a:lnSpc>
                <a:spcPct val="80000"/>
              </a:lnSpc>
              <a:buFontTx/>
              <a:buNone/>
            </a:pPr>
            <a:endParaRPr kumimoji="1" lang="zh-CN" altLang="en-US" sz="2400" dirty="0"/>
          </a:p>
          <a:p>
            <a:pPr>
              <a:lnSpc>
                <a:spcPct val="80000"/>
              </a:lnSpc>
              <a:buFontTx/>
              <a:buNone/>
            </a:pPr>
            <a:r>
              <a:rPr lang="zh-CN" altLang="en-US" sz="2400" dirty="0" smtClean="0">
                <a:solidFill>
                  <a:srgbClr val="FFFF00"/>
                </a:solidFill>
              </a:rPr>
              <a:t>    </a:t>
            </a:r>
            <a:r>
              <a:rPr lang="zh-CN" altLang="en-US" sz="2400" dirty="0" smtClean="0">
                <a:solidFill>
                  <a:srgbClr val="C00000"/>
                </a:solidFill>
              </a:rPr>
              <a:t>第</a:t>
            </a:r>
            <a:r>
              <a:rPr lang="en-US" altLang="zh-CN" sz="2400" dirty="0">
                <a:solidFill>
                  <a:srgbClr val="C00000"/>
                </a:solidFill>
              </a:rPr>
              <a:t>1</a:t>
            </a:r>
            <a:r>
              <a:rPr lang="zh-CN" altLang="en-US" sz="2400" dirty="0">
                <a:solidFill>
                  <a:srgbClr val="C00000"/>
                </a:solidFill>
              </a:rPr>
              <a:t>趟</a:t>
            </a:r>
            <a:r>
              <a:rPr lang="zh-CN" altLang="en-US" sz="2400" dirty="0"/>
              <a:t>，从第</a:t>
            </a:r>
            <a:r>
              <a:rPr lang="en-US" altLang="zh-CN" sz="2400" dirty="0"/>
              <a:t>1</a:t>
            </a:r>
            <a:r>
              <a:rPr lang="zh-CN" altLang="en-US" sz="2400" dirty="0"/>
              <a:t>个到第</a:t>
            </a:r>
            <a:r>
              <a:rPr lang="en-US" altLang="zh-CN" sz="2400" dirty="0"/>
              <a:t>n</a:t>
            </a:r>
            <a:r>
              <a:rPr lang="zh-CN" altLang="en-US" sz="2400" dirty="0"/>
              <a:t>个记录中选择关键码最小的记录与第</a:t>
            </a:r>
            <a:r>
              <a:rPr lang="en-US" altLang="zh-CN" sz="2400" dirty="0"/>
              <a:t>1</a:t>
            </a:r>
            <a:r>
              <a:rPr lang="zh-CN" altLang="en-US" sz="2400" dirty="0"/>
              <a:t>个记录交换；</a:t>
            </a:r>
          </a:p>
          <a:p>
            <a:pPr>
              <a:lnSpc>
                <a:spcPct val="80000"/>
              </a:lnSpc>
              <a:buFontTx/>
              <a:buNone/>
            </a:pPr>
            <a:r>
              <a:rPr lang="zh-CN" altLang="en-US" sz="2400" dirty="0">
                <a:solidFill>
                  <a:srgbClr val="FFFF00"/>
                </a:solidFill>
              </a:rPr>
              <a:t>   </a:t>
            </a:r>
            <a:r>
              <a:rPr lang="zh-CN" altLang="en-US" sz="2400" dirty="0" smtClean="0">
                <a:solidFill>
                  <a:srgbClr val="FFFF00"/>
                </a:solidFill>
              </a:rPr>
              <a:t> </a:t>
            </a:r>
            <a:r>
              <a:rPr lang="zh-CN" altLang="en-US" sz="2400" dirty="0" smtClean="0">
                <a:solidFill>
                  <a:srgbClr val="C00000"/>
                </a:solidFill>
              </a:rPr>
              <a:t>第</a:t>
            </a:r>
            <a:r>
              <a:rPr lang="en-US" altLang="zh-CN" sz="2400" dirty="0">
                <a:solidFill>
                  <a:srgbClr val="C00000"/>
                </a:solidFill>
              </a:rPr>
              <a:t>2</a:t>
            </a:r>
            <a:r>
              <a:rPr lang="zh-CN" altLang="en-US" sz="2400" dirty="0">
                <a:solidFill>
                  <a:srgbClr val="C00000"/>
                </a:solidFill>
              </a:rPr>
              <a:t>趟</a:t>
            </a:r>
            <a:r>
              <a:rPr lang="zh-CN" altLang="en-US" sz="2400" dirty="0"/>
              <a:t>，从第</a:t>
            </a:r>
            <a:r>
              <a:rPr lang="en-US" altLang="zh-CN" sz="2400" dirty="0"/>
              <a:t>2</a:t>
            </a:r>
            <a:r>
              <a:rPr lang="zh-CN" altLang="en-US" sz="2400" dirty="0"/>
              <a:t>个到第</a:t>
            </a:r>
            <a:r>
              <a:rPr lang="en-US" altLang="zh-CN" sz="2400" dirty="0"/>
              <a:t>n</a:t>
            </a:r>
            <a:r>
              <a:rPr lang="zh-CN" altLang="en-US" sz="2400" dirty="0"/>
              <a:t>个记录中选择关键码最小的记录与第</a:t>
            </a:r>
            <a:r>
              <a:rPr lang="en-US" altLang="zh-CN" sz="2400" dirty="0"/>
              <a:t>2</a:t>
            </a:r>
            <a:r>
              <a:rPr lang="zh-CN" altLang="en-US" sz="2400" dirty="0"/>
              <a:t>个记录交换； </a:t>
            </a:r>
          </a:p>
          <a:p>
            <a:pPr>
              <a:lnSpc>
                <a:spcPct val="80000"/>
              </a:lnSpc>
              <a:buFontTx/>
              <a:buNone/>
            </a:pPr>
            <a:r>
              <a:rPr lang="en-US" altLang="zh-CN" sz="2400" dirty="0" smtClean="0"/>
              <a:t>      …</a:t>
            </a:r>
            <a:endParaRPr lang="en-US" altLang="zh-CN" sz="2400" dirty="0"/>
          </a:p>
          <a:p>
            <a:pPr>
              <a:lnSpc>
                <a:spcPct val="80000"/>
              </a:lnSpc>
              <a:buFontTx/>
              <a:buNone/>
            </a:pPr>
            <a:r>
              <a:rPr lang="en-US" altLang="zh-CN" sz="2400" dirty="0"/>
              <a:t>   </a:t>
            </a:r>
            <a:r>
              <a:rPr lang="en-US" altLang="zh-CN" sz="2400" dirty="0" smtClean="0"/>
              <a:t> </a:t>
            </a:r>
            <a:r>
              <a:rPr lang="zh-CN" altLang="en-US" sz="2400" dirty="0" smtClean="0">
                <a:solidFill>
                  <a:srgbClr val="C00000"/>
                </a:solidFill>
              </a:rPr>
              <a:t>第</a:t>
            </a:r>
            <a:r>
              <a:rPr lang="en-US" altLang="zh-CN" sz="2400" dirty="0" err="1">
                <a:solidFill>
                  <a:srgbClr val="C00000"/>
                </a:solidFill>
              </a:rPr>
              <a:t>i</a:t>
            </a:r>
            <a:r>
              <a:rPr lang="zh-CN" altLang="en-US" sz="2400" dirty="0">
                <a:solidFill>
                  <a:srgbClr val="C00000"/>
                </a:solidFill>
              </a:rPr>
              <a:t>趟</a:t>
            </a:r>
            <a:r>
              <a:rPr lang="zh-CN" altLang="en-US" sz="2400" dirty="0"/>
              <a:t>， 从第</a:t>
            </a:r>
            <a:r>
              <a:rPr lang="en-US" altLang="zh-CN" sz="2400" dirty="0" err="1"/>
              <a:t>i</a:t>
            </a:r>
            <a:r>
              <a:rPr lang="zh-CN" altLang="en-US" sz="2400" dirty="0"/>
              <a:t>个到第</a:t>
            </a:r>
            <a:r>
              <a:rPr lang="en-US" altLang="zh-CN" sz="2400" dirty="0"/>
              <a:t>n</a:t>
            </a:r>
            <a:r>
              <a:rPr lang="zh-CN" altLang="en-US" sz="2400" dirty="0"/>
              <a:t>个记录中选择关键码最小的记录与第</a:t>
            </a:r>
            <a:r>
              <a:rPr lang="en-US" altLang="zh-CN" sz="2400" dirty="0" err="1"/>
              <a:t>i</a:t>
            </a:r>
            <a:r>
              <a:rPr lang="zh-CN" altLang="en-US" sz="2400" dirty="0"/>
              <a:t>个记录交换</a:t>
            </a:r>
            <a:r>
              <a:rPr lang="en-US" altLang="zh-CN" sz="2400" dirty="0"/>
              <a:t>;</a:t>
            </a:r>
          </a:p>
          <a:p>
            <a:pPr>
              <a:lnSpc>
                <a:spcPct val="80000"/>
              </a:lnSpc>
              <a:buFontTx/>
              <a:buNone/>
            </a:pPr>
            <a:r>
              <a:rPr lang="en-US" altLang="zh-CN" sz="2400" dirty="0" smtClean="0"/>
              <a:t>      …</a:t>
            </a:r>
            <a:endParaRPr lang="en-US" altLang="zh-CN" sz="2400" dirty="0"/>
          </a:p>
          <a:p>
            <a:pPr>
              <a:lnSpc>
                <a:spcPct val="80000"/>
              </a:lnSpc>
              <a:buFontTx/>
              <a:buNone/>
            </a:pPr>
            <a:r>
              <a:rPr lang="zh-CN" altLang="en-US" sz="2400" dirty="0" smtClean="0"/>
              <a:t>    直到</a:t>
            </a:r>
            <a:r>
              <a:rPr lang="zh-CN" altLang="en-US" sz="2400" dirty="0">
                <a:solidFill>
                  <a:srgbClr val="C00000"/>
                </a:solidFill>
              </a:rPr>
              <a:t>第</a:t>
            </a:r>
            <a:r>
              <a:rPr lang="en-US" altLang="zh-CN" sz="2400" dirty="0">
                <a:solidFill>
                  <a:srgbClr val="C00000"/>
                </a:solidFill>
              </a:rPr>
              <a:t>n-1</a:t>
            </a:r>
            <a:r>
              <a:rPr lang="zh-CN" altLang="en-US" sz="2400" dirty="0">
                <a:solidFill>
                  <a:srgbClr val="C00000"/>
                </a:solidFill>
              </a:rPr>
              <a:t>趟</a:t>
            </a:r>
            <a:r>
              <a:rPr lang="zh-CN" altLang="en-US" sz="2400" dirty="0"/>
              <a:t>，从最后两个记录中选择较小的记录放置在第</a:t>
            </a:r>
            <a:r>
              <a:rPr lang="en-US" altLang="zh-CN" sz="2400" dirty="0"/>
              <a:t>n-1 </a:t>
            </a:r>
            <a:r>
              <a:rPr lang="zh-CN" altLang="en-US" sz="2400" dirty="0"/>
              <a:t>位置。排序结束。</a:t>
            </a:r>
          </a:p>
          <a:p>
            <a:pPr>
              <a:lnSpc>
                <a:spcPct val="80000"/>
              </a:lnSpc>
              <a:buFontTx/>
              <a:buNone/>
            </a:pPr>
            <a:endParaRPr lang="zh-CN" altLang="en-US" sz="2400" dirty="0"/>
          </a:p>
          <a:p>
            <a:pPr>
              <a:lnSpc>
                <a:spcPct val="80000"/>
              </a:lnSpc>
              <a:buFontTx/>
              <a:buNone/>
            </a:pPr>
            <a:endParaRPr lang="en-US" altLang="zh-CN" sz="2400" dirty="0"/>
          </a:p>
        </p:txBody>
      </p:sp>
      <p:sp>
        <p:nvSpPr>
          <p:cNvPr id="3" name="Rectangle 2"/>
          <p:cNvSpPr txBox="1">
            <a:spLocks noChangeArrowheads="1"/>
          </p:cNvSpPr>
          <p:nvPr/>
        </p:nvSpPr>
        <p:spPr>
          <a:xfrm>
            <a:off x="357158" y="28572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选择排序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28386">
                                            <p:txEl>
                                              <p:pRg st="3" end="3"/>
                                            </p:txEl>
                                          </p:spTgt>
                                        </p:tgtEl>
                                        <p:attrNameLst>
                                          <p:attrName>style.visibility</p:attrName>
                                        </p:attrNameLst>
                                      </p:cBhvr>
                                      <p:to>
                                        <p:strVal val="visible"/>
                                      </p:to>
                                    </p:set>
                                    <p:animEffect transition="in" filter="blinds(horizontal)">
                                      <p:cBhvr>
                                        <p:cTn id="7" dur="500"/>
                                        <p:tgtEl>
                                          <p:spTgt spid="52838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28386">
                                            <p:txEl>
                                              <p:pRg st="4" end="4"/>
                                            </p:txEl>
                                          </p:spTgt>
                                        </p:tgtEl>
                                        <p:attrNameLst>
                                          <p:attrName>style.visibility</p:attrName>
                                        </p:attrNameLst>
                                      </p:cBhvr>
                                      <p:to>
                                        <p:strVal val="visible"/>
                                      </p:to>
                                    </p:set>
                                    <p:animEffect transition="in" filter="blinds(horizontal)">
                                      <p:cBhvr>
                                        <p:cTn id="12" dur="500"/>
                                        <p:tgtEl>
                                          <p:spTgt spid="52838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28386">
                                            <p:txEl>
                                              <p:pRg st="5" end="5"/>
                                            </p:txEl>
                                          </p:spTgt>
                                        </p:tgtEl>
                                        <p:attrNameLst>
                                          <p:attrName>style.visibility</p:attrName>
                                        </p:attrNameLst>
                                      </p:cBhvr>
                                      <p:to>
                                        <p:strVal val="visible"/>
                                      </p:to>
                                    </p:set>
                                    <p:animEffect transition="in" filter="blinds(horizontal)">
                                      <p:cBhvr>
                                        <p:cTn id="17" dur="500"/>
                                        <p:tgtEl>
                                          <p:spTgt spid="528386">
                                            <p:txEl>
                                              <p:pRg st="5" end="5"/>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528386">
                                            <p:txEl>
                                              <p:pRg st="6" end="6"/>
                                            </p:txEl>
                                          </p:spTgt>
                                        </p:tgtEl>
                                        <p:attrNameLst>
                                          <p:attrName>style.visibility</p:attrName>
                                        </p:attrNameLst>
                                      </p:cBhvr>
                                      <p:to>
                                        <p:strVal val="visible"/>
                                      </p:to>
                                    </p:set>
                                    <p:animEffect transition="in" filter="blinds(horizontal)">
                                      <p:cBhvr>
                                        <p:cTn id="20" dur="500"/>
                                        <p:tgtEl>
                                          <p:spTgt spid="528386">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528386">
                                            <p:txEl>
                                              <p:pRg st="7" end="7"/>
                                            </p:txEl>
                                          </p:spTgt>
                                        </p:tgtEl>
                                        <p:attrNameLst>
                                          <p:attrName>style.visibility</p:attrName>
                                        </p:attrNameLst>
                                      </p:cBhvr>
                                      <p:to>
                                        <p:strVal val="visible"/>
                                      </p:to>
                                    </p:set>
                                    <p:animEffect transition="in" filter="blinds(horizontal)">
                                      <p:cBhvr>
                                        <p:cTn id="25" dur="500"/>
                                        <p:tgtEl>
                                          <p:spTgt spid="528386">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528386">
                                            <p:txEl>
                                              <p:pRg st="8" end="8"/>
                                            </p:txEl>
                                          </p:spTgt>
                                        </p:tgtEl>
                                        <p:attrNameLst>
                                          <p:attrName>style.visibility</p:attrName>
                                        </p:attrNameLst>
                                      </p:cBhvr>
                                      <p:to>
                                        <p:strVal val="visible"/>
                                      </p:to>
                                    </p:set>
                                    <p:animEffect transition="in" filter="blinds(horizontal)">
                                      <p:cBhvr>
                                        <p:cTn id="28" dur="500"/>
                                        <p:tgtEl>
                                          <p:spTgt spid="52838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body" idx="1"/>
          </p:nvPr>
        </p:nvSpPr>
        <p:spPr>
          <a:xfrm>
            <a:off x="428596" y="1714488"/>
            <a:ext cx="8715404" cy="3711785"/>
          </a:xfrm>
          <a:noFill/>
          <a:ln/>
        </p:spPr>
        <p:txBody>
          <a:bodyPr wrap="square">
            <a:spAutoFit/>
          </a:bodyPr>
          <a:lstStyle/>
          <a:p>
            <a:pPr>
              <a:lnSpc>
                <a:spcPct val="80000"/>
              </a:lnSpc>
              <a:buFontTx/>
              <a:buNone/>
            </a:pPr>
            <a:r>
              <a:rPr lang="zh-CN" altLang="en-US" sz="2400" dirty="0" smtClean="0"/>
              <a:t>设</a:t>
            </a:r>
            <a:r>
              <a:rPr lang="zh-CN" altLang="en-US" sz="2400" dirty="0"/>
              <a:t>排序表：</a:t>
            </a:r>
            <a:r>
              <a:rPr kumimoji="1" lang="en-US" altLang="zh-CN" sz="2400" b="1" dirty="0">
                <a:solidFill>
                  <a:srgbClr val="C00000"/>
                </a:solidFill>
              </a:rPr>
              <a:t>49   14   38   74   96   65  49  8  55   27</a:t>
            </a:r>
          </a:p>
          <a:p>
            <a:pPr>
              <a:lnSpc>
                <a:spcPct val="80000"/>
              </a:lnSpc>
              <a:buFontTx/>
              <a:buNone/>
            </a:pPr>
            <a:endParaRPr kumimoji="1" lang="en-US" altLang="zh-CN" sz="2400" b="1" dirty="0"/>
          </a:p>
          <a:p>
            <a:pPr>
              <a:lnSpc>
                <a:spcPct val="80000"/>
              </a:lnSpc>
              <a:buFontTx/>
              <a:buNone/>
            </a:pPr>
            <a:r>
              <a:rPr lang="zh-CN" altLang="en-US" sz="2400" dirty="0"/>
              <a:t>第</a:t>
            </a:r>
            <a:r>
              <a:rPr lang="en-US" altLang="zh-CN" sz="2400" dirty="0"/>
              <a:t>1</a:t>
            </a:r>
            <a:r>
              <a:rPr lang="zh-CN" altLang="en-US" sz="2400" dirty="0"/>
              <a:t>趟之后：</a:t>
            </a:r>
            <a:r>
              <a:rPr kumimoji="1" lang="en-US" altLang="zh-CN" sz="2400" b="1" dirty="0"/>
              <a:t>8     </a:t>
            </a:r>
            <a:r>
              <a:rPr kumimoji="1" lang="en-US" altLang="zh-CN" sz="2400" dirty="0">
                <a:solidFill>
                  <a:srgbClr val="C00000"/>
                </a:solidFill>
              </a:rPr>
              <a:t>14   38   74   96   65   49  49   55   27</a:t>
            </a:r>
          </a:p>
          <a:p>
            <a:pPr>
              <a:lnSpc>
                <a:spcPct val="80000"/>
              </a:lnSpc>
              <a:buFontTx/>
              <a:buNone/>
            </a:pPr>
            <a:r>
              <a:rPr lang="zh-CN" altLang="en-US" sz="2400" dirty="0"/>
              <a:t>第</a:t>
            </a:r>
            <a:r>
              <a:rPr lang="en-US" altLang="zh-CN" sz="2400" dirty="0"/>
              <a:t>2</a:t>
            </a:r>
            <a:r>
              <a:rPr lang="zh-CN" altLang="en-US" sz="2400" dirty="0"/>
              <a:t>趟之后：</a:t>
            </a:r>
            <a:r>
              <a:rPr kumimoji="1" lang="en-US" altLang="zh-CN" sz="2400" b="1" dirty="0"/>
              <a:t>8     14   </a:t>
            </a:r>
            <a:r>
              <a:rPr kumimoji="1" lang="en-US" altLang="zh-CN" sz="2400" dirty="0">
                <a:solidFill>
                  <a:srgbClr val="C00000"/>
                </a:solidFill>
              </a:rPr>
              <a:t>38   74   96   65   49  49   55   27</a:t>
            </a:r>
          </a:p>
          <a:p>
            <a:pPr>
              <a:lnSpc>
                <a:spcPct val="80000"/>
              </a:lnSpc>
              <a:buFontTx/>
              <a:buNone/>
            </a:pPr>
            <a:r>
              <a:rPr kumimoji="1" lang="en-US" altLang="zh-CN" sz="2400" dirty="0"/>
              <a:t>                                             </a:t>
            </a:r>
            <a:r>
              <a:rPr kumimoji="1" lang="zh-CN" altLang="en-US" sz="2400" dirty="0"/>
              <a:t>（在本位就不用交换）</a:t>
            </a:r>
          </a:p>
          <a:p>
            <a:pPr>
              <a:lnSpc>
                <a:spcPct val="80000"/>
              </a:lnSpc>
              <a:buFontTx/>
              <a:buNone/>
            </a:pPr>
            <a:r>
              <a:rPr lang="zh-CN" altLang="en-US" sz="2400" dirty="0"/>
              <a:t>第</a:t>
            </a:r>
            <a:r>
              <a:rPr lang="en-US" altLang="zh-CN" sz="2400" dirty="0"/>
              <a:t>3</a:t>
            </a:r>
            <a:r>
              <a:rPr lang="zh-CN" altLang="en-US" sz="2400" dirty="0"/>
              <a:t>趟之后：</a:t>
            </a:r>
            <a:r>
              <a:rPr kumimoji="1" lang="en-US" altLang="zh-CN" sz="2400" b="1" dirty="0"/>
              <a:t>8     </a:t>
            </a:r>
            <a:r>
              <a:rPr kumimoji="1" lang="en-US" altLang="zh-CN" sz="2400" b="1" dirty="0" smtClean="0"/>
              <a:t>14    27   </a:t>
            </a:r>
            <a:r>
              <a:rPr kumimoji="1" lang="en-US" altLang="zh-CN" sz="2400" dirty="0" smtClean="0">
                <a:solidFill>
                  <a:srgbClr val="C00000"/>
                </a:solidFill>
              </a:rPr>
              <a:t>74   96   65   49  49   55   38 </a:t>
            </a:r>
            <a:endParaRPr kumimoji="1" lang="en-US" altLang="zh-CN" sz="2400" dirty="0">
              <a:solidFill>
                <a:srgbClr val="C00000"/>
              </a:solidFill>
            </a:endParaRPr>
          </a:p>
          <a:p>
            <a:pPr>
              <a:lnSpc>
                <a:spcPct val="80000"/>
              </a:lnSpc>
              <a:buFontTx/>
              <a:buNone/>
            </a:pPr>
            <a:r>
              <a:rPr lang="zh-CN" altLang="en-US" sz="2400" dirty="0"/>
              <a:t>第</a:t>
            </a:r>
            <a:r>
              <a:rPr lang="en-US" altLang="zh-CN" sz="2400" dirty="0"/>
              <a:t>4</a:t>
            </a:r>
            <a:r>
              <a:rPr lang="zh-CN" altLang="en-US" sz="2400" dirty="0"/>
              <a:t>趟之后：</a:t>
            </a:r>
            <a:r>
              <a:rPr kumimoji="1" lang="en-US" altLang="zh-CN" sz="2400" b="1" dirty="0"/>
              <a:t>8     14    27   </a:t>
            </a:r>
            <a:r>
              <a:rPr kumimoji="1" lang="en-US" altLang="zh-CN" sz="2400" dirty="0">
                <a:solidFill>
                  <a:srgbClr val="C00000"/>
                </a:solidFill>
              </a:rPr>
              <a:t>49   96   65   74  49   </a:t>
            </a:r>
            <a:r>
              <a:rPr kumimoji="1" lang="en-US" altLang="zh-CN" sz="2400" dirty="0" smtClean="0">
                <a:solidFill>
                  <a:srgbClr val="C00000"/>
                </a:solidFill>
              </a:rPr>
              <a:t>55   </a:t>
            </a:r>
            <a:r>
              <a:rPr kumimoji="1" lang="en-US" altLang="zh-CN" sz="2400" dirty="0">
                <a:solidFill>
                  <a:srgbClr val="C00000"/>
                </a:solidFill>
              </a:rPr>
              <a:t>38</a:t>
            </a:r>
            <a:r>
              <a:rPr kumimoji="1" lang="en-US" altLang="zh-CN" sz="2400" b="1" dirty="0">
                <a:solidFill>
                  <a:srgbClr val="C00000"/>
                </a:solidFill>
              </a:rPr>
              <a:t> </a:t>
            </a:r>
          </a:p>
          <a:p>
            <a:pPr>
              <a:lnSpc>
                <a:spcPct val="80000"/>
              </a:lnSpc>
              <a:buFontTx/>
              <a:buNone/>
            </a:pPr>
            <a:r>
              <a:rPr kumimoji="1" lang="zh-CN" altLang="en-US" sz="2400" dirty="0"/>
              <a:t>。。。</a:t>
            </a:r>
          </a:p>
          <a:p>
            <a:pPr>
              <a:lnSpc>
                <a:spcPct val="80000"/>
              </a:lnSpc>
              <a:buFontTx/>
              <a:buNone/>
            </a:pPr>
            <a:endParaRPr kumimoji="1" lang="zh-CN" altLang="en-US" sz="2400" dirty="0"/>
          </a:p>
          <a:p>
            <a:pPr>
              <a:lnSpc>
                <a:spcPct val="80000"/>
              </a:lnSpc>
              <a:buFontTx/>
              <a:buNone/>
            </a:pPr>
            <a:r>
              <a:rPr lang="zh-CN" altLang="en-US" sz="2400" dirty="0"/>
              <a:t>第</a:t>
            </a:r>
            <a:r>
              <a:rPr lang="en-US" altLang="zh-CN" sz="2400" dirty="0"/>
              <a:t>9</a:t>
            </a:r>
            <a:r>
              <a:rPr lang="zh-CN" altLang="en-US" sz="2400" dirty="0"/>
              <a:t>趟之后：</a:t>
            </a:r>
            <a:r>
              <a:rPr kumimoji="1" lang="zh-CN" altLang="en-US" sz="2400" b="1" dirty="0"/>
              <a:t> </a:t>
            </a:r>
            <a:r>
              <a:rPr kumimoji="1" lang="en-US" altLang="zh-CN" sz="2400" b="1" dirty="0"/>
              <a:t>8     14    27    38   49    49  55  65   74   96 </a:t>
            </a:r>
            <a:endParaRPr lang="en-US" altLang="zh-CN" sz="1300" dirty="0"/>
          </a:p>
        </p:txBody>
      </p:sp>
      <p:sp>
        <p:nvSpPr>
          <p:cNvPr id="3" name="Rectangle 2"/>
          <p:cNvSpPr txBox="1">
            <a:spLocks noChangeArrowheads="1"/>
          </p:cNvSpPr>
          <p:nvPr/>
        </p:nvSpPr>
        <p:spPr>
          <a:xfrm>
            <a:off x="357158" y="28572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选择排序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29410">
                                            <p:txEl>
                                              <p:pRg st="0" end="0"/>
                                            </p:txEl>
                                          </p:spTgt>
                                        </p:tgtEl>
                                        <p:attrNameLst>
                                          <p:attrName>style.visibility</p:attrName>
                                        </p:attrNameLst>
                                      </p:cBhvr>
                                      <p:to>
                                        <p:strVal val="visible"/>
                                      </p:to>
                                    </p:set>
                                    <p:anim calcmode="lin" valueType="num">
                                      <p:cBhvr additive="base">
                                        <p:cTn id="7" dur="500" fill="hold"/>
                                        <p:tgtEl>
                                          <p:spTgt spid="5294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94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29410">
                                            <p:txEl>
                                              <p:pRg st="2" end="2"/>
                                            </p:txEl>
                                          </p:spTgt>
                                        </p:tgtEl>
                                        <p:attrNameLst>
                                          <p:attrName>style.visibility</p:attrName>
                                        </p:attrNameLst>
                                      </p:cBhvr>
                                      <p:to>
                                        <p:strVal val="visible"/>
                                      </p:to>
                                    </p:set>
                                    <p:anim calcmode="lin" valueType="num">
                                      <p:cBhvr additive="base">
                                        <p:cTn id="13" dur="500" fill="hold"/>
                                        <p:tgtEl>
                                          <p:spTgt spid="5294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94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29410">
                                            <p:txEl>
                                              <p:pRg st="3" end="3"/>
                                            </p:txEl>
                                          </p:spTgt>
                                        </p:tgtEl>
                                        <p:attrNameLst>
                                          <p:attrName>style.visibility</p:attrName>
                                        </p:attrNameLst>
                                      </p:cBhvr>
                                      <p:to>
                                        <p:strVal val="visible"/>
                                      </p:to>
                                    </p:set>
                                    <p:anim calcmode="lin" valueType="num">
                                      <p:cBhvr additive="base">
                                        <p:cTn id="19" dur="500" fill="hold"/>
                                        <p:tgtEl>
                                          <p:spTgt spid="5294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9410">
                                            <p:txEl>
                                              <p:pRg st="3" end="3"/>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fill="hold" nodeType="afterEffect">
                                  <p:stCondLst>
                                    <p:cond delay="0"/>
                                  </p:stCondLst>
                                  <p:childTnLst>
                                    <p:set>
                                      <p:cBhvr>
                                        <p:cTn id="23" dur="1" fill="hold">
                                          <p:stCondLst>
                                            <p:cond delay="0"/>
                                          </p:stCondLst>
                                        </p:cTn>
                                        <p:tgtEl>
                                          <p:spTgt spid="529410">
                                            <p:txEl>
                                              <p:pRg st="4" end="4"/>
                                            </p:txEl>
                                          </p:spTgt>
                                        </p:tgtEl>
                                        <p:attrNameLst>
                                          <p:attrName>style.visibility</p:attrName>
                                        </p:attrNameLst>
                                      </p:cBhvr>
                                      <p:to>
                                        <p:strVal val="visible"/>
                                      </p:to>
                                    </p:set>
                                    <p:anim calcmode="lin" valueType="num">
                                      <p:cBhvr additive="base">
                                        <p:cTn id="24" dur="500" fill="hold"/>
                                        <p:tgtEl>
                                          <p:spTgt spid="529410">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294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29410">
                                            <p:txEl>
                                              <p:pRg st="5" end="5"/>
                                            </p:txEl>
                                          </p:spTgt>
                                        </p:tgtEl>
                                        <p:attrNameLst>
                                          <p:attrName>style.visibility</p:attrName>
                                        </p:attrNameLst>
                                      </p:cBhvr>
                                      <p:to>
                                        <p:strVal val="visible"/>
                                      </p:to>
                                    </p:set>
                                    <p:anim calcmode="lin" valueType="num">
                                      <p:cBhvr additive="base">
                                        <p:cTn id="30" dur="500" fill="hold"/>
                                        <p:tgtEl>
                                          <p:spTgt spid="529410">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294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29410">
                                            <p:txEl>
                                              <p:pRg st="6" end="6"/>
                                            </p:txEl>
                                          </p:spTgt>
                                        </p:tgtEl>
                                        <p:attrNameLst>
                                          <p:attrName>style.visibility</p:attrName>
                                        </p:attrNameLst>
                                      </p:cBhvr>
                                      <p:to>
                                        <p:strVal val="visible"/>
                                      </p:to>
                                    </p:set>
                                    <p:anim calcmode="lin" valueType="num">
                                      <p:cBhvr additive="base">
                                        <p:cTn id="36" dur="500" fill="hold"/>
                                        <p:tgtEl>
                                          <p:spTgt spid="529410">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29410">
                                            <p:txEl>
                                              <p:pRg st="6" end="6"/>
                                            </p:txEl>
                                          </p:spTgt>
                                        </p:tgtEl>
                                        <p:attrNameLst>
                                          <p:attrName>ppt_y</p:attrName>
                                        </p:attrNameLst>
                                      </p:cBhvr>
                                      <p:tavLst>
                                        <p:tav tm="0">
                                          <p:val>
                                            <p:strVal val="1+#ppt_h/2"/>
                                          </p:val>
                                        </p:tav>
                                        <p:tav tm="100000">
                                          <p:val>
                                            <p:strVal val="#ppt_y"/>
                                          </p:val>
                                        </p:tav>
                                      </p:tavLst>
                                    </p:anim>
                                  </p:childTnLst>
                                </p:cTn>
                              </p:par>
                            </p:childTnLst>
                          </p:cTn>
                        </p:par>
                        <p:par>
                          <p:cTn id="38" fill="hold">
                            <p:stCondLst>
                              <p:cond delay="500"/>
                            </p:stCondLst>
                            <p:childTnLst>
                              <p:par>
                                <p:cTn id="39" presetID="2" presetClass="entr" presetSubtype="4" fill="hold" nodeType="afterEffect">
                                  <p:stCondLst>
                                    <p:cond delay="0"/>
                                  </p:stCondLst>
                                  <p:childTnLst>
                                    <p:set>
                                      <p:cBhvr>
                                        <p:cTn id="40" dur="1" fill="hold">
                                          <p:stCondLst>
                                            <p:cond delay="0"/>
                                          </p:stCondLst>
                                        </p:cTn>
                                        <p:tgtEl>
                                          <p:spTgt spid="529410">
                                            <p:txEl>
                                              <p:pRg st="7" end="7"/>
                                            </p:txEl>
                                          </p:spTgt>
                                        </p:tgtEl>
                                        <p:attrNameLst>
                                          <p:attrName>style.visibility</p:attrName>
                                        </p:attrNameLst>
                                      </p:cBhvr>
                                      <p:to>
                                        <p:strVal val="visible"/>
                                      </p:to>
                                    </p:set>
                                    <p:anim calcmode="lin" valueType="num">
                                      <p:cBhvr additive="base">
                                        <p:cTn id="41" dur="500" fill="hold"/>
                                        <p:tgtEl>
                                          <p:spTgt spid="529410">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294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29410">
                                            <p:txEl>
                                              <p:pRg st="9" end="9"/>
                                            </p:txEl>
                                          </p:spTgt>
                                        </p:tgtEl>
                                        <p:attrNameLst>
                                          <p:attrName>style.visibility</p:attrName>
                                        </p:attrNameLst>
                                      </p:cBhvr>
                                      <p:to>
                                        <p:strVal val="visible"/>
                                      </p:to>
                                    </p:set>
                                    <p:anim calcmode="lin" valueType="num">
                                      <p:cBhvr additive="base">
                                        <p:cTn id="47" dur="500" fill="hold"/>
                                        <p:tgtEl>
                                          <p:spTgt spid="529410">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2941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Text Box 2"/>
          <p:cNvSpPr txBox="1">
            <a:spLocks noChangeArrowheads="1"/>
          </p:cNvSpPr>
          <p:nvPr/>
        </p:nvSpPr>
        <p:spPr bwMode="auto">
          <a:xfrm>
            <a:off x="285720" y="1643050"/>
            <a:ext cx="8642350" cy="4310071"/>
          </a:xfrm>
          <a:prstGeom prst="rect">
            <a:avLst/>
          </a:prstGeom>
          <a:noFill/>
          <a:ln w="12700" cap="sq">
            <a:noFill/>
            <a:miter lim="800000"/>
            <a:headEnd type="none" w="sm" len="sm"/>
            <a:tailEnd type="none" w="sm" len="sm"/>
          </a:ln>
          <a:effectLst/>
        </p:spPr>
        <p:txBody>
          <a:bodyPr/>
          <a:lstStyle/>
          <a:p>
            <a:pPr>
              <a:lnSpc>
                <a:spcPct val="80000"/>
              </a:lnSpc>
              <a:spcBef>
                <a:spcPct val="20000"/>
              </a:spcBef>
              <a:buClr>
                <a:schemeClr val="tx2"/>
              </a:buClr>
            </a:pPr>
            <a:r>
              <a:rPr kumimoji="1" lang="en-US" altLang="zh-CN" sz="2400" dirty="0" smtClean="0">
                <a:latin typeface="微软雅黑" pitchFamily="34" charset="-122"/>
                <a:ea typeface="微软雅黑" pitchFamily="34" charset="-122"/>
              </a:rPr>
              <a:t>void  </a:t>
            </a:r>
            <a:r>
              <a:rPr kumimoji="1" lang="en-US" altLang="zh-CN" sz="2400" dirty="0" err="1">
                <a:latin typeface="微软雅黑" pitchFamily="34" charset="-122"/>
                <a:ea typeface="微软雅黑" pitchFamily="34" charset="-122"/>
              </a:rPr>
              <a:t>Select_Sort</a:t>
            </a:r>
            <a:r>
              <a:rPr kumimoji="1" lang="en-US" altLang="zh-CN" sz="2400" dirty="0">
                <a:latin typeface="微软雅黑" pitchFamily="34" charset="-122"/>
                <a:ea typeface="微软雅黑" pitchFamily="34" charset="-122"/>
              </a:rPr>
              <a:t>(</a:t>
            </a:r>
            <a:r>
              <a:rPr kumimoji="1" lang="en-US" altLang="zh-CN" sz="2400" dirty="0" err="1">
                <a:latin typeface="微软雅黑" pitchFamily="34" charset="-122"/>
                <a:ea typeface="微软雅黑" pitchFamily="34" charset="-122"/>
              </a:rPr>
              <a:t>datatype</a:t>
            </a:r>
            <a:r>
              <a:rPr kumimoji="1" lang="en-US" altLang="zh-CN" sz="2400" dirty="0">
                <a:latin typeface="微软雅黑" pitchFamily="34" charset="-122"/>
                <a:ea typeface="微软雅黑" pitchFamily="34" charset="-122"/>
              </a:rPr>
              <a:t> R[ ],</a:t>
            </a:r>
            <a:r>
              <a:rPr kumimoji="1" lang="en-US" altLang="zh-CN" sz="2400" dirty="0" err="1">
                <a:latin typeface="微软雅黑" pitchFamily="34" charset="-122"/>
                <a:ea typeface="微软雅黑" pitchFamily="34" charset="-122"/>
              </a:rPr>
              <a:t>int</a:t>
            </a:r>
            <a:r>
              <a:rPr kumimoji="1" lang="en-US" altLang="zh-CN" sz="2400" dirty="0">
                <a:latin typeface="微软雅黑" pitchFamily="34" charset="-122"/>
                <a:ea typeface="微软雅黑" pitchFamily="34" charset="-122"/>
              </a:rPr>
              <a:t> n)</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dirty="0" smtClean="0">
                <a:latin typeface="微软雅黑" pitchFamily="34" charset="-122"/>
                <a:ea typeface="微软雅黑" pitchFamily="34" charset="-122"/>
              </a:rPr>
              <a:t>{/*</a:t>
            </a:r>
            <a:r>
              <a:rPr kumimoji="1" lang="zh-CN" altLang="en-US" dirty="0" smtClean="0">
                <a:latin typeface="微软雅黑" pitchFamily="34" charset="-122"/>
                <a:ea typeface="微软雅黑" pitchFamily="34" charset="-122"/>
              </a:rPr>
              <a:t>对</a:t>
            </a:r>
            <a:r>
              <a:rPr kumimoji="1" lang="zh-CN" altLang="en-US" dirty="0">
                <a:latin typeface="微软雅黑" pitchFamily="34" charset="-122"/>
                <a:ea typeface="微软雅黑" pitchFamily="34" charset="-122"/>
              </a:rPr>
              <a:t>排序表</a:t>
            </a:r>
            <a:r>
              <a:rPr kumimoji="1" lang="en-US" altLang="zh-CN" dirty="0">
                <a:latin typeface="微软雅黑" pitchFamily="34" charset="-122"/>
                <a:ea typeface="微软雅黑" pitchFamily="34" charset="-122"/>
              </a:rPr>
              <a:t>R[1]..R[n]</a:t>
            </a:r>
            <a:r>
              <a:rPr kumimoji="1" lang="zh-CN" altLang="en-US" dirty="0" smtClean="0">
                <a:latin typeface="微软雅黑" pitchFamily="34" charset="-122"/>
                <a:ea typeface="微软雅黑" pitchFamily="34" charset="-122"/>
              </a:rPr>
              <a:t>进行选择排序</a:t>
            </a:r>
            <a:r>
              <a:rPr kumimoji="1" lang="zh-CN" altLang="en-US" dirty="0">
                <a:latin typeface="微软雅黑" pitchFamily="34" charset="-122"/>
                <a:ea typeface="微软雅黑" pitchFamily="34" charset="-122"/>
              </a:rPr>
              <a:t>，</a:t>
            </a:r>
            <a:r>
              <a:rPr kumimoji="1" lang="en-US" altLang="zh-CN" dirty="0">
                <a:latin typeface="微软雅黑" pitchFamily="34" charset="-122"/>
                <a:ea typeface="微软雅黑" pitchFamily="34" charset="-122"/>
              </a:rPr>
              <a:t>n</a:t>
            </a:r>
            <a:r>
              <a:rPr kumimoji="1" lang="zh-CN" altLang="en-US" dirty="0">
                <a:latin typeface="微软雅黑" pitchFamily="34" charset="-122"/>
                <a:ea typeface="微软雅黑" pitchFamily="34" charset="-122"/>
              </a:rPr>
              <a:t>是记录个数*</a:t>
            </a:r>
            <a:r>
              <a:rPr kumimoji="1" lang="en-US" altLang="zh-CN" dirty="0">
                <a:latin typeface="微软雅黑" pitchFamily="34" charset="-122"/>
                <a:ea typeface="微软雅黑" pitchFamily="34" charset="-122"/>
              </a:rPr>
              <a:t>/</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for(</a:t>
            </a:r>
            <a:r>
              <a:rPr kumimoji="1" lang="en-US" altLang="zh-CN" sz="2400" dirty="0" err="1">
                <a:latin typeface="微软雅黑" pitchFamily="34" charset="-122"/>
                <a:ea typeface="微软雅黑" pitchFamily="34" charset="-122"/>
              </a:rPr>
              <a:t>i</a:t>
            </a:r>
            <a:r>
              <a:rPr kumimoji="1" lang="en-US" altLang="zh-CN" sz="2400" dirty="0">
                <a:latin typeface="微软雅黑" pitchFamily="34" charset="-122"/>
                <a:ea typeface="微软雅黑" pitchFamily="34" charset="-122"/>
              </a:rPr>
              <a:t>=1;i&lt;</a:t>
            </a:r>
            <a:r>
              <a:rPr kumimoji="1" lang="en-US" altLang="zh-CN" sz="2400" dirty="0" err="1">
                <a:latin typeface="微软雅黑" pitchFamily="34" charset="-122"/>
                <a:ea typeface="微软雅黑" pitchFamily="34" charset="-122"/>
              </a:rPr>
              <a:t>n;i</a:t>
            </a:r>
            <a:r>
              <a:rPr kumimoji="1" lang="en-US" altLang="zh-CN" sz="2400" dirty="0">
                <a:latin typeface="微软雅黑" pitchFamily="34" charset="-122"/>
                <a:ea typeface="微软雅黑" pitchFamily="34" charset="-122"/>
              </a:rPr>
              <a:t>++)  	</a:t>
            </a:r>
            <a:r>
              <a:rPr kumimoji="1" lang="en-US" altLang="zh-CN" dirty="0">
                <a:latin typeface="微软雅黑" pitchFamily="34" charset="-122"/>
                <a:ea typeface="微软雅黑" pitchFamily="34" charset="-122"/>
              </a:rPr>
              <a:t>/* </a:t>
            </a:r>
            <a:r>
              <a:rPr kumimoji="1" lang="zh-CN" altLang="en-US" dirty="0">
                <a:latin typeface="微软雅黑" pitchFamily="34" charset="-122"/>
                <a:ea typeface="微软雅黑" pitchFamily="34" charset="-122"/>
              </a:rPr>
              <a:t>作</a:t>
            </a:r>
            <a:r>
              <a:rPr kumimoji="1" lang="en-US" altLang="zh-CN" dirty="0">
                <a:latin typeface="微软雅黑" pitchFamily="34" charset="-122"/>
                <a:ea typeface="微软雅黑" pitchFamily="34" charset="-122"/>
              </a:rPr>
              <a:t>n-1</a:t>
            </a:r>
            <a:r>
              <a:rPr kumimoji="1" lang="zh-CN" altLang="en-US" dirty="0">
                <a:latin typeface="微软雅黑" pitchFamily="34" charset="-122"/>
                <a:ea typeface="微软雅黑" pitchFamily="34" charset="-122"/>
              </a:rPr>
              <a:t>趟选取 *</a:t>
            </a:r>
            <a:r>
              <a:rPr kumimoji="1" lang="en-US" altLang="zh-CN" dirty="0">
                <a:latin typeface="微软雅黑" pitchFamily="34" charset="-122"/>
                <a:ea typeface="微软雅黑" pitchFamily="34" charset="-122"/>
              </a:rPr>
              <a:t>/</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a:t>
            </a:r>
            <a:r>
              <a:rPr kumimoji="1" lang="en-US" altLang="zh-CN" sz="2400" dirty="0" smtClean="0">
                <a:solidFill>
                  <a:srgbClr val="C00000"/>
                </a:solidFill>
                <a:latin typeface="微软雅黑" pitchFamily="34" charset="-122"/>
                <a:ea typeface="微软雅黑" pitchFamily="34" charset="-122"/>
              </a:rPr>
              <a:t>k=</a:t>
            </a:r>
            <a:r>
              <a:rPr kumimoji="1" lang="en-US" altLang="zh-CN" sz="2400" dirty="0" err="1" smtClean="0">
                <a:solidFill>
                  <a:srgbClr val="C00000"/>
                </a:solidFill>
                <a:latin typeface="微软雅黑" pitchFamily="34" charset="-122"/>
                <a:ea typeface="微软雅黑" pitchFamily="34" charset="-122"/>
              </a:rPr>
              <a:t>i</a:t>
            </a:r>
            <a:r>
              <a:rPr kumimoji="1" lang="en-US" altLang="zh-CN" sz="2400" dirty="0">
                <a:solidFill>
                  <a:srgbClr val="C00000"/>
                </a:solidFill>
                <a:latin typeface="微软雅黑" pitchFamily="34" charset="-122"/>
                <a:ea typeface="微软雅黑" pitchFamily="34" charset="-122"/>
              </a:rPr>
              <a:t>;     </a:t>
            </a:r>
            <a:r>
              <a:rPr kumimoji="1" lang="en-US" altLang="zh-CN" sz="2000" dirty="0">
                <a:latin typeface="微软雅黑" pitchFamily="34" charset="-122"/>
                <a:ea typeface="微软雅黑" pitchFamily="34" charset="-122"/>
              </a:rPr>
              <a:t>	/* </a:t>
            </a:r>
            <a:r>
              <a:rPr kumimoji="1" lang="zh-CN" altLang="en-US" sz="2000" dirty="0">
                <a:latin typeface="微软雅黑" pitchFamily="34" charset="-122"/>
                <a:ea typeface="微软雅黑" pitchFamily="34" charset="-122"/>
              </a:rPr>
              <a:t>在</a:t>
            </a:r>
            <a:r>
              <a:rPr kumimoji="1" lang="en-US" altLang="zh-CN" sz="2000" dirty="0" err="1">
                <a:latin typeface="微软雅黑" pitchFamily="34" charset="-122"/>
                <a:ea typeface="微软雅黑" pitchFamily="34" charset="-122"/>
              </a:rPr>
              <a:t>i</a:t>
            </a:r>
            <a:r>
              <a:rPr kumimoji="1" lang="zh-CN" altLang="en-US" sz="2000" dirty="0">
                <a:latin typeface="微软雅黑" pitchFamily="34" charset="-122"/>
                <a:ea typeface="微软雅黑" pitchFamily="34" charset="-122"/>
              </a:rPr>
              <a:t>开始的</a:t>
            </a:r>
            <a:r>
              <a:rPr kumimoji="1" lang="en-US" altLang="zh-CN" sz="2000" dirty="0">
                <a:latin typeface="微软雅黑" pitchFamily="34" charset="-122"/>
                <a:ea typeface="微软雅黑" pitchFamily="34" charset="-122"/>
              </a:rPr>
              <a:t>n-i+1</a:t>
            </a:r>
            <a:r>
              <a:rPr kumimoji="1" lang="zh-CN" altLang="en-US" sz="2000" dirty="0">
                <a:latin typeface="微软雅黑" pitchFamily="34" charset="-122"/>
                <a:ea typeface="微软雅黑" pitchFamily="34" charset="-122"/>
              </a:rPr>
              <a:t>个记录中选关键码最小的记录 *</a:t>
            </a:r>
            <a:r>
              <a:rPr kumimoji="1" lang="en-US" altLang="zh-CN" sz="2000" dirty="0">
                <a:latin typeface="微软雅黑" pitchFamily="34" charset="-122"/>
                <a:ea typeface="微软雅黑" pitchFamily="34" charset="-122"/>
              </a:rPr>
              <a:t>/</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for(j=i+1</a:t>
            </a:r>
            <a:r>
              <a:rPr kumimoji="1" lang="en-US" altLang="zh-CN" sz="2400" dirty="0">
                <a:latin typeface="微软雅黑" pitchFamily="34" charset="-122"/>
                <a:ea typeface="微软雅黑" pitchFamily="34" charset="-122"/>
              </a:rPr>
              <a:t>; j&lt;=n; j++) </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if(R[j</a:t>
            </a:r>
            <a:r>
              <a:rPr kumimoji="1" lang="en-US" altLang="zh-CN" sz="2400" dirty="0">
                <a:latin typeface="微软雅黑" pitchFamily="34" charset="-122"/>
                <a:ea typeface="微软雅黑" pitchFamily="34" charset="-122"/>
              </a:rPr>
              <a:t>].key&lt;R[k].key) </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sz="2400" dirty="0" smtClean="0">
                <a:solidFill>
                  <a:srgbClr val="C00000"/>
                </a:solidFill>
                <a:latin typeface="微软雅黑" pitchFamily="34" charset="-122"/>
                <a:ea typeface="微软雅黑" pitchFamily="34" charset="-122"/>
              </a:rPr>
              <a:t>k=j</a:t>
            </a:r>
            <a:r>
              <a:rPr kumimoji="1" lang="en-US" altLang="zh-CN" sz="2400" dirty="0" smtClean="0">
                <a:latin typeface="微软雅黑" pitchFamily="34" charset="-122"/>
                <a:ea typeface="微软雅黑" pitchFamily="34" charset="-122"/>
              </a:rPr>
              <a:t>;                   </a:t>
            </a:r>
            <a:r>
              <a:rPr kumimoji="1" lang="en-US" altLang="zh-CN" dirty="0" smtClean="0">
                <a:latin typeface="微软雅黑" pitchFamily="34" charset="-122"/>
                <a:ea typeface="微软雅黑" pitchFamily="34" charset="-122"/>
              </a:rPr>
              <a:t>/* </a:t>
            </a:r>
            <a:r>
              <a:rPr kumimoji="1" lang="en-US" altLang="zh-CN" dirty="0">
                <a:latin typeface="微软雅黑" pitchFamily="34" charset="-122"/>
                <a:ea typeface="微软雅黑" pitchFamily="34" charset="-122"/>
              </a:rPr>
              <a:t>k</a:t>
            </a:r>
            <a:r>
              <a:rPr kumimoji="1" lang="zh-CN" altLang="en-US" dirty="0">
                <a:latin typeface="微软雅黑" pitchFamily="34" charset="-122"/>
                <a:ea typeface="微软雅黑" pitchFamily="34" charset="-122"/>
              </a:rPr>
              <a:t>中存放关键码最小记录的下标 *</a:t>
            </a:r>
            <a:r>
              <a:rPr kumimoji="1" lang="en-US" altLang="zh-CN" dirty="0">
                <a:latin typeface="微软雅黑" pitchFamily="34" charset="-122"/>
                <a:ea typeface="微软雅黑" pitchFamily="34" charset="-122"/>
              </a:rPr>
              <a:t>/</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if </a:t>
            </a:r>
            <a:r>
              <a:rPr kumimoji="1" lang="en-US" altLang="zh-CN" sz="2400" dirty="0">
                <a:latin typeface="微软雅黑" pitchFamily="34" charset="-122"/>
                <a:ea typeface="微软雅黑" pitchFamily="34" charset="-122"/>
              </a:rPr>
              <a:t>(</a:t>
            </a:r>
            <a:r>
              <a:rPr kumimoji="1" lang="en-US" altLang="zh-CN" sz="2400" dirty="0" err="1">
                <a:latin typeface="微软雅黑" pitchFamily="34" charset="-122"/>
                <a:ea typeface="微软雅黑" pitchFamily="34" charset="-122"/>
              </a:rPr>
              <a:t>i</a:t>
            </a:r>
            <a:r>
              <a:rPr kumimoji="1" lang="en-US" altLang="zh-CN" sz="2400" dirty="0">
                <a:latin typeface="微软雅黑" pitchFamily="34" charset="-122"/>
                <a:ea typeface="微软雅黑" pitchFamily="34" charset="-122"/>
              </a:rPr>
              <a:t>!=k)</a:t>
            </a:r>
            <a:r>
              <a:rPr kumimoji="1" lang="en-US" altLang="zh-CN" sz="3200" dirty="0">
                <a:latin typeface="微软雅黑" pitchFamily="34" charset="-122"/>
                <a:ea typeface="微软雅黑" pitchFamily="34" charset="-122"/>
              </a:rPr>
              <a:t>   </a:t>
            </a:r>
            <a:r>
              <a:rPr kumimoji="1" lang="en-US" altLang="zh-CN" sz="3200" dirty="0" smtClean="0">
                <a:latin typeface="微软雅黑" pitchFamily="34" charset="-122"/>
                <a:ea typeface="微软雅黑" pitchFamily="34" charset="-122"/>
              </a:rPr>
              <a:t>             </a:t>
            </a:r>
            <a:r>
              <a:rPr kumimoji="1" lang="en-US" altLang="zh-CN" dirty="0" smtClean="0">
                <a:latin typeface="微软雅黑" pitchFamily="34" charset="-122"/>
                <a:ea typeface="微软雅黑" pitchFamily="34" charset="-122"/>
              </a:rPr>
              <a:t>/* </a:t>
            </a:r>
            <a:r>
              <a:rPr kumimoji="1" lang="zh-CN" altLang="en-US" dirty="0">
                <a:latin typeface="微软雅黑" pitchFamily="34" charset="-122"/>
                <a:ea typeface="微软雅黑" pitchFamily="34" charset="-122"/>
              </a:rPr>
              <a:t>关键码最小的记录与第</a:t>
            </a:r>
            <a:r>
              <a:rPr kumimoji="1" lang="en-US" altLang="zh-CN" dirty="0" err="1">
                <a:latin typeface="微软雅黑" pitchFamily="34" charset="-122"/>
                <a:ea typeface="微软雅黑" pitchFamily="34" charset="-122"/>
              </a:rPr>
              <a:t>i</a:t>
            </a:r>
            <a:r>
              <a:rPr kumimoji="1" lang="zh-CN" altLang="en-US" dirty="0">
                <a:latin typeface="微软雅黑" pitchFamily="34" charset="-122"/>
                <a:ea typeface="微软雅黑" pitchFamily="34" charset="-122"/>
              </a:rPr>
              <a:t>个记录交换 *</a:t>
            </a:r>
            <a:r>
              <a:rPr kumimoji="1" lang="en-US" altLang="zh-CN" dirty="0">
                <a:latin typeface="微软雅黑" pitchFamily="34" charset="-122"/>
                <a:ea typeface="微软雅黑" pitchFamily="34" charset="-122"/>
              </a:rPr>
              <a:t>/</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 </a:t>
            </a:r>
            <a:r>
              <a:rPr kumimoji="1" lang="en-US" altLang="zh-CN" sz="2400" dirty="0">
                <a:latin typeface="微软雅黑" pitchFamily="34" charset="-122"/>
                <a:ea typeface="微软雅黑" pitchFamily="34" charset="-122"/>
              </a:rPr>
              <a:t>R[0]=R[k]; R[k]=R[</a:t>
            </a:r>
            <a:r>
              <a:rPr kumimoji="1" lang="en-US" altLang="zh-CN" sz="2400" dirty="0" err="1">
                <a:latin typeface="微软雅黑" pitchFamily="34" charset="-122"/>
                <a:ea typeface="微软雅黑" pitchFamily="34" charset="-122"/>
              </a:rPr>
              <a:t>i</a:t>
            </a:r>
            <a:r>
              <a:rPr kumimoji="1" lang="en-US" altLang="zh-CN" sz="2400" dirty="0">
                <a:latin typeface="微软雅黑" pitchFamily="34" charset="-122"/>
                <a:ea typeface="微软雅黑" pitchFamily="34" charset="-122"/>
              </a:rPr>
              <a:t>]; R[</a:t>
            </a:r>
            <a:r>
              <a:rPr kumimoji="1" lang="en-US" altLang="zh-CN" sz="2400" dirty="0" err="1">
                <a:latin typeface="微软雅黑" pitchFamily="34" charset="-122"/>
                <a:ea typeface="微软雅黑" pitchFamily="34" charset="-122"/>
              </a:rPr>
              <a:t>i</a:t>
            </a:r>
            <a:r>
              <a:rPr kumimoji="1" lang="en-US" altLang="zh-CN" sz="2400" dirty="0">
                <a:latin typeface="微软雅黑" pitchFamily="34" charset="-122"/>
                <a:ea typeface="微软雅黑" pitchFamily="34" charset="-122"/>
              </a:rPr>
              <a:t>]=R[0 ]; }</a:t>
            </a: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a:t>
            </a:r>
            <a:endParaRPr kumimoji="1" lang="en-US" altLang="zh-CN" sz="2400" dirty="0">
              <a:latin typeface="微软雅黑" pitchFamily="34" charset="-122"/>
              <a:ea typeface="微软雅黑" pitchFamily="34" charset="-122"/>
            </a:endParaRPr>
          </a:p>
          <a:p>
            <a:pPr>
              <a:lnSpc>
                <a:spcPct val="80000"/>
              </a:lnSpc>
              <a:spcBef>
                <a:spcPct val="20000"/>
              </a:spcBef>
              <a:buClr>
                <a:schemeClr val="tx2"/>
              </a:buClr>
            </a:pPr>
            <a:r>
              <a:rPr kumimoji="1" lang="en-US" altLang="zh-CN" sz="2400" dirty="0">
                <a:latin typeface="微软雅黑" pitchFamily="34" charset="-122"/>
                <a:ea typeface="微软雅黑" pitchFamily="34" charset="-122"/>
              </a:rPr>
              <a:t>  </a:t>
            </a:r>
            <a:r>
              <a:rPr kumimoji="1" lang="en-US" altLang="zh-CN" sz="2400" dirty="0" smtClean="0">
                <a:latin typeface="微软雅黑" pitchFamily="34" charset="-122"/>
                <a:ea typeface="微软雅黑" pitchFamily="34" charset="-122"/>
              </a:rPr>
              <a:t>}</a:t>
            </a:r>
            <a:endParaRPr kumimoji="1" lang="zh-CN" altLang="en-US" sz="2000" dirty="0">
              <a:solidFill>
                <a:srgbClr val="00FF00"/>
              </a:solidFill>
              <a:latin typeface="微软雅黑" pitchFamily="34" charset="-122"/>
              <a:ea typeface="微软雅黑" pitchFamily="34" charset="-122"/>
            </a:endParaRPr>
          </a:p>
        </p:txBody>
      </p:sp>
      <p:sp>
        <p:nvSpPr>
          <p:cNvPr id="3" name="Rectangle 2"/>
          <p:cNvSpPr txBox="1">
            <a:spLocks noChangeArrowheads="1"/>
          </p:cNvSpPr>
          <p:nvPr/>
        </p:nvSpPr>
        <p:spPr>
          <a:xfrm>
            <a:off x="357158" y="28572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选择排序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30434"/>
                                        </p:tgtEl>
                                        <p:attrNameLst>
                                          <p:attrName>style.visibility</p:attrName>
                                        </p:attrNameLst>
                                      </p:cBhvr>
                                      <p:to>
                                        <p:strVal val="visible"/>
                                      </p:to>
                                    </p:set>
                                    <p:animEffect transition="in" filter="dissolve">
                                      <p:cBhvr>
                                        <p:cTn id="7" dur="500"/>
                                        <p:tgtEl>
                                          <p:spTgt spid="530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043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Text Box 2"/>
          <p:cNvSpPr txBox="1">
            <a:spLocks noGrp="1" noChangeArrowheads="1"/>
          </p:cNvSpPr>
          <p:nvPr>
            <p:ph type="body" idx="1"/>
          </p:nvPr>
        </p:nvSpPr>
        <p:spPr>
          <a:xfrm>
            <a:off x="285720" y="1571612"/>
            <a:ext cx="8555068" cy="4357718"/>
          </a:xfrm>
          <a:noFill/>
          <a:ln/>
        </p:spPr>
        <p:txBody>
          <a:bodyPr>
            <a:normAutofit fontScale="92500"/>
          </a:bodyPr>
          <a:lstStyle/>
          <a:p>
            <a:pPr algn="just">
              <a:lnSpc>
                <a:spcPct val="80000"/>
              </a:lnSpc>
              <a:spcBef>
                <a:spcPct val="0"/>
              </a:spcBef>
              <a:buClrTx/>
              <a:buFontTx/>
              <a:buNone/>
            </a:pPr>
            <a:r>
              <a:rPr lang="zh-CN" altLang="en-US" sz="3100" dirty="0" smtClean="0">
                <a:solidFill>
                  <a:srgbClr val="C00000"/>
                </a:solidFill>
              </a:rPr>
              <a:t>性能分析</a:t>
            </a:r>
            <a:endParaRPr lang="zh-CN" altLang="en-US" sz="3100" dirty="0">
              <a:solidFill>
                <a:srgbClr val="C00000"/>
              </a:solidFill>
            </a:endParaRPr>
          </a:p>
          <a:p>
            <a:pPr algn="just">
              <a:lnSpc>
                <a:spcPct val="80000"/>
              </a:lnSpc>
              <a:spcBef>
                <a:spcPct val="0"/>
              </a:spcBef>
              <a:buClrTx/>
              <a:buFontTx/>
              <a:buNone/>
            </a:pPr>
            <a:r>
              <a:rPr kumimoji="1" lang="zh-CN" altLang="en-US" sz="2700" dirty="0"/>
              <a:t>        </a:t>
            </a:r>
          </a:p>
          <a:p>
            <a:pPr marL="0" indent="0" algn="just">
              <a:lnSpc>
                <a:spcPct val="150000"/>
              </a:lnSpc>
              <a:spcBef>
                <a:spcPct val="0"/>
              </a:spcBef>
              <a:buClrTx/>
              <a:buFontTx/>
              <a:buNone/>
            </a:pPr>
            <a:r>
              <a:rPr lang="zh-CN" altLang="en-US" sz="2400" dirty="0" smtClean="0"/>
              <a:t>移动次数：最多</a:t>
            </a:r>
            <a:r>
              <a:rPr lang="en-US" altLang="zh-CN" sz="2400" dirty="0" smtClean="0"/>
              <a:t>3(n-1)</a:t>
            </a:r>
            <a:r>
              <a:rPr lang="zh-CN" altLang="en-US" sz="2400" dirty="0" smtClean="0"/>
              <a:t>，最少</a:t>
            </a:r>
            <a:r>
              <a:rPr lang="en-US" altLang="zh-CN" sz="2400" dirty="0"/>
              <a:t>0</a:t>
            </a:r>
            <a:r>
              <a:rPr lang="zh-CN" altLang="en-US" sz="2400" dirty="0" smtClean="0"/>
              <a:t>次</a:t>
            </a:r>
            <a:endParaRPr lang="zh-CN" altLang="en-US" sz="2400" dirty="0"/>
          </a:p>
          <a:p>
            <a:pPr algn="just">
              <a:lnSpc>
                <a:spcPct val="150000"/>
              </a:lnSpc>
              <a:spcBef>
                <a:spcPct val="0"/>
              </a:spcBef>
              <a:buClrTx/>
              <a:buFontTx/>
              <a:buNone/>
            </a:pPr>
            <a:r>
              <a:rPr lang="zh-CN" altLang="en-US" sz="2400" dirty="0" smtClean="0"/>
              <a:t>比较</a:t>
            </a:r>
            <a:r>
              <a:rPr lang="zh-CN" altLang="en-US" sz="2400" dirty="0"/>
              <a:t>次数：</a:t>
            </a:r>
          </a:p>
          <a:p>
            <a:pPr algn="just">
              <a:lnSpc>
                <a:spcPct val="150000"/>
              </a:lnSpc>
              <a:spcBef>
                <a:spcPct val="0"/>
              </a:spcBef>
              <a:buClrTx/>
              <a:buFontTx/>
              <a:buNone/>
            </a:pPr>
            <a:r>
              <a:rPr lang="zh-CN" altLang="en-US" sz="2400" dirty="0"/>
              <a:t>         第</a:t>
            </a:r>
            <a:r>
              <a:rPr lang="en-US" altLang="zh-CN" sz="2400" dirty="0"/>
              <a:t>1</a:t>
            </a:r>
            <a:r>
              <a:rPr lang="zh-CN" altLang="en-US" sz="2400" dirty="0"/>
              <a:t>趟 </a:t>
            </a:r>
            <a:r>
              <a:rPr lang="en-US" altLang="zh-CN" sz="2400" dirty="0"/>
              <a:t>(n-1)</a:t>
            </a:r>
            <a:r>
              <a:rPr lang="zh-CN" altLang="en-US" sz="2400" dirty="0"/>
              <a:t>次，</a:t>
            </a:r>
          </a:p>
          <a:p>
            <a:pPr algn="just">
              <a:lnSpc>
                <a:spcPct val="150000"/>
              </a:lnSpc>
              <a:spcBef>
                <a:spcPct val="0"/>
              </a:spcBef>
              <a:buClrTx/>
              <a:buFontTx/>
              <a:buNone/>
            </a:pPr>
            <a:r>
              <a:rPr lang="zh-CN" altLang="en-US" sz="2400" dirty="0"/>
              <a:t>         第</a:t>
            </a:r>
            <a:r>
              <a:rPr lang="en-US" altLang="zh-CN" sz="2400" dirty="0"/>
              <a:t>2</a:t>
            </a:r>
            <a:r>
              <a:rPr lang="zh-CN" altLang="en-US" sz="2400" dirty="0"/>
              <a:t>趟 </a:t>
            </a:r>
            <a:r>
              <a:rPr lang="en-US" altLang="zh-CN" sz="2400" dirty="0"/>
              <a:t>(n-2)</a:t>
            </a:r>
            <a:r>
              <a:rPr lang="zh-CN" altLang="en-US" sz="2400" dirty="0"/>
              <a:t>次，</a:t>
            </a:r>
          </a:p>
          <a:p>
            <a:pPr algn="just">
              <a:lnSpc>
                <a:spcPct val="150000"/>
              </a:lnSpc>
              <a:spcBef>
                <a:spcPct val="0"/>
              </a:spcBef>
              <a:buClrTx/>
              <a:buFontTx/>
              <a:buNone/>
            </a:pPr>
            <a:r>
              <a:rPr lang="zh-CN" altLang="en-US" sz="2400" dirty="0"/>
              <a:t>            </a:t>
            </a:r>
            <a:r>
              <a:rPr lang="en-US" altLang="zh-CN" sz="2400" dirty="0"/>
              <a:t>…</a:t>
            </a:r>
          </a:p>
          <a:p>
            <a:pPr algn="just">
              <a:lnSpc>
                <a:spcPct val="150000"/>
              </a:lnSpc>
              <a:spcBef>
                <a:spcPct val="0"/>
              </a:spcBef>
              <a:buClrTx/>
              <a:buFontTx/>
              <a:buNone/>
            </a:pPr>
            <a:r>
              <a:rPr lang="en-US" altLang="zh-CN" sz="2400" dirty="0"/>
              <a:t>         </a:t>
            </a:r>
            <a:r>
              <a:rPr lang="zh-CN" altLang="en-US" sz="2400" dirty="0"/>
              <a:t>第</a:t>
            </a:r>
            <a:r>
              <a:rPr lang="en-US" altLang="zh-CN" sz="2400" dirty="0" err="1"/>
              <a:t>i</a:t>
            </a:r>
            <a:r>
              <a:rPr lang="zh-CN" altLang="en-US" sz="2400" dirty="0"/>
              <a:t>趟  </a:t>
            </a:r>
            <a:r>
              <a:rPr lang="en-US" altLang="zh-CN" sz="2400" dirty="0"/>
              <a:t>(n-</a:t>
            </a:r>
            <a:r>
              <a:rPr lang="en-US" altLang="zh-CN" sz="2400" dirty="0" err="1"/>
              <a:t>i</a:t>
            </a:r>
            <a:r>
              <a:rPr lang="en-US" altLang="zh-CN" sz="2400" dirty="0"/>
              <a:t>)</a:t>
            </a:r>
            <a:r>
              <a:rPr lang="zh-CN" altLang="en-US" sz="2400" dirty="0"/>
              <a:t>次</a:t>
            </a:r>
            <a:r>
              <a:rPr lang="en-US" altLang="zh-CN" sz="2400" dirty="0"/>
              <a:t>,</a:t>
            </a:r>
            <a:r>
              <a:rPr lang="zh-CN" altLang="en-US" sz="2400" dirty="0"/>
              <a:t>（</a:t>
            </a:r>
            <a:r>
              <a:rPr lang="en-US" altLang="zh-CN" sz="2400" dirty="0" err="1"/>
              <a:t>i</a:t>
            </a:r>
            <a:r>
              <a:rPr lang="en-US" altLang="zh-CN" sz="2400" dirty="0"/>
              <a:t>=1</a:t>
            </a:r>
            <a:r>
              <a:rPr lang="zh-CN" altLang="en-US" sz="2400" dirty="0"/>
              <a:t>，</a:t>
            </a:r>
            <a:r>
              <a:rPr lang="en-US" altLang="zh-CN" sz="2400" dirty="0"/>
              <a:t>2</a:t>
            </a:r>
            <a:r>
              <a:rPr lang="zh-CN" altLang="en-US" sz="2400" dirty="0"/>
              <a:t>，</a:t>
            </a:r>
            <a:r>
              <a:rPr lang="en-US" altLang="zh-CN" sz="2400" dirty="0"/>
              <a:t>…</a:t>
            </a:r>
            <a:r>
              <a:rPr lang="zh-CN" altLang="en-US" sz="2400" dirty="0"/>
              <a:t>，</a:t>
            </a:r>
            <a:r>
              <a:rPr lang="en-US" altLang="zh-CN" sz="2400" dirty="0"/>
              <a:t>n-1)</a:t>
            </a:r>
          </a:p>
          <a:p>
            <a:pPr algn="just">
              <a:lnSpc>
                <a:spcPct val="150000"/>
              </a:lnSpc>
              <a:spcBef>
                <a:spcPct val="0"/>
              </a:spcBef>
              <a:buClrTx/>
              <a:buFontTx/>
              <a:buNone/>
            </a:pPr>
            <a:r>
              <a:rPr lang="zh-CN" altLang="en-US" sz="2400" dirty="0" smtClean="0"/>
              <a:t>依然</a:t>
            </a:r>
            <a:r>
              <a:rPr lang="zh-CN" altLang="en-US" sz="2400" dirty="0"/>
              <a:t>是 </a:t>
            </a:r>
            <a:r>
              <a:rPr lang="en-US" altLang="zh-CN" sz="2400" dirty="0"/>
              <a:t>((n*(n+1))/2</a:t>
            </a:r>
            <a:r>
              <a:rPr lang="zh-CN" altLang="en-US" sz="2400" dirty="0"/>
              <a:t>，所以时间复杂度仍为</a:t>
            </a:r>
            <a:r>
              <a:rPr lang="en-US" altLang="zh-CN" sz="2400" dirty="0"/>
              <a:t>O(n</a:t>
            </a:r>
            <a:r>
              <a:rPr lang="en-US" altLang="zh-CN" sz="2400" baseline="30000" dirty="0"/>
              <a:t>2</a:t>
            </a:r>
            <a:r>
              <a:rPr lang="en-US" altLang="zh-CN" sz="2400" dirty="0" smtClean="0"/>
              <a:t>)</a:t>
            </a:r>
            <a:r>
              <a:rPr lang="zh-CN" altLang="en-US" sz="2700" dirty="0" smtClean="0"/>
              <a:t> </a:t>
            </a:r>
            <a:endParaRPr lang="zh-CN" altLang="en-US" sz="2700" dirty="0"/>
          </a:p>
        </p:txBody>
      </p:sp>
      <p:sp>
        <p:nvSpPr>
          <p:cNvPr id="3" name="Rectangle 2"/>
          <p:cNvSpPr txBox="1">
            <a:spLocks noChangeArrowheads="1"/>
          </p:cNvSpPr>
          <p:nvPr/>
        </p:nvSpPr>
        <p:spPr>
          <a:xfrm>
            <a:off x="357158" y="285728"/>
            <a:ext cx="8229600" cy="11430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选择排序 </a:t>
            </a: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_s1035"/>
          <p:cNvSpPr>
            <a:spLocks noChangeArrowheads="1"/>
          </p:cNvSpPr>
          <p:nvPr/>
        </p:nvSpPr>
        <p:spPr bwMode="auto">
          <a:xfrm>
            <a:off x="714348" y="1643050"/>
            <a:ext cx="5833910"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插入排序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5" name="_s1036"/>
          <p:cNvSpPr>
            <a:spLocks noChangeArrowheads="1"/>
          </p:cNvSpPr>
          <p:nvPr/>
        </p:nvSpPr>
        <p:spPr bwMode="auto">
          <a:xfrm>
            <a:off x="714348" y="2474197"/>
            <a:ext cx="5818598"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交换排序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6" name="_s1037"/>
          <p:cNvSpPr>
            <a:spLocks noChangeArrowheads="1"/>
          </p:cNvSpPr>
          <p:nvPr/>
        </p:nvSpPr>
        <p:spPr bwMode="auto">
          <a:xfrm>
            <a:off x="714348" y="3305344"/>
            <a:ext cx="5837738"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选择</a:t>
            </a: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排序</a:t>
            </a:r>
          </a:p>
        </p:txBody>
      </p:sp>
      <p:sp>
        <p:nvSpPr>
          <p:cNvPr id="7" name="_s1038"/>
          <p:cNvSpPr>
            <a:spLocks noChangeArrowheads="1"/>
          </p:cNvSpPr>
          <p:nvPr/>
        </p:nvSpPr>
        <p:spPr bwMode="auto">
          <a:xfrm>
            <a:off x="714348" y="4136491"/>
            <a:ext cx="5833910" cy="707502"/>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归并排序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8" name="_s1038"/>
          <p:cNvSpPr>
            <a:spLocks noChangeArrowheads="1"/>
          </p:cNvSpPr>
          <p:nvPr/>
        </p:nvSpPr>
        <p:spPr bwMode="auto">
          <a:xfrm>
            <a:off x="714348" y="4974956"/>
            <a:ext cx="5834063" cy="706438"/>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wrap="none" lIns="0" tIns="0" rIns="0" bIns="0" anchor="ctr"/>
          <a:lstStyle/>
          <a:p>
            <a:r>
              <a:rPr lang="zh-CN" altLang="en-US" sz="2600" b="1" dirty="0" smtClean="0">
                <a:solidFill>
                  <a:srgbClr val="000000"/>
                </a:solidFill>
                <a:latin typeface="微软雅黑" pitchFamily="34" charset="-122"/>
                <a:ea typeface="微软雅黑" pitchFamily="34" charset="-122"/>
              </a:rPr>
              <a:t>    分配</a:t>
            </a:r>
            <a:r>
              <a:rPr lang="zh-CN" altLang="en-US" sz="2600" b="1" dirty="0">
                <a:solidFill>
                  <a:srgbClr val="000000"/>
                </a:solidFill>
                <a:latin typeface="微软雅黑" pitchFamily="34" charset="-122"/>
                <a:ea typeface="微软雅黑" pitchFamily="34" charset="-122"/>
              </a:rPr>
              <a:t>排序（基数排序）</a:t>
            </a:r>
          </a:p>
        </p:txBody>
      </p:sp>
      <p:sp>
        <p:nvSpPr>
          <p:cNvPr id="9" name="TextBox 8"/>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18753"/>
            <a:ext cx="6047772" cy="1369163"/>
          </a:xfrm>
        </p:spPr>
        <p:txBody>
          <a:bodyPr/>
          <a:lstStyle/>
          <a:p>
            <a:pPr algn="l"/>
            <a:r>
              <a:rPr lang="zh-CN" altLang="en-US" dirty="0" smtClean="0"/>
              <a:t>性能比较</a:t>
            </a:r>
            <a:endParaRPr lang="zh-CN" altLang="en-US" dirty="0"/>
          </a:p>
        </p:txBody>
      </p:sp>
      <p:grpSp>
        <p:nvGrpSpPr>
          <p:cNvPr id="3" name="组合 6"/>
          <p:cNvGrpSpPr/>
          <p:nvPr/>
        </p:nvGrpSpPr>
        <p:grpSpPr>
          <a:xfrm>
            <a:off x="928662" y="1500175"/>
            <a:ext cx="7000924" cy="4427028"/>
            <a:chOff x="928662" y="1714487"/>
            <a:chExt cx="6643734" cy="4212715"/>
          </a:xfrm>
        </p:grpSpPr>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28662" y="1714487"/>
              <a:ext cx="6643734" cy="4212715"/>
            </a:xfrm>
            <a:prstGeom prst="rect">
              <a:avLst/>
            </a:prstGeom>
          </p:spPr>
        </p:pic>
        <p:pic>
          <p:nvPicPr>
            <p:cNvPr id="4" name="Picture 4"/>
            <p:cNvPicPr>
              <a:picLocks noChangeAspect="1"/>
            </p:cNvPicPr>
            <p:nvPr/>
          </p:nvPicPr>
          <p:blipFill>
            <a:blip r:embed="rId2">
              <a:extLst>
                <a:ext uri="{28A0092B-C50C-407E-A947-70E740481C1C}">
                  <a14:useLocalDpi xmlns="" xmlns:a14="http://schemas.microsoft.com/office/drawing/2010/main" val="0"/>
                </a:ext>
              </a:extLst>
            </a:blip>
            <a:srcRect t="42394" b="40648"/>
            <a:stretch>
              <a:fillRect/>
            </a:stretch>
          </p:blipFill>
          <p:spPr>
            <a:xfrm>
              <a:off x="928662" y="4143380"/>
              <a:ext cx="6643734" cy="714380"/>
            </a:xfrm>
            <a:prstGeom prst="rect">
              <a:avLst/>
            </a:prstGeom>
          </p:spPr>
        </p:pic>
        <p:pic>
          <p:nvPicPr>
            <p:cNvPr id="6" name="Picture 4"/>
            <p:cNvPicPr>
              <a:picLocks noChangeAspect="1"/>
            </p:cNvPicPr>
            <p:nvPr/>
          </p:nvPicPr>
          <p:blipFill>
            <a:blip r:embed="rId2">
              <a:extLst>
                <a:ext uri="{28A0092B-C50C-407E-A947-70E740481C1C}">
                  <a14:useLocalDpi xmlns="" xmlns:a14="http://schemas.microsoft.com/office/drawing/2010/main" val="0"/>
                </a:ext>
              </a:extLst>
            </a:blip>
            <a:srcRect t="59126" b="25612"/>
            <a:stretch>
              <a:fillRect/>
            </a:stretch>
          </p:blipFill>
          <p:spPr>
            <a:xfrm>
              <a:off x="928662" y="3500438"/>
              <a:ext cx="6643734" cy="642942"/>
            </a:xfrm>
            <a:prstGeom prst="rect">
              <a:avLst/>
            </a:prstGeom>
          </p:spPr>
        </p:pic>
      </p:grpSp>
      <p:sp>
        <p:nvSpPr>
          <p:cNvPr id="7" name="五角星 6"/>
          <p:cNvSpPr/>
          <p:nvPr/>
        </p:nvSpPr>
        <p:spPr>
          <a:xfrm>
            <a:off x="8001024" y="2714620"/>
            <a:ext cx="285752" cy="285752"/>
          </a:xfrm>
          <a:prstGeom prst="star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p>
        </p:txBody>
      </p:sp>
      <p:sp>
        <p:nvSpPr>
          <p:cNvPr id="8" name="五角星 7"/>
          <p:cNvSpPr/>
          <p:nvPr/>
        </p:nvSpPr>
        <p:spPr>
          <a:xfrm>
            <a:off x="8001024" y="3429000"/>
            <a:ext cx="285752" cy="285752"/>
          </a:xfrm>
          <a:prstGeom prst="star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p>
        </p:txBody>
      </p:sp>
      <p:sp>
        <p:nvSpPr>
          <p:cNvPr id="9" name="五角星 8"/>
          <p:cNvSpPr/>
          <p:nvPr/>
        </p:nvSpPr>
        <p:spPr>
          <a:xfrm>
            <a:off x="8001024" y="4143380"/>
            <a:ext cx="285752" cy="285752"/>
          </a:xfrm>
          <a:prstGeom prst="star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265221056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out)">
                                      <p:cBhvr>
                                        <p:cTn id="7" dur="500"/>
                                        <p:tgtEl>
                                          <p:spTgt spid="9"/>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ox(out)">
                                      <p:cBhvr>
                                        <p:cTn id="10" dur="500"/>
                                        <p:tgtEl>
                                          <p:spTgt spid="8"/>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out)">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15913" y="1460500"/>
            <a:ext cx="8424862" cy="2997744"/>
          </a:xfrm>
          <a:prstGeom prst="rect">
            <a:avLst/>
          </a:prstGeom>
          <a:noFill/>
          <a:ln w="19050" cap="sq" algn="ctr">
            <a:noFill/>
            <a:miter lim="800000"/>
            <a:headEnd/>
            <a:tailEnd/>
          </a:ln>
          <a:effectLst/>
        </p:spPr>
        <p:txBody>
          <a:bodyPr>
            <a:spAutoFit/>
          </a:bodyPr>
          <a:lstStyle/>
          <a:p>
            <a:pPr indent="441325">
              <a:lnSpc>
                <a:spcPct val="80000"/>
              </a:lnSpc>
              <a:spcBef>
                <a:spcPct val="50000"/>
              </a:spcBef>
              <a:buFont typeface="Arial" pitchFamily="34" charset="0"/>
              <a:buChar char="•"/>
            </a:pPr>
            <a:r>
              <a:rPr lang="zh-CN" altLang="en-US" sz="2800" dirty="0" smtClean="0">
                <a:latin typeface="微软雅黑" pitchFamily="34" charset="-122"/>
                <a:ea typeface="微软雅黑" pitchFamily="34" charset="-122"/>
              </a:rPr>
              <a:t>内部排序</a:t>
            </a:r>
            <a:r>
              <a:rPr lang="zh-CN" altLang="en-US" sz="2800" dirty="0">
                <a:latin typeface="微软雅黑" pitchFamily="34" charset="-122"/>
                <a:ea typeface="微软雅黑" pitchFamily="34" charset="-122"/>
              </a:rPr>
              <a:t>和外部排序</a:t>
            </a:r>
          </a:p>
          <a:p>
            <a:pPr>
              <a:lnSpc>
                <a:spcPct val="80000"/>
              </a:lnSpc>
              <a:spcBef>
                <a:spcPct val="50000"/>
              </a:spcBef>
            </a:pPr>
            <a:r>
              <a:rPr lang="zh-CN" altLang="en-US" sz="2800" dirty="0">
                <a:latin typeface="微软雅黑" pitchFamily="34" charset="-122"/>
                <a:ea typeface="微软雅黑" pitchFamily="34" charset="-122"/>
              </a:rPr>
              <a:t>   </a:t>
            </a:r>
            <a:r>
              <a:rPr lang="zh-CN" altLang="en-US" sz="2800" dirty="0" smtClean="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待</a:t>
            </a:r>
            <a:r>
              <a:rPr lang="zh-CN" altLang="en-US" sz="2400" dirty="0">
                <a:latin typeface="微软雅黑" pitchFamily="34" charset="-122"/>
                <a:ea typeface="微软雅黑" pitchFamily="34" charset="-122"/>
              </a:rPr>
              <a:t>排序的表完全放在内存中称为内排序</a:t>
            </a:r>
          </a:p>
          <a:p>
            <a:pPr indent="441325">
              <a:lnSpc>
                <a:spcPct val="80000"/>
              </a:lnSpc>
              <a:spcBef>
                <a:spcPct val="50000"/>
              </a:spcBef>
              <a:buFont typeface="Arial" pitchFamily="34" charset="0"/>
              <a:buChar char="•"/>
            </a:pPr>
            <a:r>
              <a:rPr lang="zh-CN" altLang="en-US" sz="2800" dirty="0" smtClean="0">
                <a:latin typeface="微软雅黑" pitchFamily="34" charset="-122"/>
                <a:ea typeface="微软雅黑" pitchFamily="34" charset="-122"/>
              </a:rPr>
              <a:t>对</a:t>
            </a:r>
            <a:r>
              <a:rPr lang="zh-CN" altLang="en-US" sz="2800" dirty="0">
                <a:latin typeface="微软雅黑" pitchFamily="34" charset="-122"/>
                <a:ea typeface="微软雅黑" pitchFamily="34" charset="-122"/>
              </a:rPr>
              <a:t>排序方法的评价</a:t>
            </a:r>
          </a:p>
          <a:p>
            <a:pPr>
              <a:lnSpc>
                <a:spcPct val="80000"/>
              </a:lnSpc>
              <a:spcBef>
                <a:spcPct val="50000"/>
              </a:spcBef>
            </a:pPr>
            <a:r>
              <a:rPr lang="zh-CN" altLang="en-US" sz="2400" dirty="0" smtClean="0">
                <a:latin typeface="微软雅黑" pitchFamily="34" charset="-122"/>
                <a:ea typeface="微软雅黑" pitchFamily="34" charset="-122"/>
              </a:rPr>
              <a:t>    空间</a:t>
            </a:r>
            <a:r>
              <a:rPr lang="zh-CN" altLang="en-US" sz="2400" dirty="0">
                <a:latin typeface="微软雅黑" pitchFamily="34" charset="-122"/>
                <a:ea typeface="微软雅黑" pitchFamily="34" charset="-122"/>
              </a:rPr>
              <a:t>性能：除排序表以外的内存占用情况。</a:t>
            </a:r>
          </a:p>
          <a:p>
            <a:pPr>
              <a:lnSpc>
                <a:spcPct val="80000"/>
              </a:lnSpc>
              <a:spcBef>
                <a:spcPct val="50000"/>
              </a:spcBef>
            </a:pPr>
            <a:r>
              <a:rPr lang="zh-CN" altLang="en-US" sz="2400" dirty="0">
                <a:latin typeface="微软雅黑" pitchFamily="34" charset="-122"/>
                <a:ea typeface="微软雅黑" pitchFamily="34" charset="-122"/>
              </a:rPr>
              <a:t>    时间性能：比较关键码的次数，数据移动的次数。</a:t>
            </a:r>
          </a:p>
          <a:p>
            <a:pPr>
              <a:lnSpc>
                <a:spcPct val="80000"/>
              </a:lnSpc>
              <a:spcBef>
                <a:spcPct val="50000"/>
              </a:spcBef>
            </a:pPr>
            <a:r>
              <a:rPr lang="zh-CN" altLang="en-US" sz="2400" dirty="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     它们</a:t>
            </a:r>
            <a:r>
              <a:rPr lang="zh-CN" altLang="en-US" sz="2400" dirty="0">
                <a:latin typeface="微软雅黑" pitchFamily="34" charset="-122"/>
                <a:ea typeface="微软雅黑" pitchFamily="34" charset="-122"/>
              </a:rPr>
              <a:t>往往是排序表规模（</a:t>
            </a:r>
            <a:r>
              <a:rPr lang="en-US" altLang="zh-CN" sz="2400" dirty="0">
                <a:latin typeface="微软雅黑" pitchFamily="34" charset="-122"/>
                <a:ea typeface="微软雅黑" pitchFamily="34" charset="-122"/>
              </a:rPr>
              <a:t>n</a:t>
            </a:r>
            <a:r>
              <a:rPr lang="zh-CN" altLang="en-US" sz="2400" dirty="0">
                <a:latin typeface="微软雅黑" pitchFamily="34" charset="-122"/>
                <a:ea typeface="微软雅黑" pitchFamily="34" charset="-122"/>
              </a:rPr>
              <a:t>）的函数</a:t>
            </a:r>
          </a:p>
        </p:txBody>
      </p:sp>
      <p:sp>
        <p:nvSpPr>
          <p:cNvPr id="3" name="TextBox 2"/>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82306">
                                            <p:txEl>
                                              <p:pRg st="0" end="0"/>
                                            </p:txEl>
                                          </p:spTgt>
                                        </p:tgtEl>
                                        <p:attrNameLst>
                                          <p:attrName>style.visibility</p:attrName>
                                        </p:attrNameLst>
                                      </p:cBhvr>
                                      <p:to>
                                        <p:strVal val="visible"/>
                                      </p:to>
                                    </p:set>
                                    <p:animEffect transition="in" filter="blinds(horizontal)">
                                      <p:cBhvr>
                                        <p:cTn id="7" dur="500"/>
                                        <p:tgtEl>
                                          <p:spTgt spid="48230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82306">
                                            <p:txEl>
                                              <p:pRg st="1" end="1"/>
                                            </p:txEl>
                                          </p:spTgt>
                                        </p:tgtEl>
                                        <p:attrNameLst>
                                          <p:attrName>style.visibility</p:attrName>
                                        </p:attrNameLst>
                                      </p:cBhvr>
                                      <p:to>
                                        <p:strVal val="visible"/>
                                      </p:to>
                                    </p:set>
                                    <p:animEffect transition="in" filter="blinds(horizontal)">
                                      <p:cBhvr>
                                        <p:cTn id="10" dur="500"/>
                                        <p:tgtEl>
                                          <p:spTgt spid="48230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82306">
                                            <p:txEl>
                                              <p:pRg st="2" end="2"/>
                                            </p:txEl>
                                          </p:spTgt>
                                        </p:tgtEl>
                                        <p:attrNameLst>
                                          <p:attrName>style.visibility</p:attrName>
                                        </p:attrNameLst>
                                      </p:cBhvr>
                                      <p:to>
                                        <p:strVal val="visible"/>
                                      </p:to>
                                    </p:set>
                                    <p:animEffect transition="in" filter="blinds(horizontal)">
                                      <p:cBhvr>
                                        <p:cTn id="15" dur="500"/>
                                        <p:tgtEl>
                                          <p:spTgt spid="482306">
                                            <p:txEl>
                                              <p:pRg st="2" end="2"/>
                                            </p:txEl>
                                          </p:spTgt>
                                        </p:tgtEl>
                                      </p:cBhvr>
                                    </p:animEffect>
                                  </p:childTnLst>
                                </p:cTn>
                              </p:par>
                            </p:childTnLst>
                          </p:cTn>
                        </p:par>
                        <p:par>
                          <p:cTn id="16" fill="hold">
                            <p:stCondLst>
                              <p:cond delay="500"/>
                            </p:stCondLst>
                            <p:childTnLst>
                              <p:par>
                                <p:cTn id="17" presetID="3" presetClass="entr" presetSubtype="10" fill="hold" nodeType="afterEffect">
                                  <p:stCondLst>
                                    <p:cond delay="0"/>
                                  </p:stCondLst>
                                  <p:childTnLst>
                                    <p:set>
                                      <p:cBhvr>
                                        <p:cTn id="18" dur="1" fill="hold">
                                          <p:stCondLst>
                                            <p:cond delay="0"/>
                                          </p:stCondLst>
                                        </p:cTn>
                                        <p:tgtEl>
                                          <p:spTgt spid="482306">
                                            <p:txEl>
                                              <p:pRg st="3" end="3"/>
                                            </p:txEl>
                                          </p:spTgt>
                                        </p:tgtEl>
                                        <p:attrNameLst>
                                          <p:attrName>style.visibility</p:attrName>
                                        </p:attrNameLst>
                                      </p:cBhvr>
                                      <p:to>
                                        <p:strVal val="visible"/>
                                      </p:to>
                                    </p:set>
                                    <p:animEffect transition="in" filter="blinds(horizontal)">
                                      <p:cBhvr>
                                        <p:cTn id="19" dur="500"/>
                                        <p:tgtEl>
                                          <p:spTgt spid="482306">
                                            <p:txEl>
                                              <p:pRg st="3" end="3"/>
                                            </p:txEl>
                                          </p:spTgt>
                                        </p:tgtEl>
                                      </p:cBhvr>
                                    </p:animEffect>
                                  </p:childTnLst>
                                </p:cTn>
                              </p:par>
                            </p:childTnLst>
                          </p:cTn>
                        </p:par>
                        <p:par>
                          <p:cTn id="20" fill="hold">
                            <p:stCondLst>
                              <p:cond delay="1000"/>
                            </p:stCondLst>
                            <p:childTnLst>
                              <p:par>
                                <p:cTn id="21" presetID="3" presetClass="entr" presetSubtype="10" fill="hold" nodeType="afterEffect">
                                  <p:stCondLst>
                                    <p:cond delay="0"/>
                                  </p:stCondLst>
                                  <p:childTnLst>
                                    <p:set>
                                      <p:cBhvr>
                                        <p:cTn id="22" dur="1" fill="hold">
                                          <p:stCondLst>
                                            <p:cond delay="0"/>
                                          </p:stCondLst>
                                        </p:cTn>
                                        <p:tgtEl>
                                          <p:spTgt spid="482306">
                                            <p:txEl>
                                              <p:pRg st="4" end="4"/>
                                            </p:txEl>
                                          </p:spTgt>
                                        </p:tgtEl>
                                        <p:attrNameLst>
                                          <p:attrName>style.visibility</p:attrName>
                                        </p:attrNameLst>
                                      </p:cBhvr>
                                      <p:to>
                                        <p:strVal val="visible"/>
                                      </p:to>
                                    </p:set>
                                    <p:animEffect transition="in" filter="blinds(horizontal)">
                                      <p:cBhvr>
                                        <p:cTn id="23" dur="500"/>
                                        <p:tgtEl>
                                          <p:spTgt spid="482306">
                                            <p:txEl>
                                              <p:pRg st="4" end="4"/>
                                            </p:txEl>
                                          </p:spTgt>
                                        </p:tgtEl>
                                      </p:cBhvr>
                                    </p:animEffect>
                                  </p:childTnLst>
                                </p:cTn>
                              </p:par>
                            </p:childTnLst>
                          </p:cTn>
                        </p:par>
                        <p:par>
                          <p:cTn id="24" fill="hold">
                            <p:stCondLst>
                              <p:cond delay="1500"/>
                            </p:stCondLst>
                            <p:childTnLst>
                              <p:par>
                                <p:cTn id="25" presetID="3" presetClass="entr" presetSubtype="10" fill="hold" nodeType="afterEffect">
                                  <p:stCondLst>
                                    <p:cond delay="0"/>
                                  </p:stCondLst>
                                  <p:childTnLst>
                                    <p:set>
                                      <p:cBhvr>
                                        <p:cTn id="26" dur="1" fill="hold">
                                          <p:stCondLst>
                                            <p:cond delay="0"/>
                                          </p:stCondLst>
                                        </p:cTn>
                                        <p:tgtEl>
                                          <p:spTgt spid="482306">
                                            <p:txEl>
                                              <p:pRg st="5" end="5"/>
                                            </p:txEl>
                                          </p:spTgt>
                                        </p:tgtEl>
                                        <p:attrNameLst>
                                          <p:attrName>style.visibility</p:attrName>
                                        </p:attrNameLst>
                                      </p:cBhvr>
                                      <p:to>
                                        <p:strVal val="visible"/>
                                      </p:to>
                                    </p:set>
                                    <p:animEffect transition="in" filter="blinds(horizontal)">
                                      <p:cBhvr>
                                        <p:cTn id="27" dur="500"/>
                                        <p:tgtEl>
                                          <p:spTgt spid="48230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body" idx="1"/>
          </p:nvPr>
        </p:nvSpPr>
        <p:spPr>
          <a:xfrm>
            <a:off x="428596" y="1428736"/>
            <a:ext cx="8280400" cy="4786346"/>
          </a:xfrm>
        </p:spPr>
        <p:txBody>
          <a:bodyPr>
            <a:normAutofit/>
          </a:bodyPr>
          <a:lstStyle/>
          <a:p>
            <a:pPr>
              <a:lnSpc>
                <a:spcPct val="90000"/>
              </a:lnSpc>
              <a:buFontTx/>
              <a:buNone/>
            </a:pPr>
            <a:r>
              <a:rPr lang="zh-CN" altLang="en-US" sz="2400" dirty="0" smtClean="0"/>
              <a:t>采用</a:t>
            </a:r>
            <a:r>
              <a:rPr lang="zh-CN" altLang="en-US" sz="2400" dirty="0"/>
              <a:t>顺序结构存储排序</a:t>
            </a:r>
            <a:r>
              <a:rPr lang="zh-CN" altLang="en-US" sz="2400" dirty="0" smtClean="0"/>
              <a:t>表</a:t>
            </a:r>
            <a:endParaRPr lang="zh-CN" altLang="en-US" sz="2400" dirty="0"/>
          </a:p>
          <a:p>
            <a:pPr>
              <a:lnSpc>
                <a:spcPct val="90000"/>
              </a:lnSpc>
              <a:buFontTx/>
              <a:buNone/>
            </a:pPr>
            <a:endParaRPr lang="en-US" altLang="zh-CN" sz="2400" dirty="0" smtClean="0"/>
          </a:p>
          <a:p>
            <a:pPr>
              <a:lnSpc>
                <a:spcPct val="90000"/>
              </a:lnSpc>
              <a:buFontTx/>
              <a:buNone/>
            </a:pPr>
            <a:r>
              <a:rPr lang="zh-CN" altLang="en-US" sz="2400" dirty="0" smtClean="0"/>
              <a:t>记录</a:t>
            </a:r>
            <a:r>
              <a:rPr lang="zh-CN" altLang="en-US" sz="2400" dirty="0"/>
              <a:t>和排序表的类型定义如下：</a:t>
            </a:r>
          </a:p>
          <a:p>
            <a:pPr>
              <a:lnSpc>
                <a:spcPct val="90000"/>
              </a:lnSpc>
              <a:buFontTx/>
              <a:buNone/>
            </a:pPr>
            <a:r>
              <a:rPr lang="zh-CN" altLang="en-US" sz="2000" dirty="0"/>
              <a:t>      </a:t>
            </a:r>
            <a:r>
              <a:rPr lang="en-US" altLang="zh-CN" sz="2000" dirty="0"/>
              <a:t>#define MAXNUM …    /* MAXNUM </a:t>
            </a:r>
            <a:r>
              <a:rPr lang="zh-CN" altLang="en-US" sz="2000" dirty="0"/>
              <a:t>为足够大的数*</a:t>
            </a:r>
            <a:r>
              <a:rPr lang="en-US" altLang="zh-CN" sz="2000" dirty="0"/>
              <a:t>/</a:t>
            </a:r>
          </a:p>
          <a:p>
            <a:pPr>
              <a:lnSpc>
                <a:spcPct val="90000"/>
              </a:lnSpc>
              <a:buFontTx/>
              <a:buNone/>
            </a:pPr>
            <a:r>
              <a:rPr lang="en-US" altLang="zh-CN" sz="2000" dirty="0"/>
              <a:t>      </a:t>
            </a:r>
            <a:r>
              <a:rPr lang="en-US" altLang="zh-CN" sz="2000" dirty="0" err="1"/>
              <a:t>typedef</a:t>
            </a:r>
            <a:r>
              <a:rPr lang="en-US" altLang="zh-CN" sz="2000" dirty="0"/>
              <a:t>  </a:t>
            </a:r>
            <a:r>
              <a:rPr lang="en-US" altLang="zh-CN" sz="2000" dirty="0" err="1"/>
              <a:t>struct</a:t>
            </a:r>
            <a:endParaRPr lang="en-US" altLang="zh-CN" sz="2000" dirty="0"/>
          </a:p>
          <a:p>
            <a:pPr>
              <a:lnSpc>
                <a:spcPct val="90000"/>
              </a:lnSpc>
              <a:buFontTx/>
              <a:buNone/>
            </a:pPr>
            <a:r>
              <a:rPr lang="en-US" altLang="zh-CN" sz="2000" dirty="0"/>
              <a:t>         { </a:t>
            </a:r>
            <a:r>
              <a:rPr lang="en-US" altLang="zh-CN" sz="2000" dirty="0" err="1"/>
              <a:t>keytype</a:t>
            </a:r>
            <a:r>
              <a:rPr lang="en-US" altLang="zh-CN" sz="2000" dirty="0"/>
              <a:t>   key;       	/*</a:t>
            </a:r>
            <a:r>
              <a:rPr lang="zh-CN" altLang="en-US" sz="2000" dirty="0"/>
              <a:t>关键码字段*</a:t>
            </a:r>
            <a:r>
              <a:rPr lang="en-US" altLang="zh-CN" sz="2000" dirty="0"/>
              <a:t>/</a:t>
            </a:r>
          </a:p>
          <a:p>
            <a:pPr>
              <a:lnSpc>
                <a:spcPct val="90000"/>
              </a:lnSpc>
              <a:buFontTx/>
              <a:buNone/>
            </a:pPr>
            <a:r>
              <a:rPr lang="en-US" altLang="zh-CN" sz="2000" dirty="0"/>
              <a:t>            ……                   	/*</a:t>
            </a:r>
            <a:r>
              <a:rPr lang="zh-CN" altLang="en-US" sz="2000" dirty="0"/>
              <a:t>其它信息*</a:t>
            </a:r>
            <a:r>
              <a:rPr lang="en-US" altLang="zh-CN" sz="2000" dirty="0"/>
              <a:t>/</a:t>
            </a:r>
          </a:p>
          <a:p>
            <a:pPr>
              <a:lnSpc>
                <a:spcPct val="90000"/>
              </a:lnSpc>
              <a:buFontTx/>
              <a:buNone/>
            </a:pPr>
            <a:r>
              <a:rPr lang="en-US" altLang="zh-CN" sz="2000" dirty="0"/>
              <a:t>         } </a:t>
            </a:r>
            <a:r>
              <a:rPr lang="en-US" altLang="zh-CN" sz="2000" dirty="0" err="1"/>
              <a:t>datatype</a:t>
            </a:r>
            <a:r>
              <a:rPr lang="en-US" altLang="zh-CN" sz="2000" dirty="0"/>
              <a:t>;           /*</a:t>
            </a:r>
            <a:r>
              <a:rPr lang="zh-CN" altLang="en-US" sz="2000" dirty="0"/>
              <a:t>记录类型 </a:t>
            </a:r>
            <a:r>
              <a:rPr lang="en-US" altLang="zh-CN" sz="2000" dirty="0" err="1"/>
              <a:t>RecNode</a:t>
            </a:r>
            <a:r>
              <a:rPr lang="en-US" altLang="zh-CN" sz="2000" dirty="0"/>
              <a:t>*/</a:t>
            </a:r>
          </a:p>
          <a:p>
            <a:pPr>
              <a:lnSpc>
                <a:spcPct val="90000"/>
              </a:lnSpc>
              <a:buFontTx/>
              <a:buNone/>
            </a:pPr>
            <a:r>
              <a:rPr lang="en-US" altLang="zh-CN" sz="2000" dirty="0"/>
              <a:t>       </a:t>
            </a:r>
            <a:r>
              <a:rPr lang="en-US" altLang="zh-CN" sz="2000" dirty="0" err="1"/>
              <a:t>datatype</a:t>
            </a:r>
            <a:r>
              <a:rPr lang="en-US" altLang="zh-CN" sz="2000" dirty="0"/>
              <a:t>  R[MAXNUM];      /*</a:t>
            </a:r>
            <a:r>
              <a:rPr lang="zh-CN" altLang="en-US" sz="2000" dirty="0"/>
              <a:t>定义排序表的存储*</a:t>
            </a:r>
            <a:r>
              <a:rPr lang="en-US" altLang="zh-CN" sz="2000" dirty="0"/>
              <a:t>/</a:t>
            </a:r>
          </a:p>
          <a:p>
            <a:pPr>
              <a:lnSpc>
                <a:spcPct val="90000"/>
              </a:lnSpc>
              <a:buFontTx/>
              <a:buNone/>
            </a:pPr>
            <a:endParaRPr lang="en-US" altLang="zh-CN" sz="2400" dirty="0" smtClean="0"/>
          </a:p>
          <a:p>
            <a:pPr marL="0" indent="0">
              <a:lnSpc>
                <a:spcPct val="90000"/>
              </a:lnSpc>
              <a:buFontTx/>
              <a:buNone/>
            </a:pPr>
            <a:r>
              <a:rPr lang="zh-CN" altLang="en-US" sz="2400" dirty="0" smtClean="0"/>
              <a:t>如</a:t>
            </a:r>
            <a:r>
              <a:rPr lang="zh-CN" altLang="en-US" sz="2400" dirty="0"/>
              <a:t>不加特别说明，排序表中的</a:t>
            </a:r>
            <a:r>
              <a:rPr lang="zh-CN" altLang="en-US" sz="2400" dirty="0" smtClean="0"/>
              <a:t>记录存放</a:t>
            </a:r>
            <a:r>
              <a:rPr lang="zh-CN" altLang="en-US" sz="2400" dirty="0"/>
              <a:t>在</a:t>
            </a:r>
            <a:r>
              <a:rPr lang="en-US" altLang="zh-CN" sz="2400" dirty="0"/>
              <a:t>R[1]…R[n]</a:t>
            </a:r>
            <a:r>
              <a:rPr lang="zh-CN" altLang="en-US" sz="2400" dirty="0"/>
              <a:t>分量中，</a:t>
            </a:r>
            <a:r>
              <a:rPr lang="en-US" altLang="zh-CN" sz="2400" dirty="0"/>
              <a:t>R[0]</a:t>
            </a:r>
            <a:r>
              <a:rPr lang="zh-CN" altLang="en-US" sz="2400" dirty="0"/>
              <a:t>分量闲置或做</a:t>
            </a:r>
            <a:r>
              <a:rPr lang="zh-CN" altLang="en-US" sz="2400" dirty="0">
                <a:solidFill>
                  <a:srgbClr val="FF0000"/>
                </a:solidFill>
              </a:rPr>
              <a:t>监视哨</a:t>
            </a:r>
            <a:r>
              <a:rPr lang="zh-CN" altLang="en-US" sz="2400" dirty="0"/>
              <a:t>（</a:t>
            </a:r>
            <a:r>
              <a:rPr lang="en-US" altLang="zh-CN" sz="2400" dirty="0"/>
              <a:t>n</a:t>
            </a:r>
            <a:r>
              <a:rPr lang="zh-CN" altLang="en-US" sz="2400" dirty="0"/>
              <a:t>是排序表中记录的个数</a:t>
            </a:r>
            <a:r>
              <a:rPr lang="zh-CN" altLang="en-US" sz="2400" dirty="0" smtClean="0"/>
              <a:t>）</a:t>
            </a:r>
            <a:endParaRPr lang="zh-CN" altLang="en-US" sz="2400" i="1" dirty="0"/>
          </a:p>
        </p:txBody>
      </p:sp>
      <p:sp>
        <p:nvSpPr>
          <p:cNvPr id="3" name="TextBox 2"/>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83330">
                                            <p:txEl>
                                              <p:pRg st="10" end="10"/>
                                            </p:txEl>
                                          </p:spTgt>
                                        </p:tgtEl>
                                        <p:attrNameLst>
                                          <p:attrName>style.visibility</p:attrName>
                                        </p:attrNameLst>
                                      </p:cBhvr>
                                      <p:to>
                                        <p:strVal val="visible"/>
                                      </p:to>
                                    </p:set>
                                    <p:animEffect transition="in" filter="blinds(horizontal)">
                                      <p:cBhvr>
                                        <p:cTn id="7" dur="500"/>
                                        <p:tgtEl>
                                          <p:spTgt spid="48333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_s1035"/>
          <p:cNvSpPr>
            <a:spLocks noChangeArrowheads="1"/>
          </p:cNvSpPr>
          <p:nvPr/>
        </p:nvSpPr>
        <p:spPr bwMode="auto">
          <a:xfrm>
            <a:off x="714348" y="1643050"/>
            <a:ext cx="5833910"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插入排序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13" name="_s1036"/>
          <p:cNvSpPr>
            <a:spLocks noChangeArrowheads="1"/>
          </p:cNvSpPr>
          <p:nvPr/>
        </p:nvSpPr>
        <p:spPr bwMode="auto">
          <a:xfrm>
            <a:off x="714348" y="2474197"/>
            <a:ext cx="5818598"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交换排序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14" name="_s1037"/>
          <p:cNvSpPr>
            <a:spLocks noChangeArrowheads="1"/>
          </p:cNvSpPr>
          <p:nvPr/>
        </p:nvSpPr>
        <p:spPr bwMode="auto">
          <a:xfrm>
            <a:off x="714348" y="3305344"/>
            <a:ext cx="5837738" cy="700183"/>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选择</a:t>
            </a: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排序</a:t>
            </a:r>
          </a:p>
        </p:txBody>
      </p:sp>
      <p:sp>
        <p:nvSpPr>
          <p:cNvPr id="15" name="_s1038"/>
          <p:cNvSpPr>
            <a:spLocks noChangeArrowheads="1"/>
          </p:cNvSpPr>
          <p:nvPr/>
        </p:nvSpPr>
        <p:spPr bwMode="auto">
          <a:xfrm>
            <a:off x="714348" y="4136491"/>
            <a:ext cx="5833910" cy="707502"/>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rPr>
              <a:t>    归并排序</a:t>
            </a:r>
            <a:endParaRPr kumimoji="0" lang="zh-CN" altLang="en-US" sz="2600" b="1" i="0" u="none" strike="noStrike" cap="none" normalizeH="0" baseline="0" dirty="0" smtClean="0">
              <a:ln>
                <a:noFill/>
              </a:ln>
              <a:solidFill>
                <a:srgbClr val="000000"/>
              </a:solidFill>
              <a:effectLst/>
              <a:latin typeface="微软雅黑" pitchFamily="34" charset="-122"/>
              <a:ea typeface="微软雅黑" pitchFamily="34" charset="-122"/>
            </a:endParaRPr>
          </a:p>
        </p:txBody>
      </p:sp>
      <p:sp>
        <p:nvSpPr>
          <p:cNvPr id="194585" name="_s1038"/>
          <p:cNvSpPr>
            <a:spLocks noChangeArrowheads="1"/>
          </p:cNvSpPr>
          <p:nvPr/>
        </p:nvSpPr>
        <p:spPr bwMode="auto">
          <a:xfrm>
            <a:off x="714348" y="4974956"/>
            <a:ext cx="5834063" cy="706438"/>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lIns="0" tIns="0" rIns="0" bIns="0" anchor="ctr"/>
          <a:lstStyle/>
          <a:p>
            <a:r>
              <a:rPr lang="zh-CN" altLang="en-US" sz="2600" b="1" dirty="0" smtClean="0">
                <a:solidFill>
                  <a:srgbClr val="000000"/>
                </a:solidFill>
                <a:latin typeface="微软雅黑" pitchFamily="34" charset="-122"/>
                <a:ea typeface="微软雅黑" pitchFamily="34" charset="-122"/>
              </a:rPr>
              <a:t>    分配</a:t>
            </a:r>
            <a:r>
              <a:rPr lang="zh-CN" altLang="en-US" sz="2600" b="1" dirty="0">
                <a:solidFill>
                  <a:srgbClr val="000000"/>
                </a:solidFill>
                <a:latin typeface="微软雅黑" pitchFamily="34" charset="-122"/>
                <a:ea typeface="微软雅黑" pitchFamily="34" charset="-122"/>
              </a:rPr>
              <a:t>排序（基数排序）</a:t>
            </a:r>
          </a:p>
        </p:txBody>
      </p:sp>
      <p:sp>
        <p:nvSpPr>
          <p:cNvPr id="7" name="TextBox 6"/>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5" name="Text Box 3"/>
          <p:cNvSpPr txBox="1">
            <a:spLocks noChangeArrowheads="1"/>
          </p:cNvSpPr>
          <p:nvPr/>
        </p:nvSpPr>
        <p:spPr bwMode="auto">
          <a:xfrm>
            <a:off x="500034" y="3000372"/>
            <a:ext cx="7273925" cy="2012859"/>
          </a:xfrm>
          <a:prstGeom prst="rect">
            <a:avLst/>
          </a:prstGeom>
          <a:noFill/>
          <a:ln w="12700" cap="sq">
            <a:noFill/>
            <a:miter lim="800000"/>
            <a:headEnd type="none" w="sm" len="sm"/>
            <a:tailEnd type="none" w="sm" len="sm"/>
          </a:ln>
          <a:effectLst/>
        </p:spPr>
        <p:txBody>
          <a:bodyPr>
            <a:spAutoFit/>
          </a:bodyPr>
          <a:lstStyle/>
          <a:p>
            <a:pPr>
              <a:lnSpc>
                <a:spcPct val="130000"/>
              </a:lnSpc>
            </a:pPr>
            <a:r>
              <a:rPr lang="en-US" altLang="zh-CN" sz="2400" dirty="0">
                <a:solidFill>
                  <a:srgbClr val="C00000"/>
                </a:solidFill>
                <a:latin typeface="微软雅黑" pitchFamily="34" charset="-122"/>
                <a:ea typeface="微软雅黑" pitchFamily="34" charset="-122"/>
                <a:cs typeface="Arial" charset="0"/>
              </a:rPr>
              <a:t> 1  </a:t>
            </a:r>
            <a:r>
              <a:rPr lang="zh-CN" altLang="en-US" sz="2400" dirty="0">
                <a:solidFill>
                  <a:srgbClr val="C00000"/>
                </a:solidFill>
                <a:latin typeface="微软雅黑" pitchFamily="34" charset="-122"/>
                <a:ea typeface="微软雅黑" pitchFamily="34" charset="-122"/>
                <a:cs typeface="Arial" charset="0"/>
              </a:rPr>
              <a:t>直接插入排序</a:t>
            </a:r>
          </a:p>
          <a:p>
            <a:pPr>
              <a:lnSpc>
                <a:spcPct val="130000"/>
              </a:lnSpc>
            </a:pPr>
            <a:r>
              <a:rPr lang="zh-CN" altLang="en-US" sz="2400" dirty="0">
                <a:solidFill>
                  <a:srgbClr val="C00000"/>
                </a:solidFill>
                <a:latin typeface="微软雅黑" pitchFamily="34" charset="-122"/>
                <a:ea typeface="微软雅黑" pitchFamily="34" charset="-122"/>
                <a:cs typeface="Arial" charset="0"/>
              </a:rPr>
              <a:t> </a:t>
            </a:r>
            <a:r>
              <a:rPr lang="en-US" altLang="zh-CN" sz="2400" dirty="0">
                <a:solidFill>
                  <a:srgbClr val="C00000"/>
                </a:solidFill>
                <a:latin typeface="微软雅黑" pitchFamily="34" charset="-122"/>
                <a:ea typeface="微软雅黑" pitchFamily="34" charset="-122"/>
                <a:cs typeface="Arial" charset="0"/>
              </a:rPr>
              <a:t>2  </a:t>
            </a:r>
            <a:r>
              <a:rPr lang="zh-CN" altLang="en-US" sz="2400" dirty="0">
                <a:solidFill>
                  <a:srgbClr val="C00000"/>
                </a:solidFill>
                <a:latin typeface="微软雅黑" pitchFamily="34" charset="-122"/>
                <a:ea typeface="微软雅黑" pitchFamily="34" charset="-122"/>
                <a:cs typeface="Arial" charset="0"/>
              </a:rPr>
              <a:t>折半插入排序</a:t>
            </a:r>
          </a:p>
          <a:p>
            <a:pPr>
              <a:lnSpc>
                <a:spcPct val="130000"/>
              </a:lnSpc>
            </a:pPr>
            <a:r>
              <a:rPr lang="zh-CN" altLang="en-US" sz="2400" dirty="0">
                <a:solidFill>
                  <a:srgbClr val="C00000"/>
                </a:solidFill>
                <a:latin typeface="微软雅黑" pitchFamily="34" charset="-122"/>
                <a:ea typeface="微软雅黑" pitchFamily="34" charset="-122"/>
                <a:cs typeface="Arial" charset="0"/>
              </a:rPr>
              <a:t> </a:t>
            </a:r>
            <a:r>
              <a:rPr lang="en-US" altLang="zh-CN" sz="2400" dirty="0">
                <a:solidFill>
                  <a:srgbClr val="C00000"/>
                </a:solidFill>
                <a:latin typeface="微软雅黑" pitchFamily="34" charset="-122"/>
                <a:ea typeface="微软雅黑" pitchFamily="34" charset="-122"/>
                <a:cs typeface="Arial" charset="0"/>
              </a:rPr>
              <a:t>3  </a:t>
            </a:r>
            <a:r>
              <a:rPr lang="zh-CN" altLang="en-US" sz="2400" dirty="0" smtClean="0">
                <a:solidFill>
                  <a:srgbClr val="C00000"/>
                </a:solidFill>
                <a:latin typeface="微软雅黑" pitchFamily="34" charset="-122"/>
                <a:ea typeface="微软雅黑" pitchFamily="34" charset="-122"/>
                <a:cs typeface="Arial" charset="0"/>
              </a:rPr>
              <a:t>表</a:t>
            </a:r>
            <a:r>
              <a:rPr lang="zh-CN" altLang="en-US" sz="2400" dirty="0">
                <a:solidFill>
                  <a:srgbClr val="C00000"/>
                </a:solidFill>
                <a:latin typeface="微软雅黑" pitchFamily="34" charset="-122"/>
                <a:ea typeface="微软雅黑" pitchFamily="34" charset="-122"/>
                <a:cs typeface="Arial" charset="0"/>
              </a:rPr>
              <a:t>插入排序</a:t>
            </a:r>
          </a:p>
          <a:p>
            <a:pPr>
              <a:lnSpc>
                <a:spcPct val="130000"/>
              </a:lnSpc>
            </a:pPr>
            <a:r>
              <a:rPr lang="zh-CN" altLang="en-US" sz="2400" dirty="0">
                <a:solidFill>
                  <a:srgbClr val="C00000"/>
                </a:solidFill>
                <a:latin typeface="微软雅黑" pitchFamily="34" charset="-122"/>
                <a:ea typeface="微软雅黑" pitchFamily="34" charset="-122"/>
                <a:cs typeface="Arial" charset="0"/>
              </a:rPr>
              <a:t> </a:t>
            </a:r>
            <a:r>
              <a:rPr lang="en-US" altLang="zh-CN" sz="2400" dirty="0" smtClean="0">
                <a:solidFill>
                  <a:srgbClr val="C00000"/>
                </a:solidFill>
                <a:latin typeface="微软雅黑" pitchFamily="34" charset="-122"/>
                <a:ea typeface="微软雅黑" pitchFamily="34" charset="-122"/>
                <a:cs typeface="Arial" charset="0"/>
              </a:rPr>
              <a:t>4  </a:t>
            </a:r>
            <a:r>
              <a:rPr lang="zh-CN" altLang="en-US" sz="2400" dirty="0">
                <a:solidFill>
                  <a:srgbClr val="C00000"/>
                </a:solidFill>
                <a:latin typeface="微软雅黑" pitchFamily="34" charset="-122"/>
                <a:ea typeface="微软雅黑" pitchFamily="34" charset="-122"/>
                <a:cs typeface="Arial" charset="0"/>
              </a:rPr>
              <a:t>希尔排序</a:t>
            </a:r>
          </a:p>
        </p:txBody>
      </p:sp>
      <p:sp>
        <p:nvSpPr>
          <p:cNvPr id="484356" name="Rectangle 4"/>
          <p:cNvSpPr>
            <a:spLocks noChangeArrowheads="1"/>
          </p:cNvSpPr>
          <p:nvPr/>
        </p:nvSpPr>
        <p:spPr bwMode="auto">
          <a:xfrm>
            <a:off x="500034" y="1450971"/>
            <a:ext cx="8001056" cy="1421928"/>
          </a:xfrm>
          <a:prstGeom prst="rect">
            <a:avLst/>
          </a:prstGeom>
          <a:noFill/>
          <a:ln w="19050" cap="sq">
            <a:noFill/>
            <a:miter lim="800000"/>
            <a:headEnd/>
            <a:tailEnd/>
          </a:ln>
          <a:effectLst/>
        </p:spPr>
        <p:txBody>
          <a:bodyPr wrap="square" anchor="ctr">
            <a:spAutoFit/>
          </a:bodyPr>
          <a:lstStyle/>
          <a:p>
            <a:pPr>
              <a:lnSpc>
                <a:spcPct val="120000"/>
              </a:lnSpc>
            </a:pPr>
            <a:r>
              <a:rPr kumimoji="1"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插入排序的基本思想是：每次将一个待排序的记录，按其关键字大小插入到前面已经排好序的子表的适当位置，直到全部记录插入完成，整个表有序为止。</a:t>
            </a:r>
          </a:p>
        </p:txBody>
      </p:sp>
      <p:pic>
        <p:nvPicPr>
          <p:cNvPr id="484357" name="Picture 5"/>
          <p:cNvPicPr>
            <a:picLocks noChangeAspect="1" noChangeArrowheads="1"/>
          </p:cNvPicPr>
          <p:nvPr/>
        </p:nvPicPr>
        <p:blipFill>
          <a:blip r:embed="rId2"/>
          <a:srcRect l="1111" t="3914"/>
          <a:stretch>
            <a:fillRect/>
          </a:stretch>
        </p:blipFill>
        <p:spPr bwMode="auto">
          <a:xfrm>
            <a:off x="4357686" y="3000372"/>
            <a:ext cx="4097337" cy="1285883"/>
          </a:xfrm>
          <a:prstGeom prst="rect">
            <a:avLst/>
          </a:prstGeom>
          <a:noFill/>
          <a:ln w="9525">
            <a:noFill/>
            <a:miter lim="800000"/>
            <a:headEnd/>
            <a:tailEnd/>
          </a:ln>
          <a:effectLst/>
        </p:spPr>
      </p:pic>
      <p:sp>
        <p:nvSpPr>
          <p:cNvPr id="5" name="TextBox 4"/>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
        <p:nvSpPr>
          <p:cNvPr id="11" name="左箭头 10"/>
          <p:cNvSpPr/>
          <p:nvPr/>
        </p:nvSpPr>
        <p:spPr>
          <a:xfrm>
            <a:off x="3000364" y="3214686"/>
            <a:ext cx="428628"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4355"/>
                                        </p:tgtEl>
                                        <p:attrNameLst>
                                          <p:attrName>style.visibility</p:attrName>
                                        </p:attrNameLst>
                                      </p:cBhvr>
                                      <p:to>
                                        <p:strVal val="visible"/>
                                      </p:to>
                                    </p:set>
                                    <p:animEffect transition="in" filter="dissolve">
                                      <p:cBhvr>
                                        <p:cTn id="7" dur="500"/>
                                        <p:tgtEl>
                                          <p:spTgt spid="48435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84357"/>
                                        </p:tgtEl>
                                        <p:attrNameLst>
                                          <p:attrName>style.visibility</p:attrName>
                                        </p:attrNameLst>
                                      </p:cBhvr>
                                      <p:to>
                                        <p:strVal val="visible"/>
                                      </p:to>
                                    </p:set>
                                    <p:anim calcmode="lin" valueType="num">
                                      <p:cBhvr additive="base">
                                        <p:cTn id="12" dur="500" fill="hold"/>
                                        <p:tgtEl>
                                          <p:spTgt spid="484357"/>
                                        </p:tgtEl>
                                        <p:attrNameLst>
                                          <p:attrName>ppt_x</p:attrName>
                                        </p:attrNameLst>
                                      </p:cBhvr>
                                      <p:tavLst>
                                        <p:tav tm="0">
                                          <p:val>
                                            <p:strVal val="#ppt_x"/>
                                          </p:val>
                                        </p:tav>
                                        <p:tav tm="100000">
                                          <p:val>
                                            <p:strVal val="#ppt_x"/>
                                          </p:val>
                                        </p:tav>
                                      </p:tavLst>
                                    </p:anim>
                                    <p:anim calcmode="lin" valueType="num">
                                      <p:cBhvr additive="base">
                                        <p:cTn id="13" dur="500" fill="hold"/>
                                        <p:tgtEl>
                                          <p:spTgt spid="48435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right)">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body" idx="1"/>
          </p:nvPr>
        </p:nvSpPr>
        <p:spPr>
          <a:xfrm>
            <a:off x="0" y="1576388"/>
            <a:ext cx="9144000" cy="4573560"/>
          </a:xfrm>
          <a:noFill/>
        </p:spPr>
        <p:txBody>
          <a:bodyPr>
            <a:spAutoFit/>
          </a:bodyPr>
          <a:lstStyle/>
          <a:p>
            <a:pPr>
              <a:lnSpc>
                <a:spcPct val="80000"/>
              </a:lnSpc>
              <a:buFontTx/>
              <a:buNone/>
            </a:pPr>
            <a:r>
              <a:rPr lang="en-US" altLang="zh-CN" sz="900" b="1" dirty="0">
                <a:solidFill>
                  <a:schemeClr val="tx2"/>
                </a:solidFill>
              </a:rPr>
              <a:t>                  </a:t>
            </a:r>
            <a:r>
              <a:rPr lang="en-US" altLang="zh-CN" sz="2400" b="1" dirty="0">
                <a:solidFill>
                  <a:schemeClr val="tx2"/>
                </a:solidFill>
                <a:latin typeface="Times New Roman" pitchFamily="18" charset="0"/>
              </a:rPr>
              <a:t>R[0]  R[1]  R[2]  R[3]  R[4]   R[5]   R[6]   R[7]   R[8]  R[9]  R[10]</a:t>
            </a:r>
          </a:p>
          <a:p>
            <a:pPr>
              <a:lnSpc>
                <a:spcPct val="80000"/>
              </a:lnSpc>
              <a:buFontTx/>
              <a:buNone/>
            </a:pPr>
            <a:endParaRPr lang="en-US" altLang="zh-CN" sz="2400" b="1" dirty="0">
              <a:solidFill>
                <a:schemeClr val="tx2"/>
              </a:solidFill>
              <a:latin typeface="Times New Roman" pitchFamily="18" charset="0"/>
            </a:endParaRPr>
          </a:p>
          <a:p>
            <a:pPr>
              <a:lnSpc>
                <a:spcPct val="80000"/>
              </a:lnSpc>
              <a:buFontTx/>
              <a:buNone/>
            </a:pPr>
            <a:r>
              <a:rPr lang="zh-CN" altLang="en-US" sz="2400" b="1" dirty="0">
                <a:solidFill>
                  <a:schemeClr val="tx2"/>
                </a:solidFill>
                <a:latin typeface="Times New Roman" pitchFamily="18" charset="0"/>
              </a:rPr>
              <a:t>初始</a:t>
            </a:r>
            <a:r>
              <a:rPr lang="en-US" altLang="zh-CN" sz="2400" b="1" dirty="0">
                <a:solidFill>
                  <a:schemeClr val="tx2"/>
                </a:solidFill>
                <a:latin typeface="Times New Roman" pitchFamily="18" charset="0"/>
              </a:rPr>
              <a:t>: </a:t>
            </a:r>
            <a:r>
              <a:rPr lang="en-US" altLang="zh-CN" sz="2400" b="1" u="sng" dirty="0">
                <a:solidFill>
                  <a:srgbClr val="FF9933"/>
                </a:solidFill>
                <a:latin typeface="Times New Roman" pitchFamily="18" charset="0"/>
              </a:rPr>
              <a:t>      </a:t>
            </a:r>
            <a:r>
              <a:rPr lang="en-US" altLang="zh-CN" sz="2400" b="1" dirty="0">
                <a:solidFill>
                  <a:srgbClr val="FF9933"/>
                </a:solidFill>
                <a:latin typeface="Times New Roman" pitchFamily="18" charset="0"/>
              </a:rPr>
              <a:t>    </a:t>
            </a:r>
            <a:r>
              <a:rPr lang="en-US" altLang="zh-CN" sz="2400" b="1" dirty="0">
                <a:solidFill>
                  <a:schemeClr val="tx2"/>
                </a:solidFill>
                <a:latin typeface="Times New Roman" pitchFamily="18" charset="0"/>
              </a:rPr>
              <a:t>36      </a:t>
            </a:r>
            <a:r>
              <a:rPr lang="en-US" altLang="zh-CN" sz="2400" b="1" dirty="0">
                <a:solidFill>
                  <a:srgbClr val="C00000"/>
                </a:solidFill>
                <a:latin typeface="Times New Roman" pitchFamily="18" charset="0"/>
              </a:rPr>
              <a:t>20 </a:t>
            </a:r>
            <a:r>
              <a:rPr lang="en-US" altLang="zh-CN" sz="2400" b="1" dirty="0">
                <a:solidFill>
                  <a:schemeClr val="tx2"/>
                </a:solidFill>
                <a:latin typeface="Times New Roman" pitchFamily="18" charset="0"/>
              </a:rPr>
              <a:t>    18      10       60      25      30       </a:t>
            </a:r>
            <a:r>
              <a:rPr lang="en-US" altLang="zh-CN" sz="2400" b="1" u="sng" dirty="0">
                <a:solidFill>
                  <a:schemeClr val="tx2"/>
                </a:solidFill>
                <a:latin typeface="Times New Roman" pitchFamily="18" charset="0"/>
              </a:rPr>
              <a:t>18</a:t>
            </a:r>
            <a:r>
              <a:rPr lang="en-US" altLang="zh-CN" sz="2400" b="1" dirty="0">
                <a:solidFill>
                  <a:schemeClr val="tx2"/>
                </a:solidFill>
                <a:latin typeface="Times New Roman" pitchFamily="18" charset="0"/>
              </a:rPr>
              <a:t>      12      56</a:t>
            </a:r>
          </a:p>
          <a:p>
            <a:pPr>
              <a:lnSpc>
                <a:spcPct val="80000"/>
              </a:lnSpc>
              <a:buFontTx/>
              <a:buNone/>
            </a:pPr>
            <a:endParaRPr lang="en-US" altLang="zh-CN" sz="2400" b="1" dirty="0">
              <a:solidFill>
                <a:schemeClr val="tx2"/>
              </a:solidFill>
              <a:latin typeface="Times New Roman" pitchFamily="18" charset="0"/>
            </a:endParaRPr>
          </a:p>
          <a:p>
            <a:pPr>
              <a:lnSpc>
                <a:spcPct val="80000"/>
              </a:lnSpc>
              <a:buFontTx/>
              <a:buNone/>
            </a:pPr>
            <a:r>
              <a:rPr lang="en-US" altLang="zh-CN" sz="2400" b="1" dirty="0" err="1">
                <a:solidFill>
                  <a:schemeClr val="tx2"/>
                </a:solidFill>
                <a:latin typeface="Times New Roman" pitchFamily="18" charset="0"/>
              </a:rPr>
              <a:t>i</a:t>
            </a:r>
            <a:r>
              <a:rPr lang="en-US" altLang="zh-CN" sz="2400" b="1" dirty="0">
                <a:solidFill>
                  <a:schemeClr val="tx2"/>
                </a:solidFill>
                <a:latin typeface="Times New Roman" pitchFamily="18" charset="0"/>
              </a:rPr>
              <a:t>=2 </a:t>
            </a:r>
            <a:r>
              <a:rPr lang="zh-CN" altLang="en-US" sz="2400" b="1" dirty="0">
                <a:solidFill>
                  <a:schemeClr val="tx2"/>
                </a:solidFill>
                <a:latin typeface="Times New Roman" pitchFamily="18" charset="0"/>
              </a:rPr>
              <a:t>：</a:t>
            </a:r>
            <a:r>
              <a:rPr lang="en-US" altLang="zh-CN" sz="2400" b="1" dirty="0">
                <a:solidFill>
                  <a:srgbClr val="C00000"/>
                </a:solidFill>
                <a:latin typeface="Times New Roman" pitchFamily="18" charset="0"/>
              </a:rPr>
              <a:t>(20)  </a:t>
            </a:r>
            <a:r>
              <a:rPr lang="en-US" altLang="zh-CN" sz="2400" b="1" dirty="0">
                <a:solidFill>
                  <a:schemeClr val="tx2"/>
                </a:solidFill>
                <a:latin typeface="Times New Roman" pitchFamily="18" charset="0"/>
              </a:rPr>
              <a:t>( 20     36)    </a:t>
            </a:r>
            <a:r>
              <a:rPr lang="en-US" altLang="zh-CN" sz="2400" b="1" dirty="0">
                <a:solidFill>
                  <a:srgbClr val="C00000"/>
                </a:solidFill>
                <a:latin typeface="Times New Roman" pitchFamily="18" charset="0"/>
              </a:rPr>
              <a:t>18 </a:t>
            </a:r>
            <a:r>
              <a:rPr lang="en-US" altLang="zh-CN" sz="2400" b="1" dirty="0">
                <a:solidFill>
                  <a:schemeClr val="tx2"/>
                </a:solidFill>
                <a:latin typeface="Times New Roman" pitchFamily="18" charset="0"/>
              </a:rPr>
              <a:t>     10       60      25     30       </a:t>
            </a:r>
            <a:r>
              <a:rPr lang="en-US" altLang="zh-CN" sz="2400" b="1" u="sng" dirty="0">
                <a:solidFill>
                  <a:schemeClr val="tx2"/>
                </a:solidFill>
                <a:latin typeface="Times New Roman" pitchFamily="18" charset="0"/>
              </a:rPr>
              <a:t>18</a:t>
            </a:r>
            <a:r>
              <a:rPr lang="en-US" altLang="zh-CN" sz="2400" b="1" dirty="0">
                <a:solidFill>
                  <a:schemeClr val="tx2"/>
                </a:solidFill>
                <a:latin typeface="Times New Roman" pitchFamily="18" charset="0"/>
              </a:rPr>
              <a:t>       12      56</a:t>
            </a:r>
          </a:p>
          <a:p>
            <a:pPr>
              <a:lnSpc>
                <a:spcPct val="80000"/>
              </a:lnSpc>
              <a:buFontTx/>
              <a:buNone/>
            </a:pPr>
            <a:r>
              <a:rPr lang="en-US" altLang="zh-CN" sz="2400" b="1" dirty="0">
                <a:solidFill>
                  <a:schemeClr val="tx2"/>
                </a:solidFill>
                <a:latin typeface="Times New Roman" pitchFamily="18" charset="0"/>
              </a:rPr>
              <a:t> </a:t>
            </a:r>
          </a:p>
          <a:p>
            <a:pPr>
              <a:lnSpc>
                <a:spcPct val="80000"/>
              </a:lnSpc>
              <a:buFontTx/>
              <a:buNone/>
            </a:pPr>
            <a:r>
              <a:rPr lang="en-US" altLang="zh-CN" sz="2400" b="1" dirty="0" err="1">
                <a:solidFill>
                  <a:schemeClr val="tx2"/>
                </a:solidFill>
                <a:latin typeface="Times New Roman" pitchFamily="18" charset="0"/>
              </a:rPr>
              <a:t>i</a:t>
            </a:r>
            <a:r>
              <a:rPr lang="en-US" altLang="zh-CN" sz="2400" b="1" dirty="0">
                <a:solidFill>
                  <a:schemeClr val="tx2"/>
                </a:solidFill>
                <a:latin typeface="Times New Roman" pitchFamily="18" charset="0"/>
              </a:rPr>
              <a:t>=3 </a:t>
            </a:r>
            <a:r>
              <a:rPr lang="zh-CN" altLang="en-US" sz="2400" b="1" dirty="0">
                <a:solidFill>
                  <a:schemeClr val="tx2"/>
                </a:solidFill>
                <a:latin typeface="Times New Roman" pitchFamily="18" charset="0"/>
              </a:rPr>
              <a:t>：</a:t>
            </a:r>
            <a:r>
              <a:rPr lang="en-US" altLang="zh-CN" sz="2400" b="1" dirty="0">
                <a:solidFill>
                  <a:srgbClr val="C00000"/>
                </a:solidFill>
                <a:latin typeface="Times New Roman" pitchFamily="18" charset="0"/>
              </a:rPr>
              <a:t>(18)  </a:t>
            </a:r>
            <a:r>
              <a:rPr lang="en-US" altLang="zh-CN" sz="2400" b="1" dirty="0">
                <a:solidFill>
                  <a:schemeClr val="tx2"/>
                </a:solidFill>
                <a:latin typeface="Times New Roman" pitchFamily="18" charset="0"/>
              </a:rPr>
              <a:t>( 18      20     36)      </a:t>
            </a:r>
            <a:r>
              <a:rPr lang="en-US" altLang="zh-CN" sz="2400" b="1" dirty="0">
                <a:solidFill>
                  <a:srgbClr val="C00000"/>
                </a:solidFill>
                <a:latin typeface="Times New Roman" pitchFamily="18" charset="0"/>
              </a:rPr>
              <a:t>10 </a:t>
            </a:r>
            <a:r>
              <a:rPr lang="en-US" altLang="zh-CN" sz="2400" b="1" dirty="0">
                <a:solidFill>
                  <a:schemeClr val="tx2"/>
                </a:solidFill>
                <a:latin typeface="Times New Roman" pitchFamily="18" charset="0"/>
              </a:rPr>
              <a:t>      60      25     30       </a:t>
            </a:r>
            <a:r>
              <a:rPr lang="en-US" altLang="zh-CN" sz="2400" b="1" u="sng" dirty="0">
                <a:solidFill>
                  <a:schemeClr val="tx2"/>
                </a:solidFill>
                <a:latin typeface="Times New Roman" pitchFamily="18" charset="0"/>
              </a:rPr>
              <a:t>18</a:t>
            </a:r>
            <a:r>
              <a:rPr lang="en-US" altLang="zh-CN" sz="2400" b="1" dirty="0">
                <a:solidFill>
                  <a:schemeClr val="tx2"/>
                </a:solidFill>
                <a:latin typeface="Times New Roman" pitchFamily="18" charset="0"/>
              </a:rPr>
              <a:t>       12     56 </a:t>
            </a:r>
          </a:p>
          <a:p>
            <a:pPr>
              <a:lnSpc>
                <a:spcPct val="80000"/>
              </a:lnSpc>
              <a:buFontTx/>
              <a:buNone/>
            </a:pPr>
            <a:endParaRPr lang="en-US" altLang="zh-CN" sz="2400" b="1" dirty="0">
              <a:solidFill>
                <a:schemeClr val="tx2"/>
              </a:solidFill>
              <a:latin typeface="Times New Roman" pitchFamily="18" charset="0"/>
            </a:endParaRPr>
          </a:p>
          <a:p>
            <a:pPr>
              <a:lnSpc>
                <a:spcPct val="80000"/>
              </a:lnSpc>
              <a:buFontTx/>
              <a:buNone/>
            </a:pPr>
            <a:r>
              <a:rPr lang="en-US" altLang="zh-CN" sz="2400" b="1" dirty="0" err="1">
                <a:solidFill>
                  <a:schemeClr val="tx2"/>
                </a:solidFill>
                <a:latin typeface="Times New Roman" pitchFamily="18" charset="0"/>
              </a:rPr>
              <a:t>i</a:t>
            </a:r>
            <a:r>
              <a:rPr lang="en-US" altLang="zh-CN" sz="2400" b="1" dirty="0">
                <a:solidFill>
                  <a:schemeClr val="tx2"/>
                </a:solidFill>
                <a:latin typeface="Times New Roman" pitchFamily="18" charset="0"/>
              </a:rPr>
              <a:t>=4 </a:t>
            </a:r>
            <a:r>
              <a:rPr lang="zh-CN" altLang="en-US" sz="2400" b="1" dirty="0">
                <a:solidFill>
                  <a:schemeClr val="tx2"/>
                </a:solidFill>
                <a:latin typeface="Times New Roman" pitchFamily="18" charset="0"/>
              </a:rPr>
              <a:t>：</a:t>
            </a:r>
            <a:r>
              <a:rPr lang="en-US" altLang="zh-CN" sz="2400" b="1" dirty="0">
                <a:solidFill>
                  <a:srgbClr val="C00000"/>
                </a:solidFill>
                <a:latin typeface="Times New Roman" pitchFamily="18" charset="0"/>
              </a:rPr>
              <a:t>(10)   </a:t>
            </a:r>
            <a:r>
              <a:rPr lang="en-US" altLang="zh-CN" sz="2400" b="1" dirty="0">
                <a:solidFill>
                  <a:schemeClr val="tx2"/>
                </a:solidFill>
                <a:latin typeface="Times New Roman" pitchFamily="18" charset="0"/>
              </a:rPr>
              <a:t>(10      18      20      36 )     60      25     30       </a:t>
            </a:r>
            <a:r>
              <a:rPr lang="en-US" altLang="zh-CN" sz="2400" b="1" u="sng" dirty="0">
                <a:solidFill>
                  <a:schemeClr val="tx2"/>
                </a:solidFill>
                <a:latin typeface="Times New Roman" pitchFamily="18" charset="0"/>
              </a:rPr>
              <a:t>18</a:t>
            </a:r>
            <a:r>
              <a:rPr lang="en-US" altLang="zh-CN" sz="2400" b="1" dirty="0">
                <a:solidFill>
                  <a:schemeClr val="tx2"/>
                </a:solidFill>
                <a:latin typeface="Times New Roman" pitchFamily="18" charset="0"/>
              </a:rPr>
              <a:t>       12     56</a:t>
            </a:r>
          </a:p>
          <a:p>
            <a:pPr>
              <a:lnSpc>
                <a:spcPct val="80000"/>
              </a:lnSpc>
              <a:buFontTx/>
              <a:buNone/>
            </a:pPr>
            <a:r>
              <a:rPr lang="en-US" altLang="zh-CN" sz="1600" b="1" dirty="0">
                <a:solidFill>
                  <a:schemeClr val="tx2"/>
                </a:solidFill>
              </a:rPr>
              <a:t>……</a:t>
            </a:r>
          </a:p>
          <a:p>
            <a:pPr>
              <a:lnSpc>
                <a:spcPct val="80000"/>
              </a:lnSpc>
              <a:buFontTx/>
              <a:buNone/>
            </a:pPr>
            <a:endParaRPr lang="en-US" altLang="zh-CN" sz="1600" b="1" dirty="0">
              <a:solidFill>
                <a:schemeClr val="tx2"/>
              </a:solidFill>
            </a:endParaRPr>
          </a:p>
          <a:p>
            <a:pPr>
              <a:lnSpc>
                <a:spcPct val="80000"/>
              </a:lnSpc>
              <a:buFontTx/>
              <a:buNone/>
            </a:pPr>
            <a:r>
              <a:rPr lang="en-US" altLang="zh-CN" sz="2400" b="1" dirty="0" err="1">
                <a:solidFill>
                  <a:schemeClr val="tx2"/>
                </a:solidFill>
                <a:latin typeface="Times New Roman" pitchFamily="18" charset="0"/>
              </a:rPr>
              <a:t>i</a:t>
            </a:r>
            <a:r>
              <a:rPr lang="en-US" altLang="zh-CN" sz="2400" b="1" dirty="0">
                <a:solidFill>
                  <a:schemeClr val="tx2"/>
                </a:solidFill>
                <a:latin typeface="Times New Roman" pitchFamily="18" charset="0"/>
              </a:rPr>
              <a:t>=7 </a:t>
            </a:r>
            <a:r>
              <a:rPr lang="zh-CN" altLang="en-US" sz="2400" b="1" dirty="0">
                <a:solidFill>
                  <a:schemeClr val="tx2"/>
                </a:solidFill>
                <a:latin typeface="Times New Roman" pitchFamily="18" charset="0"/>
              </a:rPr>
              <a:t>：</a:t>
            </a:r>
            <a:r>
              <a:rPr lang="en-US" altLang="zh-CN" sz="2400" b="1" dirty="0">
                <a:solidFill>
                  <a:srgbClr val="C00000"/>
                </a:solidFill>
                <a:latin typeface="Times New Roman" pitchFamily="18" charset="0"/>
              </a:rPr>
              <a:t>(30)   </a:t>
            </a:r>
            <a:r>
              <a:rPr lang="en-US" altLang="zh-CN" sz="2400" b="1" dirty="0">
                <a:solidFill>
                  <a:schemeClr val="tx2"/>
                </a:solidFill>
                <a:latin typeface="Times New Roman" pitchFamily="18" charset="0"/>
              </a:rPr>
              <a:t>(10      18     20      25      30      36      60)      </a:t>
            </a:r>
            <a:r>
              <a:rPr lang="en-US" altLang="zh-CN" sz="2400" b="1" u="sng" dirty="0">
                <a:solidFill>
                  <a:srgbClr val="C00000"/>
                </a:solidFill>
                <a:latin typeface="Times New Roman" pitchFamily="18" charset="0"/>
              </a:rPr>
              <a:t>18</a:t>
            </a:r>
            <a:r>
              <a:rPr lang="en-US" altLang="zh-CN" sz="2400" b="1" dirty="0">
                <a:solidFill>
                  <a:srgbClr val="FFFF00"/>
                </a:solidFill>
                <a:latin typeface="Times New Roman" pitchFamily="18" charset="0"/>
              </a:rPr>
              <a:t> </a:t>
            </a:r>
            <a:r>
              <a:rPr lang="en-US" altLang="zh-CN" sz="2400" b="1" dirty="0">
                <a:solidFill>
                  <a:schemeClr val="tx2"/>
                </a:solidFill>
                <a:latin typeface="Times New Roman" pitchFamily="18" charset="0"/>
              </a:rPr>
              <a:t>      12      56</a:t>
            </a:r>
            <a:endParaRPr lang="en-US" altLang="zh-CN" sz="1600" b="1" dirty="0">
              <a:solidFill>
                <a:schemeClr val="tx2"/>
              </a:solidFill>
            </a:endParaRPr>
          </a:p>
          <a:p>
            <a:pPr>
              <a:lnSpc>
                <a:spcPct val="80000"/>
              </a:lnSpc>
              <a:buFontTx/>
              <a:buNone/>
            </a:pPr>
            <a:r>
              <a:rPr lang="en-US" altLang="zh-CN" sz="2400" b="1" dirty="0" err="1">
                <a:solidFill>
                  <a:schemeClr val="tx2"/>
                </a:solidFill>
                <a:latin typeface="Times New Roman" pitchFamily="18" charset="0"/>
              </a:rPr>
              <a:t>i</a:t>
            </a:r>
            <a:r>
              <a:rPr lang="en-US" altLang="zh-CN" sz="2400" b="1" dirty="0">
                <a:solidFill>
                  <a:schemeClr val="tx2"/>
                </a:solidFill>
                <a:latin typeface="Times New Roman" pitchFamily="18" charset="0"/>
              </a:rPr>
              <a:t>=8 </a:t>
            </a:r>
            <a:r>
              <a:rPr lang="zh-CN" altLang="en-US" sz="2400" b="1" dirty="0">
                <a:solidFill>
                  <a:schemeClr val="tx2"/>
                </a:solidFill>
                <a:latin typeface="Times New Roman" pitchFamily="18" charset="0"/>
              </a:rPr>
              <a:t>：</a:t>
            </a:r>
            <a:r>
              <a:rPr lang="en-US" altLang="zh-CN" sz="2400" b="1" dirty="0">
                <a:solidFill>
                  <a:srgbClr val="FFFF00"/>
                </a:solidFill>
                <a:latin typeface="Times New Roman" pitchFamily="18" charset="0"/>
              </a:rPr>
              <a:t>(</a:t>
            </a:r>
            <a:r>
              <a:rPr lang="en-US" altLang="zh-CN" sz="2400" b="1" u="sng" dirty="0">
                <a:solidFill>
                  <a:schemeClr val="tx2"/>
                </a:solidFill>
                <a:latin typeface="Times New Roman" pitchFamily="18" charset="0"/>
              </a:rPr>
              <a:t>18</a:t>
            </a:r>
            <a:r>
              <a:rPr lang="en-US" altLang="zh-CN" sz="2400" b="1" dirty="0">
                <a:solidFill>
                  <a:srgbClr val="FFFF00"/>
                </a:solidFill>
                <a:latin typeface="Times New Roman" pitchFamily="18" charset="0"/>
              </a:rPr>
              <a:t>)</a:t>
            </a:r>
            <a:r>
              <a:rPr lang="en-US" altLang="zh-CN" sz="2400" b="1" dirty="0">
                <a:solidFill>
                  <a:schemeClr val="tx2"/>
                </a:solidFill>
                <a:latin typeface="Times New Roman" pitchFamily="18" charset="0"/>
              </a:rPr>
              <a:t>   (10      18     </a:t>
            </a:r>
            <a:r>
              <a:rPr lang="en-US" altLang="zh-CN" sz="2400" b="1" u="sng" dirty="0">
                <a:solidFill>
                  <a:schemeClr val="tx2"/>
                </a:solidFill>
                <a:latin typeface="Times New Roman" pitchFamily="18" charset="0"/>
              </a:rPr>
              <a:t>18</a:t>
            </a:r>
            <a:r>
              <a:rPr lang="en-US" altLang="zh-CN" sz="2400" b="1" dirty="0">
                <a:solidFill>
                  <a:schemeClr val="tx2"/>
                </a:solidFill>
                <a:latin typeface="Times New Roman" pitchFamily="18" charset="0"/>
              </a:rPr>
              <a:t>      20      25      30      36       60)       12     56</a:t>
            </a:r>
          </a:p>
        </p:txBody>
      </p:sp>
      <p:sp>
        <p:nvSpPr>
          <p:cNvPr id="3" name="TextBox 2"/>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直接插入排序</a:t>
            </a:r>
            <a:endParaRPr lang="zh-CN" altLang="en-US" sz="4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8450">
                                            <p:txEl>
                                              <p:pRg st="0" end="0"/>
                                            </p:txEl>
                                          </p:spTgt>
                                        </p:tgtEl>
                                        <p:attrNameLst>
                                          <p:attrName>style.visibility</p:attrName>
                                        </p:attrNameLst>
                                      </p:cBhvr>
                                      <p:to>
                                        <p:strVal val="visible"/>
                                      </p:to>
                                    </p:set>
                                    <p:animEffect transition="in" filter="fade">
                                      <p:cBhvr>
                                        <p:cTn id="7" dur="500"/>
                                        <p:tgtEl>
                                          <p:spTgt spid="4884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8450">
                                            <p:txEl>
                                              <p:pRg st="2" end="2"/>
                                            </p:txEl>
                                          </p:spTgt>
                                        </p:tgtEl>
                                        <p:attrNameLst>
                                          <p:attrName>style.visibility</p:attrName>
                                        </p:attrNameLst>
                                      </p:cBhvr>
                                      <p:to>
                                        <p:strVal val="visible"/>
                                      </p:to>
                                    </p:set>
                                    <p:animEffect transition="in" filter="fade">
                                      <p:cBhvr>
                                        <p:cTn id="12" dur="500"/>
                                        <p:tgtEl>
                                          <p:spTgt spid="48845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88450">
                                            <p:txEl>
                                              <p:pRg st="4" end="4"/>
                                            </p:txEl>
                                          </p:spTgt>
                                        </p:tgtEl>
                                        <p:attrNameLst>
                                          <p:attrName>style.visibility</p:attrName>
                                        </p:attrNameLst>
                                      </p:cBhvr>
                                      <p:to>
                                        <p:strVal val="visible"/>
                                      </p:to>
                                    </p:set>
                                    <p:animEffect transition="in" filter="fade">
                                      <p:cBhvr>
                                        <p:cTn id="17" dur="500"/>
                                        <p:tgtEl>
                                          <p:spTgt spid="488450">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88450">
                                            <p:txEl>
                                              <p:pRg st="5" end="5"/>
                                            </p:txEl>
                                          </p:spTgt>
                                        </p:tgtEl>
                                        <p:attrNameLst>
                                          <p:attrName>style.visibility</p:attrName>
                                        </p:attrNameLst>
                                      </p:cBhvr>
                                      <p:to>
                                        <p:strVal val="visible"/>
                                      </p:to>
                                    </p:set>
                                    <p:animEffect transition="in" filter="fade">
                                      <p:cBhvr>
                                        <p:cTn id="20" dur="500"/>
                                        <p:tgtEl>
                                          <p:spTgt spid="488450">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88450">
                                            <p:txEl>
                                              <p:pRg st="6" end="6"/>
                                            </p:txEl>
                                          </p:spTgt>
                                        </p:tgtEl>
                                        <p:attrNameLst>
                                          <p:attrName>style.visibility</p:attrName>
                                        </p:attrNameLst>
                                      </p:cBhvr>
                                      <p:to>
                                        <p:strVal val="visible"/>
                                      </p:to>
                                    </p:set>
                                    <p:animEffect transition="in" filter="fade">
                                      <p:cBhvr>
                                        <p:cTn id="25" dur="500"/>
                                        <p:tgtEl>
                                          <p:spTgt spid="488450">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88450">
                                            <p:txEl>
                                              <p:pRg st="8" end="8"/>
                                            </p:txEl>
                                          </p:spTgt>
                                        </p:tgtEl>
                                        <p:attrNameLst>
                                          <p:attrName>style.visibility</p:attrName>
                                        </p:attrNameLst>
                                      </p:cBhvr>
                                      <p:to>
                                        <p:strVal val="visible"/>
                                      </p:to>
                                    </p:set>
                                    <p:animEffect transition="in" filter="fade">
                                      <p:cBhvr>
                                        <p:cTn id="30" dur="500"/>
                                        <p:tgtEl>
                                          <p:spTgt spid="488450">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88450">
                                            <p:txEl>
                                              <p:pRg st="9" end="9"/>
                                            </p:txEl>
                                          </p:spTgt>
                                        </p:tgtEl>
                                        <p:attrNameLst>
                                          <p:attrName>style.visibility</p:attrName>
                                        </p:attrNameLst>
                                      </p:cBhvr>
                                      <p:to>
                                        <p:strVal val="visible"/>
                                      </p:to>
                                    </p:set>
                                    <p:animEffect transition="in" filter="fade">
                                      <p:cBhvr>
                                        <p:cTn id="33" dur="500"/>
                                        <p:tgtEl>
                                          <p:spTgt spid="488450">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88450">
                                            <p:txEl>
                                              <p:pRg st="11" end="11"/>
                                            </p:txEl>
                                          </p:spTgt>
                                        </p:tgtEl>
                                        <p:attrNameLst>
                                          <p:attrName>style.visibility</p:attrName>
                                        </p:attrNameLst>
                                      </p:cBhvr>
                                      <p:to>
                                        <p:strVal val="visible"/>
                                      </p:to>
                                    </p:set>
                                    <p:animEffect transition="in" filter="fade">
                                      <p:cBhvr>
                                        <p:cTn id="38" dur="500"/>
                                        <p:tgtEl>
                                          <p:spTgt spid="488450">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88450">
                                            <p:txEl>
                                              <p:pRg st="12" end="12"/>
                                            </p:txEl>
                                          </p:spTgt>
                                        </p:tgtEl>
                                        <p:attrNameLst>
                                          <p:attrName>style.visibility</p:attrName>
                                        </p:attrNameLst>
                                      </p:cBhvr>
                                      <p:to>
                                        <p:strVal val="visible"/>
                                      </p:to>
                                    </p:set>
                                    <p:animEffect transition="in" filter="fade">
                                      <p:cBhvr>
                                        <p:cTn id="43" dur="500"/>
                                        <p:tgtEl>
                                          <p:spTgt spid="488450">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0" grpId="0" uiExpand="1" build="p"/>
    </p:bldLst>
  </p:timing>
</p:sld>
</file>

<file path=ppt/theme/theme1.xml><?xml version="1.0" encoding="utf-8"?>
<a:theme xmlns:a="http://schemas.openxmlformats.org/drawingml/2006/main" name="NBU">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NBU</Template>
  <TotalTime>3522</TotalTime>
  <Words>3334</Words>
  <Application>Microsoft Office PowerPoint</Application>
  <PresentationFormat>全屏显示(4:3)</PresentationFormat>
  <Paragraphs>558</Paragraphs>
  <Slides>45</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45</vt:i4>
      </vt:variant>
    </vt:vector>
  </HeadingPairs>
  <TitlesOfParts>
    <vt:vector size="47" baseType="lpstr">
      <vt:lpstr>NBU</vt:lpstr>
      <vt:lpstr>Equation</vt:lpstr>
      <vt:lpstr>程序设计实践</vt:lpstr>
      <vt:lpstr>数据结构</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冒泡排序</vt:lpstr>
      <vt:lpstr>幻灯片 24</vt:lpstr>
      <vt:lpstr>幻灯片 25</vt:lpstr>
      <vt:lpstr>幻灯片 26</vt:lpstr>
      <vt:lpstr>幻灯片 27</vt:lpstr>
      <vt:lpstr>快速排序 </vt:lpstr>
      <vt:lpstr>快速排序 </vt:lpstr>
      <vt:lpstr>快速排序 </vt:lpstr>
      <vt:lpstr>快速排序 </vt:lpstr>
      <vt:lpstr>幻灯片 32</vt:lpstr>
      <vt:lpstr>快速排序 </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性能比较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题目</dc:title>
  <dc:creator>Haiming Chen</dc:creator>
  <cp:lastModifiedBy>Haiming Chen</cp:lastModifiedBy>
  <cp:revision>693</cp:revision>
  <dcterms:created xsi:type="dcterms:W3CDTF">2017-09-12T05:23:27Z</dcterms:created>
  <dcterms:modified xsi:type="dcterms:W3CDTF">2017-11-05T15:43:25Z</dcterms:modified>
</cp:coreProperties>
</file>