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56" r:id="rId2"/>
    <p:sldId id="259" r:id="rId3"/>
    <p:sldId id="260" r:id="rId4"/>
    <p:sldId id="261" r:id="rId5"/>
    <p:sldId id="262" r:id="rId6"/>
    <p:sldId id="263" r:id="rId7"/>
    <p:sldId id="265" r:id="rId8"/>
    <p:sldId id="266" r:id="rId9"/>
    <p:sldId id="264"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89" r:id="rId23"/>
    <p:sldId id="279" r:id="rId24"/>
    <p:sldId id="280" r:id="rId25"/>
    <p:sldId id="281" r:id="rId26"/>
    <p:sldId id="282" r:id="rId27"/>
    <p:sldId id="290" r:id="rId28"/>
    <p:sldId id="283" r:id="rId29"/>
    <p:sldId id="284" r:id="rId30"/>
    <p:sldId id="285" r:id="rId31"/>
    <p:sldId id="286" r:id="rId32"/>
    <p:sldId id="293" r:id="rId33"/>
    <p:sldId id="288" r:id="rId34"/>
    <p:sldId id="292" r:id="rId35"/>
    <p:sldId id="294" r:id="rId36"/>
    <p:sldId id="295" r:id="rId37"/>
    <p:sldId id="296" r:id="rId3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FFFF"/>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131" autoAdjust="0"/>
    <p:restoredTop sz="94660"/>
  </p:normalViewPr>
  <p:slideViewPr>
    <p:cSldViewPr>
      <p:cViewPr varScale="1">
        <p:scale>
          <a:sx n="62" d="100"/>
          <a:sy n="62" d="100"/>
        </p:scale>
        <p:origin x="-1524" y="-72"/>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64"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3300527-1848-4C71-BC26-8F67D28C7FA9}" type="datetimeFigureOut">
              <a:rPr lang="zh-CN" altLang="en-US" smtClean="0"/>
              <a:pPr/>
              <a:t>2017/11/21</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B7B0518-60AE-4F26-B432-7AEAF97461E0}"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C34F93-2816-42E0-8E5C-486A9B22928D}" type="datetimeFigureOut">
              <a:rPr lang="zh-CN" altLang="en-US" smtClean="0"/>
              <a:pPr/>
              <a:t>2017/11/21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6186C7-A00C-48B2-8D92-622C916D2973}"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lvl1pPr>
              <a:defRPr>
                <a:latin typeface="黑体" pitchFamily="2" charset="-122"/>
                <a:ea typeface="黑体" pitchFamily="2" charset="-122"/>
              </a:defRPr>
            </a:lvl1pPr>
          </a:lstStyle>
          <a:p>
            <a:r>
              <a:rPr lang="zh-CN" altLang="en-US" smtClean="0"/>
              <a:t>单击此处编辑母版标题样式</a:t>
            </a:r>
            <a:endParaRPr lang="zh-CN" altLang="en-US" dirty="0"/>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solidFill>
                <a:latin typeface="黑体" pitchFamily="2" charset="-122"/>
                <a:ea typeface="黑体" pitchFamily="2" charset="-12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dirty="0"/>
          </a:p>
        </p:txBody>
      </p:sp>
      <p:sp>
        <p:nvSpPr>
          <p:cNvPr id="4" name="日期占位符 3"/>
          <p:cNvSpPr>
            <a:spLocks noGrp="1"/>
          </p:cNvSpPr>
          <p:nvPr>
            <p:ph type="dt" sz="half" idx="10"/>
          </p:nvPr>
        </p:nvSpPr>
        <p:spPr/>
        <p:txBody>
          <a:bodyPr/>
          <a:lstStyle/>
          <a:p>
            <a:fld id="{1F38E2E1-146B-4086-8034-9DD1CACDD4D7}" type="datetime1">
              <a:rPr lang="zh-CN" altLang="en-US" smtClean="0"/>
              <a:pPr/>
              <a:t>2017/11/21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lvl1pPr>
              <a:defRPr sz="1800"/>
            </a:lvl1pPr>
          </a:lstStyle>
          <a:p>
            <a:fld id="{9E3A2DB7-315D-4834-9C72-2DD9442B4884}" type="slidenum">
              <a:rPr lang="zh-CN" altLang="en-US" smtClean="0"/>
              <a:pPr/>
              <a:t>‹#›</a:t>
            </a:fld>
            <a:endParaRPr lang="zh-CN" altLang="en-US"/>
          </a:p>
        </p:txBody>
      </p:sp>
      <p:pic>
        <p:nvPicPr>
          <p:cNvPr id="7" name="图片 6" descr="nbu-logo.jpg"/>
          <p:cNvPicPr>
            <a:picLocks noChangeAspect="1"/>
          </p:cNvPicPr>
          <p:nvPr userDrawn="1"/>
        </p:nvPicPr>
        <p:blipFill>
          <a:blip r:embed="rId2"/>
          <a:srcRect b="11097"/>
          <a:stretch>
            <a:fillRect/>
          </a:stretch>
        </p:blipFill>
        <p:spPr>
          <a:xfrm>
            <a:off x="5934078" y="214290"/>
            <a:ext cx="3209922" cy="1143008"/>
          </a:xfrm>
          <a:prstGeom prst="rect">
            <a:avLst/>
          </a:prstGeom>
        </p:spPr>
      </p:pic>
    </p:spTree>
  </p:cSld>
  <p:clrMapOvr>
    <a:masterClrMapping/>
  </p:clrMapOvr>
  <p:transition spd="slow"/>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lvl1pPr algn="l">
              <a:defRPr sz="3600">
                <a:latin typeface="微软雅黑" pitchFamily="34" charset="-122"/>
                <a:ea typeface="微软雅黑" pitchFamily="34" charset="-122"/>
              </a:defRPr>
            </a:lvl1pPr>
          </a:lstStyle>
          <a:p>
            <a:r>
              <a:rPr lang="zh-CN" altLang="en-US" smtClean="0"/>
              <a:t>单击此处编辑母版标题样式</a:t>
            </a:r>
            <a:endParaRPr lang="zh-CN" altLang="en-US" dirty="0"/>
          </a:p>
        </p:txBody>
      </p:sp>
      <p:sp>
        <p:nvSpPr>
          <p:cNvPr id="3" name="内容占位符 2"/>
          <p:cNvSpPr>
            <a:spLocks noGrp="1"/>
          </p:cNvSpPr>
          <p:nvPr>
            <p:ph idx="1"/>
          </p:nvPr>
        </p:nvSpPr>
        <p:spPr/>
        <p:txBody>
          <a:bodyPr/>
          <a:lstStyle>
            <a:lvl1pPr>
              <a:defRPr>
                <a:latin typeface="微软雅黑" pitchFamily="34" charset="-122"/>
                <a:ea typeface="微软雅黑" pitchFamily="34" charset="-122"/>
              </a:defRPr>
            </a:lvl1pPr>
            <a:lvl2pPr>
              <a:defRPr>
                <a:latin typeface="微软雅黑" pitchFamily="34" charset="-122"/>
                <a:ea typeface="微软雅黑" pitchFamily="34" charset="-122"/>
              </a:defRPr>
            </a:lvl2pPr>
            <a:lvl3pPr>
              <a:defRPr>
                <a:latin typeface="微软雅黑" pitchFamily="34" charset="-122"/>
                <a:ea typeface="微软雅黑" pitchFamily="34" charset="-122"/>
              </a:defRPr>
            </a:lvl3pPr>
            <a:lvl4pPr>
              <a:defRPr>
                <a:latin typeface="微软雅黑" pitchFamily="34" charset="-122"/>
                <a:ea typeface="微软雅黑" pitchFamily="34" charset="-122"/>
              </a:defRPr>
            </a:lvl4pPr>
            <a:lvl5pPr>
              <a:defRPr>
                <a:latin typeface="微软雅黑" pitchFamily="34" charset="-122"/>
                <a:ea typeface="微软雅黑" pitchFamily="34" charset="-122"/>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日期占位符 3"/>
          <p:cNvSpPr>
            <a:spLocks noGrp="1"/>
          </p:cNvSpPr>
          <p:nvPr>
            <p:ph type="dt" sz="half" idx="10"/>
          </p:nvPr>
        </p:nvSpPr>
        <p:spPr/>
        <p:txBody>
          <a:bodyPr/>
          <a:lstStyle/>
          <a:p>
            <a:fld id="{141B062B-4676-48DE-B346-E71AD803FEC7}" type="datetime1">
              <a:rPr lang="zh-CN" altLang="en-US" smtClean="0"/>
              <a:pPr/>
              <a:t>2017/11/21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lvl1pPr>
              <a:defRPr sz="1600"/>
            </a:lvl1pPr>
          </a:lstStyle>
          <a:p>
            <a:fld id="{9E3A2DB7-315D-4834-9C72-2DD9442B4884}" type="slidenum">
              <a:rPr lang="zh-CN" altLang="en-US" smtClean="0"/>
              <a:pPr/>
              <a:t>‹#›</a:t>
            </a:fld>
            <a:endParaRPr lang="zh-CN" altLang="en-US" dirty="0"/>
          </a:p>
        </p:txBody>
      </p:sp>
      <p:pic>
        <p:nvPicPr>
          <p:cNvPr id="7" name="图片 6" descr="nbu-logo-1.jpg"/>
          <p:cNvPicPr>
            <a:picLocks noChangeAspect="1"/>
          </p:cNvPicPr>
          <p:nvPr userDrawn="1"/>
        </p:nvPicPr>
        <p:blipFill>
          <a:blip r:embed="rId2"/>
          <a:stretch>
            <a:fillRect/>
          </a:stretch>
        </p:blipFill>
        <p:spPr>
          <a:xfrm>
            <a:off x="7500958" y="50594"/>
            <a:ext cx="1500188" cy="1500188"/>
          </a:xfrm>
          <a:prstGeom prst="rect">
            <a:avLst/>
          </a:prstGeom>
        </p:spPr>
      </p:pic>
    </p:spTree>
  </p:cSld>
  <p:clrMapOvr>
    <a:masterClrMapping/>
  </p:clrMapOvr>
  <p:transition spd="slow"/>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D5B4265-2720-4572-8BA6-C9695F0C8997}" type="datetime1">
              <a:rPr lang="zh-CN" altLang="en-US" smtClean="0"/>
              <a:pPr/>
              <a:t>2017/11/21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E3A2DB7-315D-4834-9C72-2DD9442B4884}" type="slidenum">
              <a:rPr lang="zh-CN" altLang="en-US" smtClean="0"/>
              <a:pPr/>
              <a:t>‹#›</a:t>
            </a:fld>
            <a:endParaRPr lang="zh-CN" alt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2D8D81-71CC-4C76-BCC2-DABF12DB6D35}" type="datetime1">
              <a:rPr lang="zh-CN" altLang="en-US" smtClean="0"/>
              <a:pPr/>
              <a:t>2017/11/21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3A2DB7-315D-4834-9C72-2DD9442B4884}" type="slidenum">
              <a:rPr lang="zh-CN" altLang="en-US" smtClean="0"/>
              <a:pPr/>
              <a:t>‹#›</a:t>
            </a:fld>
            <a:endParaRPr lang="zh-CN" altLang="en-US"/>
          </a:p>
        </p:txBody>
      </p:sp>
      <p:sp>
        <p:nvSpPr>
          <p:cNvPr id="13314" name="AutoShape 2" descr="http://img1.imgtn.bdimg.com/it/u=2800068669,3888819830&amp;fm=26&amp;gp=0.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sp>
        <p:nvSpPr>
          <p:cNvPr id="13316" name="AutoShape 4" descr="http://img1.imgtn.bdimg.com/it/u=2800068669,3888819830&amp;fm=26&amp;gp=0.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sp>
        <p:nvSpPr>
          <p:cNvPr id="13318" name="AutoShape 6" descr="http://img1.imgtn.bdimg.com/it/u=2800068669,3888819830&amp;fm=26&amp;gp=0.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zh-CN" altLang="en-US"/>
          </a:p>
        </p:txBody>
      </p:sp>
      <p:cxnSp>
        <p:nvCxnSpPr>
          <p:cNvPr id="12" name="直接连接符 11"/>
          <p:cNvCxnSpPr/>
          <p:nvPr/>
        </p:nvCxnSpPr>
        <p:spPr>
          <a:xfrm>
            <a:off x="0" y="1285860"/>
            <a:ext cx="7500958" cy="2009"/>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0" y="6143644"/>
            <a:ext cx="9144000" cy="1588"/>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transition spd="slow"/>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slide" Target="slide14.xml"/><Relationship Id="rId1" Type="http://schemas.openxmlformats.org/officeDocument/2006/relationships/slideLayout" Target="../slideLayouts/slideLayout2.xml"/><Relationship Id="rId5" Type="http://schemas.openxmlformats.org/officeDocument/2006/relationships/slide" Target="slide29.xml"/><Relationship Id="rId4" Type="http://schemas.openxmlformats.org/officeDocument/2006/relationships/slide" Target="slide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slide" Target="slide14.xml"/><Relationship Id="rId1" Type="http://schemas.openxmlformats.org/officeDocument/2006/relationships/slideLayout" Target="../slideLayouts/slideLayout2.xml"/><Relationship Id="rId5" Type="http://schemas.openxmlformats.org/officeDocument/2006/relationships/slide" Target="slide29.xml"/><Relationship Id="rId4" Type="http://schemas.openxmlformats.org/officeDocument/2006/relationships/slide" Target="slide24.xml"/></Relationships>
</file>

<file path=ppt/slides/_rels/slide23.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slide" Target="slide14.xml"/><Relationship Id="rId1" Type="http://schemas.openxmlformats.org/officeDocument/2006/relationships/slideLayout" Target="../slideLayouts/slideLayout2.xml"/><Relationship Id="rId5" Type="http://schemas.openxmlformats.org/officeDocument/2006/relationships/slide" Target="slide29.xml"/><Relationship Id="rId4" Type="http://schemas.openxmlformats.org/officeDocument/2006/relationships/slide" Target="slide24.xml"/></Relationships>
</file>

<file path=ppt/slides/_rels/slide28.xml.rels><?xml version="1.0" encoding="UTF-8" standalone="yes"?>
<Relationships xmlns="http://schemas.openxmlformats.org/package/2006/relationships"><Relationship Id="rId2" Type="http://schemas.openxmlformats.org/officeDocument/2006/relationships/slide" Target="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Microsoft_Office_Word_97_-_2003___1.doc"/><Relationship Id="rId2" Type="http://schemas.openxmlformats.org/officeDocument/2006/relationships/slideLayout" Target="../slideLayouts/slideLayout3.xml"/><Relationship Id="rId1" Type="http://schemas.openxmlformats.org/officeDocument/2006/relationships/vmlDrawing" Target="../drawings/vmlDrawing1.vml"/><Relationship Id="rId4" Type="http://schemas.openxmlformats.org/officeDocument/2006/relationships/oleObject" Target="../embeddings/Microsoft_Office_Word_97_-_2003___2.doc"/></Relationships>
</file>

<file path=ppt/slides/_rels/slide32.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slide" Target="slide14.xml"/><Relationship Id="rId1" Type="http://schemas.openxmlformats.org/officeDocument/2006/relationships/slideLayout" Target="../slideLayouts/slideLayout2.xml"/><Relationship Id="rId5" Type="http://schemas.openxmlformats.org/officeDocument/2006/relationships/slide" Target="slide29.xml"/><Relationship Id="rId4" Type="http://schemas.openxmlformats.org/officeDocument/2006/relationships/slide" Target="slide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414714" y="1928802"/>
            <a:ext cx="5386398" cy="1470025"/>
          </a:xfrm>
        </p:spPr>
        <p:txBody>
          <a:bodyPr/>
          <a:lstStyle/>
          <a:p>
            <a:pPr algn="l"/>
            <a:r>
              <a:rPr lang="zh-CN" altLang="en-US" dirty="0" smtClean="0"/>
              <a:t>程序设计实践</a:t>
            </a:r>
            <a:endParaRPr lang="zh-CN" altLang="en-US" dirty="0"/>
          </a:p>
        </p:txBody>
      </p:sp>
      <p:sp>
        <p:nvSpPr>
          <p:cNvPr id="3" name="副标题 2"/>
          <p:cNvSpPr>
            <a:spLocks noGrp="1"/>
          </p:cNvSpPr>
          <p:nvPr>
            <p:ph type="subTitle" idx="1"/>
          </p:nvPr>
        </p:nvSpPr>
        <p:spPr>
          <a:xfrm>
            <a:off x="3414714" y="3714752"/>
            <a:ext cx="5014938" cy="1428760"/>
          </a:xfrm>
        </p:spPr>
        <p:txBody>
          <a:bodyPr>
            <a:normAutofit/>
          </a:bodyPr>
          <a:lstStyle/>
          <a:p>
            <a:pPr algn="l"/>
            <a:r>
              <a:rPr lang="zh-CN" altLang="en-US" sz="2400" dirty="0" smtClean="0"/>
              <a:t>陈海明 博士 副教授</a:t>
            </a:r>
            <a:endParaRPr lang="en-US" altLang="zh-CN" sz="2400" dirty="0" smtClean="0"/>
          </a:p>
          <a:p>
            <a:pPr algn="l"/>
            <a:r>
              <a:rPr lang="zh-CN" altLang="en-US" sz="2400" dirty="0" smtClean="0"/>
              <a:t>信息学院 计算机系</a:t>
            </a:r>
            <a:endParaRPr lang="en-US" altLang="zh-CN" sz="2400" dirty="0" smtClean="0"/>
          </a:p>
          <a:p>
            <a:pPr algn="l"/>
            <a:r>
              <a:rPr lang="en-US" altLang="zh-CN" sz="2400" dirty="0" smtClean="0"/>
              <a:t>http://www.chenhaiming.cn</a:t>
            </a:r>
            <a:endParaRPr lang="zh-CN" altLang="en-US" sz="2400" dirty="0"/>
          </a:p>
        </p:txBody>
      </p:sp>
      <p:sp>
        <p:nvSpPr>
          <p:cNvPr id="4" name="灯片编号占位符 3"/>
          <p:cNvSpPr>
            <a:spLocks noGrp="1"/>
          </p:cNvSpPr>
          <p:nvPr>
            <p:ph type="sldNum" sz="quarter" idx="12"/>
          </p:nvPr>
        </p:nvSpPr>
        <p:spPr/>
        <p:txBody>
          <a:bodyPr/>
          <a:lstStyle/>
          <a:p>
            <a:fld id="{9E3A2DB7-315D-4834-9C72-2DD9442B4884}" type="slidenum">
              <a:rPr lang="zh-CN" altLang="en-US" smtClean="0"/>
              <a:pPr/>
              <a:t>1</a:t>
            </a:fld>
            <a:endParaRPr lang="zh-CN" altLang="en-US"/>
          </a:p>
        </p:txBody>
      </p:sp>
      <p:sp>
        <p:nvSpPr>
          <p:cNvPr id="5" name="矩形 4"/>
          <p:cNvSpPr/>
          <p:nvPr/>
        </p:nvSpPr>
        <p:spPr>
          <a:xfrm>
            <a:off x="0" y="571480"/>
            <a:ext cx="5572132" cy="64294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latin typeface="黑体" pitchFamily="2" charset="-122"/>
                <a:ea typeface="黑体" pitchFamily="2" charset="-122"/>
              </a:rPr>
              <a:t>电子信息类非计算机专业选修课</a:t>
            </a:r>
            <a:endParaRPr lang="zh-CN" altLang="en-US" sz="2400" dirty="0">
              <a:latin typeface="黑体" pitchFamily="2" charset="-122"/>
              <a:ea typeface="黑体" pitchFamily="2" charset="-122"/>
            </a:endParaRPr>
          </a:p>
        </p:txBody>
      </p:sp>
      <p:pic>
        <p:nvPicPr>
          <p:cNvPr id="7170" name="Picture 2" descr="https://timgsa.baidu.com/timg?image&amp;quality=80&amp;size=b9999_10000&amp;sec=1505204535720&amp;di=e3ba8011939dc17659bc5cc9abb58db2&amp;imgtype=0&amp;src=http%3A%2F%2Fphoto.hanyu.iciba.com%2Fupload%2Fchinesewiki%2FB%2F4%2FB403.jpg"/>
          <p:cNvPicPr>
            <a:picLocks noChangeAspect="1" noChangeArrowheads="1"/>
          </p:cNvPicPr>
          <p:nvPr/>
        </p:nvPicPr>
        <p:blipFill>
          <a:blip r:embed="rId2"/>
          <a:srcRect/>
          <a:stretch>
            <a:fillRect/>
          </a:stretch>
        </p:blipFill>
        <p:spPr bwMode="auto">
          <a:xfrm>
            <a:off x="785786" y="2143116"/>
            <a:ext cx="2447681" cy="3157509"/>
          </a:xfrm>
          <a:prstGeom prst="rect">
            <a:avLst/>
          </a:prstGeom>
          <a:noFill/>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二分查找（折半查找）</a:t>
            </a:r>
            <a:endParaRPr lang="zh-CN" altLang="en-US" dirty="0"/>
          </a:p>
        </p:txBody>
      </p:sp>
      <p:sp>
        <p:nvSpPr>
          <p:cNvPr id="3" name="内容占位符 2"/>
          <p:cNvSpPr>
            <a:spLocks noGrp="1"/>
          </p:cNvSpPr>
          <p:nvPr>
            <p:ph idx="1"/>
          </p:nvPr>
        </p:nvSpPr>
        <p:spPr/>
        <p:txBody>
          <a:bodyPr/>
          <a:lstStyle/>
          <a:p>
            <a:r>
              <a:rPr lang="zh-CN" altLang="en-US" dirty="0" smtClean="0"/>
              <a:t>虽然折半查找的效率高，但是要将表按关键字排序，排序本身是一种很费时的运算。</a:t>
            </a:r>
            <a:endParaRPr lang="en-US" altLang="zh-CN" dirty="0" smtClean="0"/>
          </a:p>
          <a:p>
            <a:r>
              <a:rPr lang="zh-CN" altLang="en-US" dirty="0" smtClean="0"/>
              <a:t>为保持线性表的有序性，在插入和删除时都必须移动大量的数据。</a:t>
            </a:r>
            <a:endParaRPr lang="en-US" altLang="zh-CN" dirty="0" smtClean="0"/>
          </a:p>
          <a:p>
            <a:r>
              <a:rPr lang="zh-CN" altLang="en-US" dirty="0" smtClean="0"/>
              <a:t>折半查找</a:t>
            </a:r>
            <a:r>
              <a:rPr lang="zh-CN" altLang="en-US" dirty="0" smtClean="0">
                <a:solidFill>
                  <a:srgbClr val="FF0000"/>
                </a:solidFill>
              </a:rPr>
              <a:t>特别适用于那种一经建立就很少改动而又经常需要查找的线性表。</a:t>
            </a:r>
            <a:endParaRPr lang="zh-CN" altLang="en-US" dirty="0">
              <a:solidFill>
                <a:srgbClr val="FF0000"/>
              </a:solidFill>
            </a:endParaRPr>
          </a:p>
        </p:txBody>
      </p:sp>
      <p:sp>
        <p:nvSpPr>
          <p:cNvPr id="4" name="灯片编号占位符 3"/>
          <p:cNvSpPr>
            <a:spLocks noGrp="1"/>
          </p:cNvSpPr>
          <p:nvPr>
            <p:ph type="sldNum" sz="quarter" idx="12"/>
          </p:nvPr>
        </p:nvSpPr>
        <p:spPr/>
        <p:txBody>
          <a:bodyPr/>
          <a:lstStyle/>
          <a:p>
            <a:fld id="{9E3A2DB7-315D-4834-9C72-2DD9442B4884}" type="slidenum">
              <a:rPr lang="zh-CN" altLang="en-US" smtClean="0"/>
              <a:pPr/>
              <a:t>10</a:t>
            </a:fld>
            <a:endParaRPr lang="zh-CN" altLang="en-US" dirty="0"/>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分块查找</a:t>
            </a:r>
            <a:endParaRPr lang="zh-CN" altLang="en-US" dirty="0"/>
          </a:p>
        </p:txBody>
      </p:sp>
      <p:sp>
        <p:nvSpPr>
          <p:cNvPr id="3" name="内容占位符 2"/>
          <p:cNvSpPr>
            <a:spLocks noGrp="1"/>
          </p:cNvSpPr>
          <p:nvPr>
            <p:ph idx="1"/>
          </p:nvPr>
        </p:nvSpPr>
        <p:spPr/>
        <p:txBody>
          <a:bodyPr>
            <a:normAutofit/>
          </a:bodyPr>
          <a:lstStyle/>
          <a:p>
            <a:r>
              <a:rPr lang="zh-CN" altLang="en-US" dirty="0" smtClean="0">
                <a:solidFill>
                  <a:srgbClr val="C00000"/>
                </a:solidFill>
              </a:rPr>
              <a:t>条件：</a:t>
            </a:r>
            <a:r>
              <a:rPr lang="zh-CN" altLang="en-US" dirty="0" smtClean="0"/>
              <a:t>按块有序</a:t>
            </a:r>
            <a:endParaRPr lang="en-US" altLang="zh-CN" dirty="0" smtClean="0">
              <a:solidFill>
                <a:srgbClr val="C00000"/>
              </a:solidFill>
            </a:endParaRPr>
          </a:p>
          <a:p>
            <a:r>
              <a:rPr lang="zh-CN" altLang="en-US" dirty="0" smtClean="0">
                <a:solidFill>
                  <a:srgbClr val="C00000"/>
                </a:solidFill>
              </a:rPr>
              <a:t>原理：</a:t>
            </a:r>
            <a:r>
              <a:rPr lang="zh-CN" altLang="en-US" dirty="0" smtClean="0"/>
              <a:t>将</a:t>
            </a:r>
            <a:r>
              <a:rPr lang="en-US" altLang="zh-CN" dirty="0" smtClean="0"/>
              <a:t>n</a:t>
            </a:r>
            <a:r>
              <a:rPr lang="zh-CN" altLang="en-US" dirty="0" smtClean="0"/>
              <a:t>个数据元素划分为</a:t>
            </a:r>
            <a:r>
              <a:rPr lang="en-US" altLang="zh-CN" dirty="0" smtClean="0"/>
              <a:t>m</a:t>
            </a:r>
            <a:r>
              <a:rPr lang="zh-CN" altLang="en-US" dirty="0" smtClean="0"/>
              <a:t>块（</a:t>
            </a:r>
            <a:r>
              <a:rPr lang="en-US" altLang="zh-CN" dirty="0" err="1" smtClean="0"/>
              <a:t>m≤n</a:t>
            </a:r>
            <a:r>
              <a:rPr lang="zh-CN" altLang="en-US" dirty="0" smtClean="0"/>
              <a:t>），每一块中的数据不必有序，但块与块之间必须按块有序；即第</a:t>
            </a:r>
            <a:r>
              <a:rPr lang="en-US" altLang="zh-CN" dirty="0" smtClean="0"/>
              <a:t>1</a:t>
            </a:r>
            <a:r>
              <a:rPr lang="zh-CN" altLang="en-US" dirty="0" smtClean="0"/>
              <a:t>块中任一元素的关键字都必须小于第</a:t>
            </a:r>
            <a:r>
              <a:rPr lang="en-US" altLang="zh-CN" dirty="0" smtClean="0"/>
              <a:t>2</a:t>
            </a:r>
            <a:r>
              <a:rPr lang="zh-CN" altLang="en-US" dirty="0" smtClean="0"/>
              <a:t>块中任一元素的关键字；而第</a:t>
            </a:r>
            <a:r>
              <a:rPr lang="en-US" altLang="zh-CN" dirty="0" smtClean="0"/>
              <a:t>2</a:t>
            </a:r>
            <a:r>
              <a:rPr lang="zh-CN" altLang="en-US" dirty="0" smtClean="0"/>
              <a:t>块中任一元素又都必须小于第</a:t>
            </a:r>
            <a:r>
              <a:rPr lang="en-US" altLang="zh-CN" dirty="0" smtClean="0"/>
              <a:t>3</a:t>
            </a:r>
            <a:r>
              <a:rPr lang="zh-CN" altLang="en-US" dirty="0" smtClean="0"/>
              <a:t>块中的任一元素，</a:t>
            </a:r>
            <a:r>
              <a:rPr lang="en-US" altLang="zh-CN" dirty="0" smtClean="0"/>
              <a:t>……</a:t>
            </a:r>
            <a:r>
              <a:rPr lang="zh-CN" altLang="en-US" dirty="0" smtClean="0"/>
              <a:t>。</a:t>
            </a:r>
            <a:endParaRPr lang="en-US" altLang="zh-CN" dirty="0" smtClean="0"/>
          </a:p>
          <a:p>
            <a:r>
              <a:rPr lang="zh-CN" altLang="en-US" dirty="0" smtClean="0"/>
              <a:t>先使用二分查找，再进行顺序查找。</a:t>
            </a:r>
            <a:endParaRPr lang="en-US" altLang="zh-CN" dirty="0" smtClean="0"/>
          </a:p>
          <a:p>
            <a:endParaRPr lang="zh-CN" altLang="en-US" dirty="0"/>
          </a:p>
        </p:txBody>
      </p:sp>
      <p:sp>
        <p:nvSpPr>
          <p:cNvPr id="4" name="灯片编号占位符 3"/>
          <p:cNvSpPr>
            <a:spLocks noGrp="1"/>
          </p:cNvSpPr>
          <p:nvPr>
            <p:ph type="sldNum" sz="quarter" idx="12"/>
          </p:nvPr>
        </p:nvSpPr>
        <p:spPr/>
        <p:txBody>
          <a:bodyPr/>
          <a:lstStyle/>
          <a:p>
            <a:fld id="{9E3A2DB7-315D-4834-9C72-2DD9442B4884}" type="slidenum">
              <a:rPr lang="zh-CN" altLang="en-US" smtClean="0"/>
              <a:pPr/>
              <a:t>11</a:t>
            </a:fld>
            <a:endParaRPr lang="zh-CN" altLang="en-US" dirty="0"/>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分块查找</a:t>
            </a:r>
            <a:endParaRPr lang="zh-CN" altLang="en-US" dirty="0"/>
          </a:p>
        </p:txBody>
      </p:sp>
      <p:sp>
        <p:nvSpPr>
          <p:cNvPr id="3" name="内容占位符 2"/>
          <p:cNvSpPr>
            <a:spLocks noGrp="1"/>
          </p:cNvSpPr>
          <p:nvPr>
            <p:ph idx="1"/>
          </p:nvPr>
        </p:nvSpPr>
        <p:spPr/>
        <p:txBody>
          <a:bodyPr/>
          <a:lstStyle/>
          <a:p>
            <a:endParaRPr lang="zh-CN" altLang="en-US"/>
          </a:p>
        </p:txBody>
      </p:sp>
      <p:sp>
        <p:nvSpPr>
          <p:cNvPr id="4" name="灯片编号占位符 3"/>
          <p:cNvSpPr>
            <a:spLocks noGrp="1"/>
          </p:cNvSpPr>
          <p:nvPr>
            <p:ph type="sldNum" sz="quarter" idx="12"/>
          </p:nvPr>
        </p:nvSpPr>
        <p:spPr/>
        <p:txBody>
          <a:bodyPr/>
          <a:lstStyle/>
          <a:p>
            <a:fld id="{9E3A2DB7-315D-4834-9C72-2DD9442B4884}" type="slidenum">
              <a:rPr lang="zh-CN" altLang="en-US" smtClean="0"/>
              <a:pPr/>
              <a:t>12</a:t>
            </a:fld>
            <a:endParaRPr lang="zh-CN" altLang="en-US" dirty="0"/>
          </a:p>
        </p:txBody>
      </p:sp>
      <p:pic>
        <p:nvPicPr>
          <p:cNvPr id="43010" name="Picture 2" descr="http://my.csdn.net/uploads/201207/24/1343117642_5290.jpg"/>
          <p:cNvPicPr>
            <a:picLocks noChangeAspect="1" noChangeArrowheads="1"/>
          </p:cNvPicPr>
          <p:nvPr/>
        </p:nvPicPr>
        <p:blipFill>
          <a:blip r:embed="rId2"/>
          <a:srcRect/>
          <a:stretch>
            <a:fillRect/>
          </a:stretch>
        </p:blipFill>
        <p:spPr bwMode="auto">
          <a:xfrm>
            <a:off x="785786" y="1857364"/>
            <a:ext cx="7393583" cy="2643206"/>
          </a:xfrm>
          <a:prstGeom prst="rect">
            <a:avLst/>
          </a:prstGeom>
          <a:noFill/>
        </p:spPr>
      </p:pic>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分块查找</a:t>
            </a:r>
            <a:endParaRPr lang="zh-CN" altLang="en-US" dirty="0"/>
          </a:p>
        </p:txBody>
      </p:sp>
      <p:sp>
        <p:nvSpPr>
          <p:cNvPr id="4" name="灯片编号占位符 3"/>
          <p:cNvSpPr>
            <a:spLocks noGrp="1"/>
          </p:cNvSpPr>
          <p:nvPr>
            <p:ph type="sldNum" sz="quarter" idx="12"/>
          </p:nvPr>
        </p:nvSpPr>
        <p:spPr/>
        <p:txBody>
          <a:bodyPr/>
          <a:lstStyle/>
          <a:p>
            <a:fld id="{9E3A2DB7-315D-4834-9C72-2DD9442B4884}" type="slidenum">
              <a:rPr lang="zh-CN" altLang="en-US" smtClean="0"/>
              <a:pPr/>
              <a:t>13</a:t>
            </a:fld>
            <a:endParaRPr lang="zh-CN" altLang="en-US" dirty="0"/>
          </a:p>
        </p:txBody>
      </p:sp>
      <p:sp>
        <p:nvSpPr>
          <p:cNvPr id="6" name="内容占位符 2"/>
          <p:cNvSpPr>
            <a:spLocks noGrp="1"/>
          </p:cNvSpPr>
          <p:nvPr>
            <p:ph idx="1"/>
          </p:nvPr>
        </p:nvSpPr>
        <p:spPr>
          <a:xfrm>
            <a:off x="457200" y="1600200"/>
            <a:ext cx="8229600" cy="4757758"/>
          </a:xfrm>
        </p:spPr>
        <p:txBody>
          <a:bodyPr>
            <a:normAutofit fontScale="62500" lnSpcReduction="20000"/>
          </a:bodyPr>
          <a:lstStyle/>
          <a:p>
            <a:pPr>
              <a:buNone/>
            </a:pPr>
            <a:r>
              <a:rPr lang="en-US" dirty="0" err="1" smtClean="0"/>
              <a:t>int</a:t>
            </a:r>
            <a:r>
              <a:rPr lang="en-US" dirty="0" smtClean="0"/>
              <a:t> </a:t>
            </a:r>
            <a:r>
              <a:rPr lang="en-US" dirty="0" err="1" smtClean="0"/>
              <a:t>binary_search</a:t>
            </a:r>
            <a:r>
              <a:rPr lang="en-US" dirty="0" smtClean="0"/>
              <a:t>(</a:t>
            </a:r>
            <a:r>
              <a:rPr lang="en-US" dirty="0" err="1" smtClean="0"/>
              <a:t>int</a:t>
            </a:r>
            <a:r>
              <a:rPr lang="en-US" dirty="0" smtClean="0"/>
              <a:t>* a, </a:t>
            </a:r>
            <a:r>
              <a:rPr lang="en-US" dirty="0" err="1" smtClean="0"/>
              <a:t>int</a:t>
            </a:r>
            <a:r>
              <a:rPr lang="en-US" dirty="0" smtClean="0"/>
              <a:t> </a:t>
            </a:r>
            <a:r>
              <a:rPr lang="en-US" dirty="0" err="1" smtClean="0"/>
              <a:t>len</a:t>
            </a:r>
            <a:r>
              <a:rPr lang="en-US" dirty="0" smtClean="0"/>
              <a:t>, </a:t>
            </a:r>
            <a:r>
              <a:rPr lang="en-US" dirty="0" err="1" smtClean="0"/>
              <a:t>int</a:t>
            </a:r>
            <a:r>
              <a:rPr lang="en-US" dirty="0" smtClean="0"/>
              <a:t> </a:t>
            </a:r>
            <a:r>
              <a:rPr lang="en-US" dirty="0" err="1" smtClean="0"/>
              <a:t>val</a:t>
            </a:r>
            <a:r>
              <a:rPr lang="en-US" dirty="0" smtClean="0"/>
              <a:t>) </a:t>
            </a:r>
          </a:p>
          <a:p>
            <a:pPr>
              <a:buNone/>
            </a:pPr>
            <a:r>
              <a:rPr lang="en-US" dirty="0" smtClean="0"/>
              <a:t>{  </a:t>
            </a:r>
          </a:p>
          <a:p>
            <a:pPr lvl="1">
              <a:buNone/>
            </a:pPr>
            <a:r>
              <a:rPr lang="en-US" dirty="0" smtClean="0">
                <a:solidFill>
                  <a:srgbClr val="C00000"/>
                </a:solidFill>
              </a:rPr>
              <a:t>assert(a != NULL &amp;&amp; </a:t>
            </a:r>
            <a:r>
              <a:rPr lang="en-US" dirty="0" err="1" smtClean="0">
                <a:solidFill>
                  <a:srgbClr val="C00000"/>
                </a:solidFill>
              </a:rPr>
              <a:t>len</a:t>
            </a:r>
            <a:r>
              <a:rPr lang="en-US" dirty="0" smtClean="0">
                <a:solidFill>
                  <a:srgbClr val="C00000"/>
                </a:solidFill>
              </a:rPr>
              <a:t> &gt; 0); </a:t>
            </a:r>
          </a:p>
          <a:p>
            <a:pPr lvl="1">
              <a:buNone/>
            </a:pPr>
            <a:r>
              <a:rPr lang="en-US" dirty="0" err="1" smtClean="0"/>
              <a:t>int</a:t>
            </a:r>
            <a:r>
              <a:rPr lang="en-US" dirty="0" smtClean="0"/>
              <a:t> low = 0;  </a:t>
            </a:r>
          </a:p>
          <a:p>
            <a:pPr lvl="1">
              <a:buNone/>
            </a:pPr>
            <a:r>
              <a:rPr lang="en-US" dirty="0" err="1" smtClean="0"/>
              <a:t>int</a:t>
            </a:r>
            <a:r>
              <a:rPr lang="en-US" dirty="0" smtClean="0"/>
              <a:t> high = </a:t>
            </a:r>
            <a:r>
              <a:rPr lang="en-US" dirty="0" err="1" smtClean="0"/>
              <a:t>len</a:t>
            </a:r>
            <a:r>
              <a:rPr lang="en-US" dirty="0" smtClean="0"/>
              <a:t> - 1; </a:t>
            </a:r>
          </a:p>
          <a:p>
            <a:pPr lvl="1">
              <a:buNone/>
            </a:pPr>
            <a:r>
              <a:rPr lang="en-US" dirty="0" smtClean="0"/>
              <a:t>while (low &lt;= high) {  </a:t>
            </a:r>
          </a:p>
          <a:p>
            <a:pPr lvl="2">
              <a:buNone/>
            </a:pPr>
            <a:r>
              <a:rPr lang="en-US" dirty="0" err="1" smtClean="0"/>
              <a:t>int</a:t>
            </a:r>
            <a:r>
              <a:rPr lang="en-US" dirty="0" smtClean="0"/>
              <a:t> mid = low + (high - low) / 2; </a:t>
            </a:r>
          </a:p>
          <a:p>
            <a:pPr lvl="2">
              <a:buNone/>
            </a:pPr>
            <a:r>
              <a:rPr lang="en-US" dirty="0" smtClean="0"/>
              <a:t>if (</a:t>
            </a:r>
            <a:r>
              <a:rPr lang="en-US" dirty="0" err="1" smtClean="0"/>
              <a:t>val</a:t>
            </a:r>
            <a:r>
              <a:rPr lang="en-US" dirty="0" smtClean="0"/>
              <a:t> &lt; a[mid]) {</a:t>
            </a:r>
          </a:p>
          <a:p>
            <a:pPr lvl="2">
              <a:buNone/>
            </a:pPr>
            <a:r>
              <a:rPr lang="en-US" dirty="0" smtClean="0"/>
              <a:t>	</a:t>
            </a:r>
            <a:r>
              <a:rPr lang="en-US" dirty="0" smtClean="0">
                <a:solidFill>
                  <a:srgbClr val="C00000"/>
                </a:solidFill>
              </a:rPr>
              <a:t>if (mid==0 || (</a:t>
            </a:r>
            <a:r>
              <a:rPr lang="en-US" dirty="0" err="1" smtClean="0">
                <a:solidFill>
                  <a:srgbClr val="C00000"/>
                </a:solidFill>
              </a:rPr>
              <a:t>val</a:t>
            </a:r>
            <a:r>
              <a:rPr lang="en-US" dirty="0" smtClean="0">
                <a:solidFill>
                  <a:srgbClr val="C00000"/>
                </a:solidFill>
              </a:rPr>
              <a:t>&gt;a[mid-1])) return mid;</a:t>
            </a:r>
          </a:p>
          <a:p>
            <a:pPr lvl="2">
              <a:buNone/>
            </a:pPr>
            <a:r>
              <a:rPr lang="en-US" dirty="0" smtClean="0">
                <a:solidFill>
                  <a:srgbClr val="C00000"/>
                </a:solidFill>
              </a:rPr>
              <a:t>	</a:t>
            </a:r>
            <a:r>
              <a:rPr lang="en-US" dirty="0" smtClean="0">
                <a:solidFill>
                  <a:srgbClr val="C00000"/>
                </a:solidFill>
              </a:rPr>
              <a:t>high=mid-1</a:t>
            </a:r>
            <a:r>
              <a:rPr lang="en-US" dirty="0" smtClean="0">
                <a:solidFill>
                  <a:srgbClr val="C00000"/>
                </a:solidFill>
              </a:rPr>
              <a:t>;</a:t>
            </a:r>
          </a:p>
          <a:p>
            <a:pPr lvl="2">
              <a:buNone/>
            </a:pPr>
            <a:r>
              <a:rPr lang="en-US" altLang="zh-CN" dirty="0" smtClean="0"/>
              <a:t>} </a:t>
            </a:r>
            <a:r>
              <a:rPr lang="en-US" dirty="0" smtClean="0"/>
              <a:t>else if (</a:t>
            </a:r>
            <a:r>
              <a:rPr lang="en-US" dirty="0" err="1" smtClean="0"/>
              <a:t>val</a:t>
            </a:r>
            <a:r>
              <a:rPr lang="en-US" dirty="0" smtClean="0"/>
              <a:t> &gt; a[mid]) { </a:t>
            </a:r>
          </a:p>
          <a:p>
            <a:pPr lvl="2">
              <a:buNone/>
            </a:pPr>
            <a:r>
              <a:rPr lang="en-US" dirty="0" smtClean="0"/>
              <a:t>	low = mid + 1; </a:t>
            </a:r>
          </a:p>
          <a:p>
            <a:pPr lvl="2">
              <a:buNone/>
            </a:pPr>
            <a:r>
              <a:rPr lang="en-US" dirty="0" smtClean="0"/>
              <a:t>} else {  </a:t>
            </a:r>
          </a:p>
          <a:p>
            <a:pPr lvl="2">
              <a:buNone/>
            </a:pPr>
            <a:r>
              <a:rPr lang="en-US" dirty="0" smtClean="0"/>
              <a:t>	</a:t>
            </a:r>
            <a:r>
              <a:rPr lang="en-US" b="1" dirty="0" smtClean="0">
                <a:solidFill>
                  <a:srgbClr val="C00000"/>
                </a:solidFill>
              </a:rPr>
              <a:t>return mid; </a:t>
            </a:r>
          </a:p>
          <a:p>
            <a:pPr lvl="2">
              <a:buNone/>
            </a:pPr>
            <a:r>
              <a:rPr lang="en-US" dirty="0" smtClean="0"/>
              <a:t>} </a:t>
            </a:r>
          </a:p>
          <a:p>
            <a:pPr lvl="1">
              <a:buNone/>
            </a:pPr>
            <a:r>
              <a:rPr lang="en-US" dirty="0" smtClean="0"/>
              <a:t>}  </a:t>
            </a:r>
          </a:p>
          <a:p>
            <a:pPr lvl="1">
              <a:buNone/>
            </a:pPr>
            <a:r>
              <a:rPr lang="en-US" dirty="0" smtClean="0"/>
              <a:t>return -1; </a:t>
            </a:r>
          </a:p>
          <a:p>
            <a:pPr>
              <a:buNone/>
            </a:pPr>
            <a:r>
              <a:rPr lang="en-US" dirty="0" smtClean="0"/>
              <a:t>} </a:t>
            </a:r>
          </a:p>
        </p:txBody>
      </p:sp>
      <p:pic>
        <p:nvPicPr>
          <p:cNvPr id="7" name="Picture 2" descr="http://my.csdn.net/uploads/201207/24/1343117642_5290.jpg"/>
          <p:cNvPicPr>
            <a:picLocks noChangeAspect="1" noChangeArrowheads="1"/>
          </p:cNvPicPr>
          <p:nvPr/>
        </p:nvPicPr>
        <p:blipFill>
          <a:blip r:embed="rId2"/>
          <a:srcRect/>
          <a:stretch>
            <a:fillRect/>
          </a:stretch>
        </p:blipFill>
        <p:spPr bwMode="auto">
          <a:xfrm>
            <a:off x="4929190" y="1928802"/>
            <a:ext cx="3996531" cy="1428760"/>
          </a:xfrm>
          <a:prstGeom prst="rect">
            <a:avLst/>
          </a:prstGeom>
          <a:noFill/>
        </p:spPr>
      </p:pic>
      <p:sp>
        <p:nvSpPr>
          <p:cNvPr id="8" name="矩形 7"/>
          <p:cNvSpPr/>
          <p:nvPr/>
        </p:nvSpPr>
        <p:spPr>
          <a:xfrm>
            <a:off x="6572264" y="3786190"/>
            <a:ext cx="928694"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smtClean="0"/>
              <a:t>24</a:t>
            </a:r>
            <a:endParaRPr lang="zh-CN" altLang="en-US" sz="3600" dirty="0"/>
          </a:p>
        </p:txBody>
      </p:sp>
      <p:sp>
        <p:nvSpPr>
          <p:cNvPr id="9" name="矩形 8"/>
          <p:cNvSpPr/>
          <p:nvPr/>
        </p:nvSpPr>
        <p:spPr>
          <a:xfrm>
            <a:off x="6572264" y="4643446"/>
            <a:ext cx="928694"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dirty="0" smtClean="0"/>
              <a:t>20</a:t>
            </a:r>
            <a:endParaRPr lang="zh-CN" altLang="en-US" sz="36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5" end="5"/>
                                            </p:txEl>
                                          </p:spTgt>
                                        </p:tgtEl>
                                        <p:attrNameLst>
                                          <p:attrName>style.visibility</p:attrName>
                                        </p:attrNameLst>
                                      </p:cBhvr>
                                      <p:to>
                                        <p:strVal val="visible"/>
                                      </p:to>
                                    </p:set>
                                    <p:animEffect transition="in" filter="blinds(horizontal)">
                                      <p:cBhvr>
                                        <p:cTn id="7" dur="500"/>
                                        <p:tgtEl>
                                          <p:spTgt spid="6">
                                            <p:txEl>
                                              <p:pRg st="5" end="5"/>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6">
                                            <p:txEl>
                                              <p:pRg st="6" end="6"/>
                                            </p:txEl>
                                          </p:spTgt>
                                        </p:tgtEl>
                                        <p:attrNameLst>
                                          <p:attrName>style.visibility</p:attrName>
                                        </p:attrNameLst>
                                      </p:cBhvr>
                                      <p:to>
                                        <p:strVal val="visible"/>
                                      </p:to>
                                    </p:set>
                                    <p:animEffect transition="in" filter="blinds(horizontal)">
                                      <p:cBhvr>
                                        <p:cTn id="10" dur="500"/>
                                        <p:tgtEl>
                                          <p:spTgt spid="6">
                                            <p:txEl>
                                              <p:pRg st="6" end="6"/>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6">
                                            <p:txEl>
                                              <p:pRg st="7" end="7"/>
                                            </p:txEl>
                                          </p:spTgt>
                                        </p:tgtEl>
                                        <p:attrNameLst>
                                          <p:attrName>style.visibility</p:attrName>
                                        </p:attrNameLst>
                                      </p:cBhvr>
                                      <p:to>
                                        <p:strVal val="visible"/>
                                      </p:to>
                                    </p:set>
                                    <p:animEffect transition="in" filter="blinds(horizontal)">
                                      <p:cBhvr>
                                        <p:cTn id="15" dur="500"/>
                                        <p:tgtEl>
                                          <p:spTgt spid="6">
                                            <p:txEl>
                                              <p:pRg st="7" end="7"/>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6">
                                            <p:txEl>
                                              <p:pRg st="8" end="8"/>
                                            </p:txEl>
                                          </p:spTgt>
                                        </p:tgtEl>
                                        <p:attrNameLst>
                                          <p:attrName>style.visibility</p:attrName>
                                        </p:attrNameLst>
                                      </p:cBhvr>
                                      <p:to>
                                        <p:strVal val="visible"/>
                                      </p:to>
                                    </p:set>
                                    <p:animEffect transition="in" filter="blinds(horizontal)">
                                      <p:cBhvr>
                                        <p:cTn id="18" dur="500"/>
                                        <p:tgtEl>
                                          <p:spTgt spid="6">
                                            <p:txEl>
                                              <p:pRg st="8" end="8"/>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6">
                                            <p:txEl>
                                              <p:pRg st="9" end="9"/>
                                            </p:txEl>
                                          </p:spTgt>
                                        </p:tgtEl>
                                        <p:attrNameLst>
                                          <p:attrName>style.visibility</p:attrName>
                                        </p:attrNameLst>
                                      </p:cBhvr>
                                      <p:to>
                                        <p:strVal val="visible"/>
                                      </p:to>
                                    </p:set>
                                    <p:animEffect transition="in" filter="blinds(horizontal)">
                                      <p:cBhvr>
                                        <p:cTn id="21" dur="500"/>
                                        <p:tgtEl>
                                          <p:spTgt spid="6">
                                            <p:txEl>
                                              <p:pRg st="9" end="9"/>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6">
                                            <p:txEl>
                                              <p:pRg st="10" end="10"/>
                                            </p:txEl>
                                          </p:spTgt>
                                        </p:tgtEl>
                                        <p:attrNameLst>
                                          <p:attrName>style.visibility</p:attrName>
                                        </p:attrNameLst>
                                      </p:cBhvr>
                                      <p:to>
                                        <p:strVal val="visible"/>
                                      </p:to>
                                    </p:set>
                                    <p:animEffect transition="in" filter="blinds(horizontal)">
                                      <p:cBhvr>
                                        <p:cTn id="24" dur="500"/>
                                        <p:tgtEl>
                                          <p:spTgt spid="6">
                                            <p:txEl>
                                              <p:pRg st="10" end="10"/>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6">
                                            <p:txEl>
                                              <p:pRg st="11" end="11"/>
                                            </p:txEl>
                                          </p:spTgt>
                                        </p:tgtEl>
                                        <p:attrNameLst>
                                          <p:attrName>style.visibility</p:attrName>
                                        </p:attrNameLst>
                                      </p:cBhvr>
                                      <p:to>
                                        <p:strVal val="visible"/>
                                      </p:to>
                                    </p:set>
                                    <p:animEffect transition="in" filter="blinds(horizontal)">
                                      <p:cBhvr>
                                        <p:cTn id="27" dur="500"/>
                                        <p:tgtEl>
                                          <p:spTgt spid="6">
                                            <p:txEl>
                                              <p:pRg st="11" end="11"/>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6">
                                            <p:txEl>
                                              <p:pRg st="12" end="12"/>
                                            </p:txEl>
                                          </p:spTgt>
                                        </p:tgtEl>
                                        <p:attrNameLst>
                                          <p:attrName>style.visibility</p:attrName>
                                        </p:attrNameLst>
                                      </p:cBhvr>
                                      <p:to>
                                        <p:strVal val="visible"/>
                                      </p:to>
                                    </p:set>
                                    <p:animEffect transition="in" filter="blinds(horizontal)">
                                      <p:cBhvr>
                                        <p:cTn id="30" dur="500"/>
                                        <p:tgtEl>
                                          <p:spTgt spid="6">
                                            <p:txEl>
                                              <p:pRg st="12" end="12"/>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6">
                                            <p:txEl>
                                              <p:pRg st="13" end="13"/>
                                            </p:txEl>
                                          </p:spTgt>
                                        </p:tgtEl>
                                        <p:attrNameLst>
                                          <p:attrName>style.visibility</p:attrName>
                                        </p:attrNameLst>
                                      </p:cBhvr>
                                      <p:to>
                                        <p:strVal val="visible"/>
                                      </p:to>
                                    </p:set>
                                    <p:animEffect transition="in" filter="blinds(horizontal)">
                                      <p:cBhvr>
                                        <p:cTn id="33" dur="500"/>
                                        <p:tgtEl>
                                          <p:spTgt spid="6">
                                            <p:txEl>
                                              <p:pRg st="13" end="13"/>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6">
                                            <p:txEl>
                                              <p:pRg st="14" end="14"/>
                                            </p:txEl>
                                          </p:spTgt>
                                        </p:tgtEl>
                                        <p:attrNameLst>
                                          <p:attrName>style.visibility</p:attrName>
                                        </p:attrNameLst>
                                      </p:cBhvr>
                                      <p:to>
                                        <p:strVal val="visible"/>
                                      </p:to>
                                    </p:set>
                                    <p:animEffect transition="in" filter="blinds(horizontal)">
                                      <p:cBhvr>
                                        <p:cTn id="36" dur="500"/>
                                        <p:tgtEl>
                                          <p:spTgt spid="6">
                                            <p:txEl>
                                              <p:pRg st="14" end="1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6">
                                            <p:txEl>
                                              <p:pRg st="15" end="15"/>
                                            </p:txEl>
                                          </p:spTgt>
                                        </p:tgtEl>
                                        <p:attrNameLst>
                                          <p:attrName>style.visibility</p:attrName>
                                        </p:attrNameLst>
                                      </p:cBhvr>
                                      <p:to>
                                        <p:strVal val="visible"/>
                                      </p:to>
                                    </p:set>
                                    <p:animEffect transition="in" filter="blinds(horizontal)">
                                      <p:cBhvr>
                                        <p:cTn id="41" dur="500"/>
                                        <p:tgtEl>
                                          <p:spTgt spid="6">
                                            <p:txEl>
                                              <p:pRg st="15" end="15"/>
                                            </p:txEl>
                                          </p:spTgt>
                                        </p:tgtEl>
                                      </p:cBhvr>
                                    </p:animEffect>
                                  </p:childTnLst>
                                </p:cTn>
                              </p:par>
                              <p:par>
                                <p:cTn id="42" presetID="3" presetClass="entr" presetSubtype="10" fill="hold" nodeType="withEffect">
                                  <p:stCondLst>
                                    <p:cond delay="0"/>
                                  </p:stCondLst>
                                  <p:childTnLst>
                                    <p:set>
                                      <p:cBhvr>
                                        <p:cTn id="43" dur="1" fill="hold">
                                          <p:stCondLst>
                                            <p:cond delay="0"/>
                                          </p:stCondLst>
                                        </p:cTn>
                                        <p:tgtEl>
                                          <p:spTgt spid="6">
                                            <p:txEl>
                                              <p:pRg st="16" end="16"/>
                                            </p:txEl>
                                          </p:spTgt>
                                        </p:tgtEl>
                                        <p:attrNameLst>
                                          <p:attrName>style.visibility</p:attrName>
                                        </p:attrNameLst>
                                      </p:cBhvr>
                                      <p:to>
                                        <p:strVal val="visible"/>
                                      </p:to>
                                    </p:set>
                                    <p:animEffect transition="in" filter="blinds(horizontal)">
                                      <p:cBhvr>
                                        <p:cTn id="44" dur="500"/>
                                        <p:tgtEl>
                                          <p:spTgt spid="6">
                                            <p:txEl>
                                              <p:pRg st="16" end="1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blinds(horizontal)">
                                      <p:cBhvr>
                                        <p:cTn id="49" dur="500"/>
                                        <p:tgtEl>
                                          <p:spTgt spid="8"/>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blinds(horizontal)">
                                      <p:cBhvr>
                                        <p:cTn id="5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哈希查找</a:t>
            </a:r>
            <a:endParaRPr lang="zh-CN" altLang="en-US" dirty="0"/>
          </a:p>
        </p:txBody>
      </p:sp>
      <p:sp>
        <p:nvSpPr>
          <p:cNvPr id="3" name="内容占位符 2"/>
          <p:cNvSpPr>
            <a:spLocks noGrp="1"/>
          </p:cNvSpPr>
          <p:nvPr>
            <p:ph idx="1"/>
          </p:nvPr>
        </p:nvSpPr>
        <p:spPr/>
        <p:txBody>
          <a:bodyPr/>
          <a:lstStyle/>
          <a:p>
            <a:r>
              <a:rPr lang="zh-CN" altLang="en-US" dirty="0" smtClean="0">
                <a:solidFill>
                  <a:srgbClr val="C00000"/>
                </a:solidFill>
              </a:rPr>
              <a:t>条件</a:t>
            </a:r>
            <a:r>
              <a:rPr lang="zh-CN" altLang="en-US" dirty="0" smtClean="0"/>
              <a:t>：先创建</a:t>
            </a:r>
            <a:r>
              <a:rPr lang="zh-CN" altLang="en-US" dirty="0" smtClean="0">
                <a:solidFill>
                  <a:srgbClr val="FF0000"/>
                </a:solidFill>
              </a:rPr>
              <a:t>哈希表</a:t>
            </a:r>
            <a:r>
              <a:rPr lang="zh-CN" altLang="en-US" dirty="0" smtClean="0"/>
              <a:t>（散列表）</a:t>
            </a:r>
            <a:endParaRPr lang="en-US" altLang="zh-CN" dirty="0" smtClean="0"/>
          </a:p>
          <a:p>
            <a:r>
              <a:rPr lang="zh-CN" altLang="en-US" dirty="0" smtClean="0">
                <a:solidFill>
                  <a:srgbClr val="C00000"/>
                </a:solidFill>
              </a:rPr>
              <a:t>原理</a:t>
            </a:r>
            <a:r>
              <a:rPr lang="zh-CN" altLang="en-US" dirty="0" smtClean="0"/>
              <a:t>：根据键值方式</a:t>
            </a:r>
            <a:r>
              <a:rPr lang="en-US" altLang="zh-CN" dirty="0" smtClean="0"/>
              <a:t>(Key value)</a:t>
            </a:r>
            <a:r>
              <a:rPr lang="zh-CN" altLang="en-US" dirty="0" smtClean="0"/>
              <a:t>进行查找，通过散列函数，定位数据元素。</a:t>
            </a:r>
            <a:endParaRPr lang="en-US" altLang="zh-CN" dirty="0" smtClean="0"/>
          </a:p>
          <a:p>
            <a:r>
              <a:rPr lang="zh-CN" altLang="en-US" dirty="0" smtClean="0">
                <a:solidFill>
                  <a:srgbClr val="C00000"/>
                </a:solidFill>
              </a:rPr>
              <a:t>时间复杂度</a:t>
            </a:r>
            <a:r>
              <a:rPr lang="zh-CN" altLang="en-US" dirty="0" smtClean="0"/>
              <a:t>：几乎是</a:t>
            </a:r>
            <a:r>
              <a:rPr lang="en-US" altLang="zh-CN" dirty="0" smtClean="0"/>
              <a:t>O(1)</a:t>
            </a:r>
            <a:r>
              <a:rPr lang="zh-CN" altLang="en-US" dirty="0" smtClean="0"/>
              <a:t>，取决于产生冲突的多少。</a:t>
            </a:r>
            <a:endParaRPr lang="zh-CN" altLang="en-US" dirty="0"/>
          </a:p>
        </p:txBody>
      </p:sp>
      <p:sp>
        <p:nvSpPr>
          <p:cNvPr id="4" name="灯片编号占位符 3"/>
          <p:cNvSpPr>
            <a:spLocks noGrp="1"/>
          </p:cNvSpPr>
          <p:nvPr>
            <p:ph type="sldNum" sz="quarter" idx="12"/>
          </p:nvPr>
        </p:nvSpPr>
        <p:spPr/>
        <p:txBody>
          <a:bodyPr/>
          <a:lstStyle/>
          <a:p>
            <a:fld id="{9E3A2DB7-315D-4834-9C72-2DD9442B4884}" type="slidenum">
              <a:rPr lang="zh-CN" altLang="en-US" smtClean="0"/>
              <a:pPr/>
              <a:t>14</a:t>
            </a:fld>
            <a:endParaRPr lang="zh-CN" altLang="en-US" dirty="0"/>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哈希查找</a:t>
            </a:r>
            <a:endParaRPr lang="zh-CN" altLang="en-US" dirty="0"/>
          </a:p>
        </p:txBody>
      </p:sp>
      <p:sp>
        <p:nvSpPr>
          <p:cNvPr id="4" name="灯片编号占位符 3"/>
          <p:cNvSpPr>
            <a:spLocks noGrp="1"/>
          </p:cNvSpPr>
          <p:nvPr>
            <p:ph type="sldNum" sz="quarter" idx="12"/>
          </p:nvPr>
        </p:nvSpPr>
        <p:spPr/>
        <p:txBody>
          <a:bodyPr/>
          <a:lstStyle/>
          <a:p>
            <a:fld id="{9E3A2DB7-315D-4834-9C72-2DD9442B4884}" type="slidenum">
              <a:rPr lang="zh-CN" altLang="en-US" smtClean="0"/>
              <a:pPr/>
              <a:t>15</a:t>
            </a:fld>
            <a:endParaRPr lang="zh-CN" altLang="en-US" dirty="0"/>
          </a:p>
        </p:txBody>
      </p:sp>
      <p:sp>
        <p:nvSpPr>
          <p:cNvPr id="5" name="Text Box 2">
            <a:hlinkClick r:id="rId2" action="ppaction://hlinksldjump" highlightClick="1"/>
          </p:cNvPr>
          <p:cNvSpPr txBox="1">
            <a:spLocks noChangeArrowheads="1"/>
          </p:cNvSpPr>
          <p:nvPr/>
        </p:nvSpPr>
        <p:spPr bwMode="auto">
          <a:xfrm>
            <a:off x="690586" y="1571618"/>
            <a:ext cx="6596058" cy="4001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lang="en-US" altLang="zh-CN" sz="2000" dirty="0">
                <a:latin typeface="微软雅黑" pitchFamily="34" charset="-122"/>
                <a:ea typeface="微软雅黑" pitchFamily="34" charset="-122"/>
              </a:rPr>
              <a:t> </a:t>
            </a:r>
            <a:r>
              <a:rPr lang="zh-CN" altLang="en-US" sz="2000" b="1" dirty="0">
                <a:latin typeface="微软雅黑" pitchFamily="34" charset="-122"/>
                <a:ea typeface="微软雅黑" pitchFamily="34" charset="-122"/>
              </a:rPr>
              <a:t>一、什么是哈希表？</a:t>
            </a:r>
          </a:p>
        </p:txBody>
      </p:sp>
      <p:sp>
        <p:nvSpPr>
          <p:cNvPr id="6" name="Text Box 3">
            <a:hlinkClick r:id="rId3" action="ppaction://hlinksldjump" highlightClick="1"/>
          </p:cNvPr>
          <p:cNvSpPr txBox="1">
            <a:spLocks noChangeArrowheads="1"/>
          </p:cNvSpPr>
          <p:nvPr/>
        </p:nvSpPr>
        <p:spPr bwMode="auto">
          <a:xfrm>
            <a:off x="690586" y="2428868"/>
            <a:ext cx="6781800" cy="4001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lvl="2" indent="-822325"/>
            <a:r>
              <a:rPr lang="zh-CN" altLang="en-US" sz="2000" dirty="0">
                <a:latin typeface="微软雅黑" pitchFamily="34" charset="-122"/>
                <a:ea typeface="微软雅黑" pitchFamily="34" charset="-122"/>
              </a:rPr>
              <a:t>二、</a:t>
            </a:r>
            <a:r>
              <a:rPr lang="zh-CN" altLang="en-US" sz="2000" b="1" dirty="0">
                <a:latin typeface="微软雅黑" pitchFamily="34" charset="-122"/>
                <a:ea typeface="微软雅黑" pitchFamily="34" charset="-122"/>
              </a:rPr>
              <a:t>哈希函数的构造方法</a:t>
            </a:r>
            <a:endParaRPr lang="zh-CN" altLang="en-US" sz="2000" dirty="0">
              <a:latin typeface="微软雅黑" pitchFamily="34" charset="-122"/>
              <a:ea typeface="微软雅黑" pitchFamily="34" charset="-122"/>
            </a:endParaRPr>
          </a:p>
        </p:txBody>
      </p:sp>
      <p:sp>
        <p:nvSpPr>
          <p:cNvPr id="7" name="Text Box 4">
            <a:hlinkClick r:id="rId4" action="ppaction://hlinksldjump" highlightClick="1"/>
          </p:cNvPr>
          <p:cNvSpPr txBox="1">
            <a:spLocks noChangeArrowheads="1"/>
          </p:cNvSpPr>
          <p:nvPr/>
        </p:nvSpPr>
        <p:spPr bwMode="auto">
          <a:xfrm>
            <a:off x="690586" y="3248018"/>
            <a:ext cx="7024686" cy="4001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lvl="2" indent="-822325"/>
            <a:r>
              <a:rPr lang="zh-CN" altLang="en-US" sz="2000" dirty="0">
                <a:latin typeface="微软雅黑" pitchFamily="34" charset="-122"/>
                <a:ea typeface="微软雅黑" pitchFamily="34" charset="-122"/>
              </a:rPr>
              <a:t>三、</a:t>
            </a:r>
            <a:r>
              <a:rPr lang="zh-CN" altLang="en-US" sz="2000" b="1" dirty="0">
                <a:latin typeface="微软雅黑" pitchFamily="34" charset="-122"/>
                <a:ea typeface="微软雅黑" pitchFamily="34" charset="-122"/>
              </a:rPr>
              <a:t>处理冲突的方法</a:t>
            </a:r>
            <a:endParaRPr lang="zh-CN" altLang="en-US" sz="2000" dirty="0">
              <a:latin typeface="微软雅黑" pitchFamily="34" charset="-122"/>
              <a:ea typeface="微软雅黑" pitchFamily="34" charset="-122"/>
            </a:endParaRPr>
          </a:p>
        </p:txBody>
      </p:sp>
      <p:sp>
        <p:nvSpPr>
          <p:cNvPr id="8" name="Text Box 5">
            <a:hlinkClick r:id="rId5" action="ppaction://hlinksldjump" highlightClick="1"/>
          </p:cNvPr>
          <p:cNvSpPr txBox="1">
            <a:spLocks noChangeArrowheads="1"/>
          </p:cNvSpPr>
          <p:nvPr/>
        </p:nvSpPr>
        <p:spPr bwMode="auto">
          <a:xfrm>
            <a:off x="781066" y="4086218"/>
            <a:ext cx="6719892" cy="4001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sz="2000" dirty="0" smtClean="0">
                <a:latin typeface="微软雅黑" pitchFamily="34" charset="-122"/>
                <a:ea typeface="微软雅黑" pitchFamily="34" charset="-122"/>
              </a:rPr>
              <a:t>四</a:t>
            </a:r>
            <a:r>
              <a:rPr lang="zh-CN" altLang="en-US" sz="2000"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哈希表的查找和插入</a:t>
            </a:r>
          </a:p>
        </p:txBody>
      </p:sp>
      <p:sp>
        <p:nvSpPr>
          <p:cNvPr id="9" name="Text Box 6">
            <a:hlinkClick r:id="" action="ppaction://noaction" highlightClick="1"/>
          </p:cNvPr>
          <p:cNvSpPr txBox="1">
            <a:spLocks noChangeArrowheads="1"/>
          </p:cNvSpPr>
          <p:nvPr/>
        </p:nvSpPr>
        <p:spPr bwMode="auto">
          <a:xfrm>
            <a:off x="781066" y="4924418"/>
            <a:ext cx="6791330" cy="4001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sz="2000" dirty="0" smtClean="0">
                <a:latin typeface="微软雅黑" pitchFamily="34" charset="-122"/>
                <a:ea typeface="微软雅黑" pitchFamily="34" charset="-122"/>
              </a:rPr>
              <a:t>五</a:t>
            </a:r>
            <a:r>
              <a:rPr lang="zh-CN" altLang="en-US" sz="2000"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哈希表的删除操作</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vertical)">
                                      <p:cBhvr>
                                        <p:cTn id="7" dur="500"/>
                                        <p:tgtEl>
                                          <p:spTgt spid="5"/>
                                        </p:tgtEl>
                                      </p:cBhvr>
                                    </p:animEffect>
                                  </p:childTnLst>
                                </p:cTn>
                              </p:par>
                            </p:childTnLst>
                          </p:cTn>
                        </p:par>
                        <p:par>
                          <p:cTn id="8" fill="hold">
                            <p:stCondLst>
                              <p:cond delay="500"/>
                            </p:stCondLst>
                            <p:childTnLst>
                              <p:par>
                                <p:cTn id="9" presetID="14" presetClass="entr" presetSubtype="5"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randombar(vertical)">
                                      <p:cBhvr>
                                        <p:cTn id="11" dur="500"/>
                                        <p:tgtEl>
                                          <p:spTgt spid="6"/>
                                        </p:tgtEl>
                                      </p:cBhvr>
                                    </p:animEffect>
                                  </p:childTnLst>
                                </p:cTn>
                              </p:par>
                            </p:childTnLst>
                          </p:cTn>
                        </p:par>
                        <p:par>
                          <p:cTn id="12" fill="hold">
                            <p:stCondLst>
                              <p:cond delay="1000"/>
                            </p:stCondLst>
                            <p:childTnLst>
                              <p:par>
                                <p:cTn id="13" presetID="14" presetClass="entr" presetSubtype="5"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randombar(vertical)">
                                      <p:cBhvr>
                                        <p:cTn id="15" dur="500"/>
                                        <p:tgtEl>
                                          <p:spTgt spid="7"/>
                                        </p:tgtEl>
                                      </p:cBhvr>
                                    </p:animEffect>
                                  </p:childTnLst>
                                </p:cTn>
                              </p:par>
                            </p:childTnLst>
                          </p:cTn>
                        </p:par>
                        <p:par>
                          <p:cTn id="16" fill="hold">
                            <p:stCondLst>
                              <p:cond delay="1500"/>
                            </p:stCondLst>
                            <p:childTnLst>
                              <p:par>
                                <p:cTn id="17" presetID="14" presetClass="entr" presetSubtype="5"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randombar(vertical)">
                                      <p:cBhvr>
                                        <p:cTn id="19" dur="500"/>
                                        <p:tgtEl>
                                          <p:spTgt spid="8"/>
                                        </p:tgtEl>
                                      </p:cBhvr>
                                    </p:animEffect>
                                  </p:childTnLst>
                                </p:cTn>
                              </p:par>
                            </p:childTnLst>
                          </p:cTn>
                        </p:par>
                        <p:par>
                          <p:cTn id="20" fill="hold">
                            <p:stCondLst>
                              <p:cond delay="2000"/>
                            </p:stCondLst>
                            <p:childTnLst>
                              <p:par>
                                <p:cTn id="21" presetID="14" presetClass="entr" presetSubtype="5"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randombar(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P spid="6" grpId="0" autoUpdateAnimBg="0"/>
      <p:bldP spid="7" grpId="0" autoUpdateAnimBg="0"/>
      <p:bldP spid="8" grpId="0" autoUpdateAnimBg="0"/>
      <p:bldP spid="9"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ext Box 2"/>
          <p:cNvSpPr txBox="1">
            <a:spLocks noChangeArrowheads="1"/>
          </p:cNvSpPr>
          <p:nvPr/>
        </p:nvSpPr>
        <p:spPr bwMode="auto">
          <a:xfrm>
            <a:off x="214282" y="1643050"/>
            <a:ext cx="8667744" cy="10895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marL="0" lvl="2" indent="357188">
              <a:lnSpc>
                <a:spcPct val="135000"/>
              </a:lnSpc>
            </a:pPr>
            <a:r>
              <a:rPr lang="zh-CN" altLang="en-US" sz="2400" dirty="0" smtClean="0">
                <a:latin typeface="微软雅黑" pitchFamily="34" charset="-122"/>
                <a:ea typeface="微软雅黑" pitchFamily="34" charset="-122"/>
              </a:rPr>
              <a:t>以上查找所采用的线性表存储结构的共同</a:t>
            </a:r>
            <a:r>
              <a:rPr lang="zh-CN" altLang="en-US" sz="2400" b="1" dirty="0">
                <a:latin typeface="微软雅黑" pitchFamily="34" charset="-122"/>
                <a:ea typeface="微软雅黑" pitchFamily="34" charset="-122"/>
              </a:rPr>
              <a:t>特点</a:t>
            </a:r>
            <a:r>
              <a:rPr lang="zh-CN" altLang="en-US" sz="2400" dirty="0">
                <a:latin typeface="微软雅黑" pitchFamily="34" charset="-122"/>
                <a:ea typeface="微软雅黑" pitchFamily="34" charset="-122"/>
              </a:rPr>
              <a:t>：记录在表中的</a:t>
            </a:r>
            <a:r>
              <a:rPr lang="zh-CN" altLang="en-US" sz="2400" b="1" dirty="0">
                <a:latin typeface="微软雅黑" pitchFamily="34" charset="-122"/>
                <a:ea typeface="微软雅黑" pitchFamily="34" charset="-122"/>
              </a:rPr>
              <a:t>位置</a:t>
            </a:r>
            <a:r>
              <a:rPr lang="zh-CN" altLang="en-US" sz="2400" dirty="0">
                <a:latin typeface="微软雅黑" pitchFamily="34" charset="-122"/>
                <a:ea typeface="微软雅黑" pitchFamily="34" charset="-122"/>
              </a:rPr>
              <a:t>和它的</a:t>
            </a:r>
            <a:r>
              <a:rPr lang="zh-CN" altLang="en-US" sz="2400" b="1" dirty="0">
                <a:latin typeface="微软雅黑" pitchFamily="34" charset="-122"/>
                <a:ea typeface="微软雅黑" pitchFamily="34" charset="-122"/>
              </a:rPr>
              <a:t>关键字</a:t>
            </a:r>
            <a:r>
              <a:rPr lang="zh-CN" altLang="en-US" sz="2400" dirty="0">
                <a:latin typeface="微软雅黑" pitchFamily="34" charset="-122"/>
                <a:ea typeface="微软雅黑" pitchFamily="34" charset="-122"/>
              </a:rPr>
              <a:t>之间</a:t>
            </a:r>
            <a:r>
              <a:rPr lang="zh-CN" altLang="en-US" sz="2400" b="1" dirty="0">
                <a:latin typeface="微软雅黑" pitchFamily="34" charset="-122"/>
                <a:ea typeface="微软雅黑" pitchFamily="34" charset="-122"/>
              </a:rPr>
              <a:t>不存在</a:t>
            </a:r>
            <a:r>
              <a:rPr lang="zh-CN" altLang="en-US" sz="2400" dirty="0">
                <a:latin typeface="微软雅黑" pitchFamily="34" charset="-122"/>
                <a:ea typeface="微软雅黑" pitchFamily="34" charset="-122"/>
              </a:rPr>
              <a:t>一个确定的关系，</a:t>
            </a:r>
          </a:p>
        </p:txBody>
      </p:sp>
      <p:sp>
        <p:nvSpPr>
          <p:cNvPr id="134147" name="Text Box 3"/>
          <p:cNvSpPr txBox="1">
            <a:spLocks noChangeArrowheads="1"/>
          </p:cNvSpPr>
          <p:nvPr/>
        </p:nvSpPr>
        <p:spPr bwMode="auto">
          <a:xfrm>
            <a:off x="642910" y="353777"/>
            <a:ext cx="3416320"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3600" dirty="0" smtClean="0">
                <a:latin typeface="微软雅黑" pitchFamily="34" charset="-122"/>
                <a:ea typeface="微软雅黑" pitchFamily="34" charset="-122"/>
              </a:rPr>
              <a:t>什么</a:t>
            </a:r>
            <a:r>
              <a:rPr lang="zh-CN" altLang="en-US" sz="3600" dirty="0">
                <a:latin typeface="微软雅黑" pitchFamily="34" charset="-122"/>
                <a:ea typeface="微软雅黑" pitchFamily="34" charset="-122"/>
              </a:rPr>
              <a:t>是哈希表？</a:t>
            </a:r>
          </a:p>
        </p:txBody>
      </p:sp>
      <p:sp>
        <p:nvSpPr>
          <p:cNvPr id="134148" name="Rectangle 4"/>
          <p:cNvSpPr>
            <a:spLocks noChangeArrowheads="1"/>
          </p:cNvSpPr>
          <p:nvPr/>
        </p:nvSpPr>
        <p:spPr bwMode="auto">
          <a:xfrm>
            <a:off x="214282" y="3143248"/>
            <a:ext cx="8501122" cy="10895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marL="0" lvl="2" indent="357188">
              <a:lnSpc>
                <a:spcPct val="135000"/>
              </a:lnSpc>
            </a:pPr>
            <a:r>
              <a:rPr lang="zh-CN" altLang="en-US" sz="2400" b="1" dirty="0" smtClean="0">
                <a:latin typeface="微软雅黑" pitchFamily="34" charset="-122"/>
                <a:ea typeface="微软雅黑" pitchFamily="34" charset="-122"/>
              </a:rPr>
              <a:t>查找</a:t>
            </a:r>
            <a:r>
              <a:rPr lang="zh-CN" altLang="en-US" sz="2400" b="1" dirty="0">
                <a:latin typeface="微软雅黑" pitchFamily="34" charset="-122"/>
                <a:ea typeface="微软雅黑" pitchFamily="34" charset="-122"/>
              </a:rPr>
              <a:t>的过程</a:t>
            </a:r>
            <a:r>
              <a:rPr lang="zh-CN" altLang="en-US" sz="2400" dirty="0">
                <a:latin typeface="微软雅黑" pitchFamily="34" charset="-122"/>
                <a:ea typeface="微软雅黑" pitchFamily="34" charset="-122"/>
              </a:rPr>
              <a:t>为</a:t>
            </a:r>
            <a:r>
              <a:rPr lang="zh-CN" altLang="en-US" sz="2400" b="1" dirty="0">
                <a:latin typeface="微软雅黑" pitchFamily="34" charset="-122"/>
                <a:ea typeface="微软雅黑" pitchFamily="34" charset="-122"/>
              </a:rPr>
              <a:t>给定值</a:t>
            </a:r>
            <a:r>
              <a:rPr lang="zh-CN" altLang="en-US" sz="2400" dirty="0">
                <a:latin typeface="微软雅黑" pitchFamily="34" charset="-122"/>
                <a:ea typeface="微软雅黑" pitchFamily="34" charset="-122"/>
              </a:rPr>
              <a:t>依次和关键字集合中各个</a:t>
            </a:r>
            <a:r>
              <a:rPr lang="zh-CN" altLang="en-US" sz="2400" b="1" dirty="0">
                <a:latin typeface="微软雅黑" pitchFamily="34" charset="-122"/>
                <a:ea typeface="微软雅黑" pitchFamily="34" charset="-122"/>
              </a:rPr>
              <a:t>关键字</a:t>
            </a:r>
            <a:r>
              <a:rPr lang="zh-CN" altLang="en-US" sz="2400" dirty="0">
                <a:latin typeface="微软雅黑" pitchFamily="34" charset="-122"/>
                <a:ea typeface="微软雅黑" pitchFamily="34" charset="-122"/>
              </a:rPr>
              <a:t>进行</a:t>
            </a:r>
            <a:r>
              <a:rPr lang="zh-CN" altLang="en-US" sz="2400" b="1" dirty="0">
                <a:latin typeface="微软雅黑" pitchFamily="34" charset="-122"/>
                <a:ea typeface="微软雅黑" pitchFamily="34" charset="-122"/>
              </a:rPr>
              <a:t>比较</a:t>
            </a:r>
            <a:r>
              <a:rPr lang="zh-CN" altLang="en-US" sz="2400" dirty="0">
                <a:latin typeface="微软雅黑" pitchFamily="34" charset="-122"/>
                <a:ea typeface="微软雅黑" pitchFamily="34" charset="-122"/>
              </a:rPr>
              <a:t>，</a:t>
            </a:r>
          </a:p>
        </p:txBody>
      </p:sp>
      <p:sp>
        <p:nvSpPr>
          <p:cNvPr id="134149" name="Rectangle 5"/>
          <p:cNvSpPr>
            <a:spLocks noChangeArrowheads="1"/>
          </p:cNvSpPr>
          <p:nvPr/>
        </p:nvSpPr>
        <p:spPr bwMode="auto">
          <a:xfrm>
            <a:off x="285720" y="4714884"/>
            <a:ext cx="8286808" cy="5539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5000"/>
              </a:lnSpc>
            </a:pPr>
            <a:r>
              <a:rPr lang="en-US" altLang="zh-CN" sz="2400" b="1" dirty="0">
                <a:latin typeface="微软雅黑" pitchFamily="34" charset="-122"/>
                <a:ea typeface="微软雅黑" pitchFamily="34" charset="-122"/>
              </a:rPr>
              <a:t>    </a:t>
            </a:r>
            <a:r>
              <a:rPr lang="zh-CN" altLang="en-US" sz="2400" b="1" dirty="0">
                <a:latin typeface="微软雅黑" pitchFamily="34" charset="-122"/>
                <a:ea typeface="微软雅黑" pitchFamily="34" charset="-122"/>
              </a:rPr>
              <a:t>查找的效率</a:t>
            </a:r>
            <a:r>
              <a:rPr lang="zh-CN" altLang="en-US" sz="2400" dirty="0">
                <a:latin typeface="微软雅黑" pitchFamily="34" charset="-122"/>
                <a:ea typeface="微软雅黑" pitchFamily="34" charset="-122"/>
              </a:rPr>
              <a:t>取决于和给定值</a:t>
            </a:r>
            <a:r>
              <a:rPr lang="zh-CN" altLang="en-US" sz="2400" b="1" dirty="0">
                <a:latin typeface="微软雅黑" pitchFamily="34" charset="-122"/>
                <a:ea typeface="微软雅黑" pitchFamily="34" charset="-122"/>
              </a:rPr>
              <a:t>进行比较</a:t>
            </a:r>
            <a:r>
              <a:rPr lang="zh-CN" altLang="en-US" sz="2400" dirty="0">
                <a:latin typeface="微软雅黑" pitchFamily="34" charset="-122"/>
                <a:ea typeface="微软雅黑" pitchFamily="34" charset="-122"/>
              </a:rPr>
              <a:t>的关键字</a:t>
            </a:r>
            <a:r>
              <a:rPr lang="zh-CN" altLang="en-US" sz="2400" b="1" dirty="0">
                <a:latin typeface="微软雅黑" pitchFamily="34" charset="-122"/>
                <a:ea typeface="微软雅黑" pitchFamily="34" charset="-122"/>
              </a:rPr>
              <a:t>个数</a:t>
            </a:r>
            <a:r>
              <a:rPr lang="zh-CN" altLang="en-US" sz="2400" dirty="0">
                <a:latin typeface="微软雅黑" pitchFamily="34" charset="-122"/>
                <a:ea typeface="微软雅黑" pitchFamily="34" charset="-122"/>
              </a:rPr>
              <a: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34147"/>
                                        </p:tgtEl>
                                        <p:attrNameLst>
                                          <p:attrName>style.visibility</p:attrName>
                                        </p:attrNameLst>
                                      </p:cBhvr>
                                      <p:to>
                                        <p:strVal val="visible"/>
                                      </p:to>
                                    </p:set>
                                    <p:animEffect transition="in" filter="wipe(up)">
                                      <p:cBhvr>
                                        <p:cTn id="7" dur="500"/>
                                        <p:tgtEl>
                                          <p:spTgt spid="1341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4146"/>
                                        </p:tgtEl>
                                        <p:attrNameLst>
                                          <p:attrName>style.visibility</p:attrName>
                                        </p:attrNameLst>
                                      </p:cBhvr>
                                      <p:to>
                                        <p:strVal val="visible"/>
                                      </p:to>
                                    </p:set>
                                    <p:animEffect transition="in" filter="strips(downRight)">
                                      <p:cBhvr>
                                        <p:cTn id="12" dur="500"/>
                                        <p:tgtEl>
                                          <p:spTgt spid="13414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34148"/>
                                        </p:tgtEl>
                                        <p:attrNameLst>
                                          <p:attrName>style.visibility</p:attrName>
                                        </p:attrNameLst>
                                      </p:cBhvr>
                                      <p:to>
                                        <p:strVal val="visible"/>
                                      </p:to>
                                    </p:set>
                                    <p:animEffect transition="in" filter="strips(downRight)">
                                      <p:cBhvr>
                                        <p:cTn id="17" dur="500"/>
                                        <p:tgtEl>
                                          <p:spTgt spid="13414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34149"/>
                                        </p:tgtEl>
                                        <p:attrNameLst>
                                          <p:attrName>style.visibility</p:attrName>
                                        </p:attrNameLst>
                                      </p:cBhvr>
                                      <p:to>
                                        <p:strVal val="visible"/>
                                      </p:to>
                                    </p:set>
                                    <p:animEffect transition="in" filter="strips(downRight)">
                                      <p:cBhvr>
                                        <p:cTn id="22" dur="500"/>
                                        <p:tgtEl>
                                          <p:spTgt spid="134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autoUpdateAnimBg="0"/>
      <p:bldP spid="134147" grpId="0" autoUpdateAnimBg="0"/>
      <p:bldP spid="134148" grpId="0" autoUpdateAnimBg="0"/>
      <p:bldP spid="134149"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ext Box 2"/>
          <p:cNvSpPr txBox="1">
            <a:spLocks noChangeArrowheads="1"/>
          </p:cNvSpPr>
          <p:nvPr/>
        </p:nvSpPr>
        <p:spPr bwMode="auto">
          <a:xfrm>
            <a:off x="285720" y="1357298"/>
            <a:ext cx="8534400" cy="63094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nSpc>
                <a:spcPct val="125000"/>
              </a:lnSpc>
            </a:pPr>
            <a:r>
              <a:rPr lang="zh-CN" altLang="en-US" sz="2800" dirty="0" smtClean="0">
                <a:latin typeface="微软雅黑" pitchFamily="34" charset="-122"/>
                <a:ea typeface="微软雅黑" pitchFamily="34" charset="-122"/>
              </a:rPr>
              <a:t>对于</a:t>
            </a:r>
            <a:r>
              <a:rPr lang="zh-CN" altLang="en-US" sz="2800" b="1" dirty="0">
                <a:latin typeface="微软雅黑" pitchFamily="34" charset="-122"/>
                <a:ea typeface="微软雅黑" pitchFamily="34" charset="-122"/>
              </a:rPr>
              <a:t>动态查找表</a:t>
            </a:r>
            <a:r>
              <a:rPr lang="zh-CN" altLang="en-US" sz="2800" dirty="0">
                <a:latin typeface="微软雅黑" pitchFamily="34" charset="-122"/>
                <a:ea typeface="微软雅黑" pitchFamily="34" charset="-122"/>
              </a:rPr>
              <a:t>而言，</a:t>
            </a:r>
          </a:p>
        </p:txBody>
      </p:sp>
      <p:sp>
        <p:nvSpPr>
          <p:cNvPr id="138243" name="Text Box 3"/>
          <p:cNvSpPr txBox="1">
            <a:spLocks noChangeArrowheads="1"/>
          </p:cNvSpPr>
          <p:nvPr/>
        </p:nvSpPr>
        <p:spPr bwMode="auto">
          <a:xfrm>
            <a:off x="253970" y="4329098"/>
            <a:ext cx="8337550" cy="14773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nSpc>
                <a:spcPct val="125000"/>
              </a:lnSpc>
            </a:pPr>
            <a:r>
              <a:rPr lang="zh-CN" altLang="en-US" sz="2400" dirty="0">
                <a:latin typeface="微软雅黑" pitchFamily="34" charset="-122"/>
                <a:ea typeface="微软雅黑" pitchFamily="34" charset="-122"/>
              </a:rPr>
              <a:t>因此在一般情况下，</a:t>
            </a:r>
            <a:r>
              <a:rPr lang="zh-CN" altLang="en-US" sz="2400" dirty="0">
                <a:solidFill>
                  <a:srgbClr val="FF0000"/>
                </a:solidFill>
                <a:latin typeface="微软雅黑" pitchFamily="34" charset="-122"/>
                <a:ea typeface="微软雅黑" pitchFamily="34" charset="-122"/>
              </a:rPr>
              <a:t>需在关键字与记录在表中的存储位置之间建立一个函数关系</a:t>
            </a:r>
            <a:r>
              <a:rPr lang="zh-CN" altLang="en-US" sz="2400" dirty="0">
                <a:latin typeface="微软雅黑" pitchFamily="34" charset="-122"/>
                <a:ea typeface="微软雅黑" pitchFamily="34" charset="-122"/>
              </a:rPr>
              <a:t>，以 </a:t>
            </a:r>
            <a:r>
              <a:rPr lang="en-US" altLang="zh-CN" sz="2400" dirty="0" smtClean="0">
                <a:latin typeface="微软雅黑" pitchFamily="34" charset="-122"/>
                <a:ea typeface="微软雅黑" pitchFamily="34" charset="-122"/>
              </a:rPr>
              <a:t>H (key</a:t>
            </a:r>
            <a:r>
              <a:rPr lang="en-US" altLang="zh-CN" sz="2400" dirty="0">
                <a:latin typeface="微软雅黑" pitchFamily="34" charset="-122"/>
                <a:ea typeface="微软雅黑" pitchFamily="34" charset="-122"/>
              </a:rPr>
              <a:t>) </a:t>
            </a:r>
            <a:r>
              <a:rPr lang="zh-CN" altLang="en-US" sz="2400" dirty="0">
                <a:latin typeface="微软雅黑" pitchFamily="34" charset="-122"/>
                <a:ea typeface="微软雅黑" pitchFamily="34" charset="-122"/>
              </a:rPr>
              <a:t>作为关键字为 </a:t>
            </a:r>
            <a:r>
              <a:rPr lang="en-US" altLang="zh-CN" sz="2400" dirty="0">
                <a:latin typeface="微软雅黑" pitchFamily="34" charset="-122"/>
                <a:ea typeface="微软雅黑" pitchFamily="34" charset="-122"/>
              </a:rPr>
              <a:t>key </a:t>
            </a:r>
            <a:r>
              <a:rPr lang="zh-CN" altLang="en-US" sz="2400" dirty="0">
                <a:latin typeface="微软雅黑" pitchFamily="34" charset="-122"/>
                <a:ea typeface="微软雅黑" pitchFamily="34" charset="-122"/>
              </a:rPr>
              <a:t>的记录在表中的位置，通常称这个函数 </a:t>
            </a:r>
            <a:r>
              <a:rPr lang="en-US" altLang="zh-CN" sz="2400" dirty="0" smtClean="0">
                <a:latin typeface="微软雅黑" pitchFamily="34" charset="-122"/>
                <a:ea typeface="微软雅黑" pitchFamily="34" charset="-122"/>
              </a:rPr>
              <a:t>H (key</a:t>
            </a:r>
            <a:r>
              <a:rPr lang="en-US" altLang="zh-CN" sz="2400" dirty="0">
                <a:latin typeface="微软雅黑" pitchFamily="34" charset="-122"/>
                <a:ea typeface="微软雅黑" pitchFamily="34" charset="-122"/>
              </a:rPr>
              <a:t>) </a:t>
            </a:r>
            <a:r>
              <a:rPr lang="zh-CN" altLang="en-US" sz="2400" dirty="0">
                <a:latin typeface="微软雅黑" pitchFamily="34" charset="-122"/>
                <a:ea typeface="微软雅黑" pitchFamily="34" charset="-122"/>
              </a:rPr>
              <a:t>为</a:t>
            </a:r>
            <a:r>
              <a:rPr lang="zh-CN" altLang="en-US" sz="2400" dirty="0">
                <a:solidFill>
                  <a:srgbClr val="FF0000"/>
                </a:solidFill>
                <a:latin typeface="微软雅黑" pitchFamily="34" charset="-122"/>
                <a:ea typeface="微软雅黑" pitchFamily="34" charset="-122"/>
              </a:rPr>
              <a:t>哈希函数</a:t>
            </a:r>
            <a:r>
              <a:rPr lang="zh-CN" altLang="en-US" sz="2400" dirty="0">
                <a:latin typeface="微软雅黑" pitchFamily="34" charset="-122"/>
                <a:ea typeface="微软雅黑" pitchFamily="34" charset="-122"/>
              </a:rPr>
              <a:t>。</a:t>
            </a:r>
          </a:p>
        </p:txBody>
      </p:sp>
      <p:sp>
        <p:nvSpPr>
          <p:cNvPr id="138244" name="Rectangle 4"/>
          <p:cNvSpPr>
            <a:spLocks noChangeArrowheads="1"/>
          </p:cNvSpPr>
          <p:nvPr/>
        </p:nvSpPr>
        <p:spPr bwMode="auto">
          <a:xfrm>
            <a:off x="711170" y="2119298"/>
            <a:ext cx="2775119" cy="63094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nSpc>
                <a:spcPct val="125000"/>
              </a:lnSpc>
            </a:pPr>
            <a:r>
              <a:rPr lang="en-US" altLang="zh-CN" sz="2800" dirty="0">
                <a:latin typeface="微软雅黑" pitchFamily="34" charset="-122"/>
                <a:ea typeface="微软雅黑" pitchFamily="34" charset="-122"/>
              </a:rPr>
              <a:t>1) </a:t>
            </a:r>
            <a:r>
              <a:rPr lang="zh-CN" altLang="en-US" sz="2800" dirty="0">
                <a:latin typeface="微软雅黑" pitchFamily="34" charset="-122"/>
                <a:ea typeface="微软雅黑" pitchFamily="34" charset="-122"/>
              </a:rPr>
              <a:t>表长不确定；</a:t>
            </a:r>
          </a:p>
        </p:txBody>
      </p:sp>
      <p:sp>
        <p:nvSpPr>
          <p:cNvPr id="138245" name="Rectangle 5"/>
          <p:cNvSpPr>
            <a:spLocks noChangeArrowheads="1"/>
          </p:cNvSpPr>
          <p:nvPr/>
        </p:nvSpPr>
        <p:spPr bwMode="auto">
          <a:xfrm>
            <a:off x="742920" y="2957498"/>
            <a:ext cx="7543856" cy="11695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5000"/>
              </a:lnSpc>
            </a:pPr>
            <a:r>
              <a:rPr lang="en-US" altLang="zh-CN" sz="2800" dirty="0">
                <a:latin typeface="微软雅黑" pitchFamily="34" charset="-122"/>
                <a:ea typeface="微软雅黑" pitchFamily="34" charset="-122"/>
              </a:rPr>
              <a:t>2) </a:t>
            </a:r>
            <a:r>
              <a:rPr lang="zh-CN" altLang="en-US" sz="2800" dirty="0">
                <a:latin typeface="微软雅黑" pitchFamily="34" charset="-122"/>
                <a:ea typeface="微软雅黑" pitchFamily="34" charset="-122"/>
              </a:rPr>
              <a:t>在设计查找表时，只知道关键字</a:t>
            </a:r>
            <a:r>
              <a:rPr lang="zh-CN" altLang="en-US" sz="2800" dirty="0" smtClean="0">
                <a:latin typeface="微软雅黑" pitchFamily="34" charset="-122"/>
                <a:ea typeface="微软雅黑" pitchFamily="34" charset="-122"/>
              </a:rPr>
              <a:t>所属</a:t>
            </a:r>
            <a:r>
              <a:rPr lang="zh-CN" altLang="en-US" sz="2800" dirty="0">
                <a:latin typeface="微软雅黑" pitchFamily="34" charset="-122"/>
                <a:ea typeface="微软雅黑" pitchFamily="34" charset="-122"/>
              </a:rPr>
              <a:t>范围，而不知道确切的关键字。</a:t>
            </a:r>
          </a:p>
        </p:txBody>
      </p:sp>
      <p:sp>
        <p:nvSpPr>
          <p:cNvPr id="6" name="Text Box 3"/>
          <p:cNvSpPr txBox="1">
            <a:spLocks noChangeArrowheads="1"/>
          </p:cNvSpPr>
          <p:nvPr/>
        </p:nvSpPr>
        <p:spPr bwMode="auto">
          <a:xfrm>
            <a:off x="642910" y="353777"/>
            <a:ext cx="3416320"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3600" dirty="0" smtClean="0">
                <a:latin typeface="微软雅黑" pitchFamily="34" charset="-122"/>
                <a:ea typeface="微软雅黑" pitchFamily="34" charset="-122"/>
              </a:rPr>
              <a:t>什么</a:t>
            </a:r>
            <a:r>
              <a:rPr lang="zh-CN" altLang="en-US" sz="3600" dirty="0">
                <a:latin typeface="微软雅黑" pitchFamily="34" charset="-122"/>
                <a:ea typeface="微软雅黑" pitchFamily="34" charset="-122"/>
              </a:rPr>
              <a:t>是哈希表？</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8244"/>
                                        </p:tgtEl>
                                        <p:attrNameLst>
                                          <p:attrName>style.visibility</p:attrName>
                                        </p:attrNameLst>
                                      </p:cBhvr>
                                      <p:to>
                                        <p:strVal val="visible"/>
                                      </p:to>
                                    </p:set>
                                    <p:animEffect transition="in" filter="wipe(left)">
                                      <p:cBhvr>
                                        <p:cTn id="7" dur="500"/>
                                        <p:tgtEl>
                                          <p:spTgt spid="1382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8245"/>
                                        </p:tgtEl>
                                        <p:attrNameLst>
                                          <p:attrName>style.visibility</p:attrName>
                                        </p:attrNameLst>
                                      </p:cBhvr>
                                      <p:to>
                                        <p:strVal val="visible"/>
                                      </p:to>
                                    </p:set>
                                    <p:animEffect transition="in" filter="wipe(left)">
                                      <p:cBhvr>
                                        <p:cTn id="12" dur="500"/>
                                        <p:tgtEl>
                                          <p:spTgt spid="1382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8243"/>
                                        </p:tgtEl>
                                        <p:attrNameLst>
                                          <p:attrName>style.visibility</p:attrName>
                                        </p:attrNameLst>
                                      </p:cBhvr>
                                      <p:to>
                                        <p:strVal val="visible"/>
                                      </p:to>
                                    </p:set>
                                    <p:animEffect transition="in" filter="blinds(horizontal)">
                                      <p:cBhvr>
                                        <p:cTn id="17" dur="500"/>
                                        <p:tgtEl>
                                          <p:spTgt spid="1382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3" grpId="0" autoUpdateAnimBg="0"/>
      <p:bldP spid="138244" grpId="0" autoUpdateAnimBg="0"/>
      <p:bldP spid="138245"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Text Box 2"/>
          <p:cNvSpPr txBox="1">
            <a:spLocks noChangeArrowheads="1"/>
          </p:cNvSpPr>
          <p:nvPr/>
        </p:nvSpPr>
        <p:spPr bwMode="auto">
          <a:xfrm>
            <a:off x="571472" y="2000240"/>
            <a:ext cx="6832320"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latin typeface="微软雅黑" pitchFamily="34" charset="-122"/>
                <a:ea typeface="微软雅黑" pitchFamily="34" charset="-122"/>
              </a:rPr>
              <a:t>{</a:t>
            </a:r>
            <a:r>
              <a:rPr lang="en-US" altLang="zh-CN" sz="2400" b="1" dirty="0">
                <a:latin typeface="微软雅黑" pitchFamily="34" charset="-122"/>
                <a:ea typeface="微软雅黑" pitchFamily="34" charset="-122"/>
              </a:rPr>
              <a:t>Z</a:t>
            </a:r>
            <a:r>
              <a:rPr lang="en-US" altLang="zh-CN" sz="2400" dirty="0">
                <a:latin typeface="微软雅黑" pitchFamily="34" charset="-122"/>
                <a:ea typeface="微软雅黑" pitchFamily="34" charset="-122"/>
              </a:rPr>
              <a:t>hao, </a:t>
            </a:r>
            <a:r>
              <a:rPr lang="en-US" altLang="zh-CN" sz="2400" b="1" dirty="0" err="1">
                <a:latin typeface="微软雅黑" pitchFamily="34" charset="-122"/>
                <a:ea typeface="微软雅黑" pitchFamily="34" charset="-122"/>
              </a:rPr>
              <a:t>Q</a:t>
            </a:r>
            <a:r>
              <a:rPr lang="en-US" altLang="zh-CN" sz="2400" dirty="0" err="1">
                <a:latin typeface="微软雅黑" pitchFamily="34" charset="-122"/>
                <a:ea typeface="微软雅黑" pitchFamily="34" charset="-122"/>
              </a:rPr>
              <a:t>ian</a:t>
            </a:r>
            <a:r>
              <a:rPr lang="en-US" altLang="zh-CN" sz="2400" dirty="0">
                <a:latin typeface="微软雅黑" pitchFamily="34" charset="-122"/>
                <a:ea typeface="微软雅黑" pitchFamily="34" charset="-122"/>
              </a:rPr>
              <a:t>, </a:t>
            </a:r>
            <a:r>
              <a:rPr lang="en-US" altLang="zh-CN" sz="2400" b="1" dirty="0">
                <a:latin typeface="微软雅黑" pitchFamily="34" charset="-122"/>
                <a:ea typeface="微软雅黑" pitchFamily="34" charset="-122"/>
              </a:rPr>
              <a:t>S</a:t>
            </a:r>
            <a:r>
              <a:rPr lang="en-US" altLang="zh-CN" sz="2400" dirty="0">
                <a:latin typeface="微软雅黑" pitchFamily="34" charset="-122"/>
                <a:ea typeface="微软雅黑" pitchFamily="34" charset="-122"/>
              </a:rPr>
              <a:t>un, </a:t>
            </a:r>
            <a:r>
              <a:rPr lang="en-US" altLang="zh-CN" sz="2400" b="1" dirty="0">
                <a:latin typeface="微软雅黑" pitchFamily="34" charset="-122"/>
                <a:ea typeface="微软雅黑" pitchFamily="34" charset="-122"/>
              </a:rPr>
              <a:t>L</a:t>
            </a:r>
            <a:r>
              <a:rPr lang="en-US" altLang="zh-CN" sz="2400" dirty="0">
                <a:latin typeface="微软雅黑" pitchFamily="34" charset="-122"/>
                <a:ea typeface="微软雅黑" pitchFamily="34" charset="-122"/>
              </a:rPr>
              <a:t>i, </a:t>
            </a:r>
            <a:r>
              <a:rPr lang="en-US" altLang="zh-CN" sz="2400" b="1" dirty="0">
                <a:latin typeface="微软雅黑" pitchFamily="34" charset="-122"/>
                <a:ea typeface="微软雅黑" pitchFamily="34" charset="-122"/>
              </a:rPr>
              <a:t>W</a:t>
            </a:r>
            <a:r>
              <a:rPr lang="en-US" altLang="zh-CN" sz="2400" dirty="0">
                <a:latin typeface="微软雅黑" pitchFamily="34" charset="-122"/>
                <a:ea typeface="微软雅黑" pitchFamily="34" charset="-122"/>
              </a:rPr>
              <a:t>u, </a:t>
            </a:r>
            <a:r>
              <a:rPr lang="en-US" altLang="zh-CN" sz="2400" b="1" dirty="0">
                <a:latin typeface="微软雅黑" pitchFamily="34" charset="-122"/>
                <a:ea typeface="微软雅黑" pitchFamily="34" charset="-122"/>
              </a:rPr>
              <a:t>C</a:t>
            </a:r>
            <a:r>
              <a:rPr lang="en-US" altLang="zh-CN" sz="2400" dirty="0">
                <a:latin typeface="微软雅黑" pitchFamily="34" charset="-122"/>
                <a:ea typeface="微软雅黑" pitchFamily="34" charset="-122"/>
              </a:rPr>
              <a:t>hen, </a:t>
            </a:r>
            <a:r>
              <a:rPr lang="en-US" altLang="zh-CN" sz="2400" b="1" dirty="0">
                <a:latin typeface="微软雅黑" pitchFamily="34" charset="-122"/>
                <a:ea typeface="微软雅黑" pitchFamily="34" charset="-122"/>
              </a:rPr>
              <a:t>H</a:t>
            </a:r>
            <a:r>
              <a:rPr lang="en-US" altLang="zh-CN" sz="2400" dirty="0">
                <a:latin typeface="微软雅黑" pitchFamily="34" charset="-122"/>
                <a:ea typeface="微软雅黑" pitchFamily="34" charset="-122"/>
              </a:rPr>
              <a:t>an, </a:t>
            </a:r>
            <a:r>
              <a:rPr lang="en-US" altLang="zh-CN" sz="2400" b="1" dirty="0">
                <a:latin typeface="微软雅黑" pitchFamily="34" charset="-122"/>
                <a:ea typeface="微软雅黑" pitchFamily="34" charset="-122"/>
              </a:rPr>
              <a:t>Y</a:t>
            </a:r>
            <a:r>
              <a:rPr lang="en-US" altLang="zh-CN" sz="2400" dirty="0">
                <a:latin typeface="微软雅黑" pitchFamily="34" charset="-122"/>
                <a:ea typeface="微软雅黑" pitchFamily="34" charset="-122"/>
              </a:rPr>
              <a:t>e, </a:t>
            </a:r>
            <a:r>
              <a:rPr lang="en-US" altLang="zh-CN" sz="2400" b="1" dirty="0">
                <a:latin typeface="微软雅黑" pitchFamily="34" charset="-122"/>
                <a:ea typeface="微软雅黑" pitchFamily="34" charset="-122"/>
              </a:rPr>
              <a:t>D</a:t>
            </a:r>
            <a:r>
              <a:rPr lang="en-US" altLang="zh-CN" sz="2400" dirty="0">
                <a:latin typeface="微软雅黑" pitchFamily="34" charset="-122"/>
                <a:ea typeface="微软雅黑" pitchFamily="34" charset="-122"/>
              </a:rPr>
              <a:t>ei} </a:t>
            </a:r>
          </a:p>
        </p:txBody>
      </p:sp>
      <p:sp>
        <p:nvSpPr>
          <p:cNvPr id="141315" name="Text Box 3"/>
          <p:cNvSpPr txBox="1">
            <a:spLocks noChangeArrowheads="1"/>
          </p:cNvSpPr>
          <p:nvPr/>
        </p:nvSpPr>
        <p:spPr bwMode="auto">
          <a:xfrm>
            <a:off x="500034" y="1428736"/>
            <a:ext cx="3934090"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dirty="0">
                <a:latin typeface="微软雅黑" pitchFamily="34" charset="-122"/>
                <a:ea typeface="微软雅黑" pitchFamily="34" charset="-122"/>
              </a:rPr>
              <a:t>例如：对于如下 </a:t>
            </a:r>
            <a:r>
              <a:rPr lang="en-US" altLang="zh-CN" sz="2400" dirty="0">
                <a:latin typeface="微软雅黑" pitchFamily="34" charset="-122"/>
                <a:ea typeface="微软雅黑" pitchFamily="34" charset="-122"/>
              </a:rPr>
              <a:t>9 </a:t>
            </a:r>
            <a:r>
              <a:rPr lang="zh-CN" altLang="en-US" sz="2400" dirty="0">
                <a:latin typeface="微软雅黑" pitchFamily="34" charset="-122"/>
                <a:ea typeface="微软雅黑" pitchFamily="34" charset="-122"/>
              </a:rPr>
              <a:t>个关键字</a:t>
            </a:r>
          </a:p>
        </p:txBody>
      </p:sp>
      <p:sp>
        <p:nvSpPr>
          <p:cNvPr id="141316" name="Text Box 4"/>
          <p:cNvSpPr txBox="1">
            <a:spLocks noChangeArrowheads="1"/>
          </p:cNvSpPr>
          <p:nvPr/>
        </p:nvSpPr>
        <p:spPr bwMode="auto">
          <a:xfrm>
            <a:off x="642910" y="2571744"/>
            <a:ext cx="6411930" cy="10156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5000"/>
              </a:lnSpc>
            </a:pPr>
            <a:r>
              <a:rPr lang="zh-CN" altLang="en-US" sz="2400" b="1" dirty="0">
                <a:latin typeface="微软雅黑" pitchFamily="34" charset="-122"/>
                <a:ea typeface="微软雅黑" pitchFamily="34" charset="-122"/>
              </a:rPr>
              <a:t>设 哈希函数 </a:t>
            </a:r>
            <a:r>
              <a:rPr lang="en-US" altLang="zh-CN" sz="2400" b="1" dirty="0">
                <a:latin typeface="微软雅黑" pitchFamily="34" charset="-122"/>
                <a:ea typeface="微软雅黑" pitchFamily="34" charset="-122"/>
              </a:rPr>
              <a:t>f(key) =</a:t>
            </a:r>
          </a:p>
          <a:p>
            <a:pPr>
              <a:lnSpc>
                <a:spcPct val="125000"/>
              </a:lnSpc>
            </a:pPr>
            <a:r>
              <a:rPr lang="en-US" altLang="zh-CN" sz="2400" b="1" dirty="0">
                <a:latin typeface="微软雅黑" pitchFamily="34" charset="-122"/>
                <a:ea typeface="微软雅黑" pitchFamily="34" charset="-122"/>
              </a:rPr>
              <a:t>     </a:t>
            </a:r>
            <a:r>
              <a:rPr lang="en-US" altLang="zh-CN" sz="2400" b="1" dirty="0">
                <a:latin typeface="微软雅黑" pitchFamily="34" charset="-122"/>
                <a:ea typeface="微软雅黑" pitchFamily="34" charset="-122"/>
                <a:sym typeface="Symbol" pitchFamily="18" charset="2"/>
              </a:rPr>
              <a:t></a:t>
            </a:r>
            <a:r>
              <a:rPr lang="en-US" altLang="zh-CN" sz="2400" b="1" dirty="0">
                <a:latin typeface="微软雅黑" pitchFamily="34" charset="-122"/>
                <a:ea typeface="微软雅黑" pitchFamily="34" charset="-122"/>
              </a:rPr>
              <a:t>(</a:t>
            </a:r>
            <a:r>
              <a:rPr lang="en-US" altLang="zh-CN" sz="2400" b="1" dirty="0" err="1">
                <a:latin typeface="微软雅黑" pitchFamily="34" charset="-122"/>
                <a:ea typeface="微软雅黑" pitchFamily="34" charset="-122"/>
              </a:rPr>
              <a:t>Ord</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第一个字母</a:t>
            </a:r>
            <a:r>
              <a:rPr lang="en-US" altLang="zh-CN" sz="2400" b="1" dirty="0">
                <a:latin typeface="微软雅黑" pitchFamily="34" charset="-122"/>
                <a:ea typeface="微软雅黑" pitchFamily="34" charset="-122"/>
              </a:rPr>
              <a:t>) -</a:t>
            </a:r>
            <a:r>
              <a:rPr lang="en-US" altLang="zh-CN" sz="2400" b="1" dirty="0" err="1">
                <a:latin typeface="微软雅黑" pitchFamily="34" charset="-122"/>
                <a:ea typeface="微软雅黑" pitchFamily="34" charset="-122"/>
              </a:rPr>
              <a:t>Ord</a:t>
            </a:r>
            <a:r>
              <a:rPr lang="en-US" altLang="zh-CN" sz="2400" b="1" dirty="0">
                <a:latin typeface="微软雅黑" pitchFamily="34" charset="-122"/>
                <a:ea typeface="微软雅黑" pitchFamily="34" charset="-122"/>
              </a:rPr>
              <a:t>('A')+1)/2</a:t>
            </a:r>
            <a:r>
              <a:rPr lang="en-US" altLang="zh-CN" sz="2400" b="1" dirty="0">
                <a:latin typeface="微软雅黑" pitchFamily="34" charset="-122"/>
                <a:ea typeface="微软雅黑" pitchFamily="34" charset="-122"/>
                <a:sym typeface="Symbol" pitchFamily="18" charset="2"/>
              </a:rPr>
              <a:t></a:t>
            </a:r>
            <a:endParaRPr lang="en-US" altLang="zh-CN" sz="2400" b="1" dirty="0">
              <a:latin typeface="微软雅黑" pitchFamily="34" charset="-122"/>
              <a:ea typeface="微软雅黑" pitchFamily="34" charset="-122"/>
            </a:endParaRPr>
          </a:p>
        </p:txBody>
      </p:sp>
      <p:sp>
        <p:nvSpPr>
          <p:cNvPr id="141331" name="Text Box 19"/>
          <p:cNvSpPr txBox="1">
            <a:spLocks noChangeArrowheads="1"/>
          </p:cNvSpPr>
          <p:nvPr/>
        </p:nvSpPr>
        <p:spPr bwMode="auto">
          <a:xfrm>
            <a:off x="285720" y="4929198"/>
            <a:ext cx="5311069"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b="1" dirty="0">
                <a:latin typeface="微软雅黑" pitchFamily="34" charset="-122"/>
                <a:ea typeface="微软雅黑" pitchFamily="34" charset="-122"/>
              </a:rPr>
              <a:t>问题</a:t>
            </a:r>
            <a:r>
              <a:rPr lang="en-US" altLang="zh-CN" sz="2400" b="1" dirty="0">
                <a:latin typeface="微软雅黑" pitchFamily="34" charset="-122"/>
                <a:ea typeface="微软雅黑" pitchFamily="34" charset="-122"/>
              </a:rPr>
              <a:t>:</a:t>
            </a:r>
            <a:r>
              <a:rPr lang="en-US" altLang="zh-CN" sz="2400" dirty="0">
                <a:latin typeface="微软雅黑" pitchFamily="34" charset="-122"/>
                <a:ea typeface="微软雅黑" pitchFamily="34" charset="-122"/>
              </a:rPr>
              <a:t>  </a:t>
            </a:r>
            <a:r>
              <a:rPr lang="zh-CN" altLang="en-US" sz="2400" dirty="0">
                <a:latin typeface="微软雅黑" pitchFamily="34" charset="-122"/>
                <a:ea typeface="微软雅黑" pitchFamily="34" charset="-122"/>
              </a:rPr>
              <a:t>若添加关键字 </a:t>
            </a:r>
            <a:r>
              <a:rPr lang="en-US" altLang="zh-CN" sz="2400" b="1" dirty="0">
                <a:latin typeface="微软雅黑" pitchFamily="34" charset="-122"/>
                <a:ea typeface="微软雅黑" pitchFamily="34" charset="-122"/>
              </a:rPr>
              <a:t>Zhou , </a:t>
            </a:r>
            <a:r>
              <a:rPr lang="zh-CN" altLang="en-US" sz="2400" b="1" dirty="0">
                <a:latin typeface="微软雅黑" pitchFamily="34" charset="-122"/>
                <a:ea typeface="微软雅黑" pitchFamily="34" charset="-122"/>
              </a:rPr>
              <a:t>怎么办？</a:t>
            </a:r>
            <a:endParaRPr lang="zh-CN" altLang="en-US" sz="2400" dirty="0">
              <a:latin typeface="微软雅黑" pitchFamily="34" charset="-122"/>
              <a:ea typeface="微软雅黑" pitchFamily="34" charset="-122"/>
            </a:endParaRPr>
          </a:p>
        </p:txBody>
      </p:sp>
      <p:sp>
        <p:nvSpPr>
          <p:cNvPr id="141332" name="Rectangle 20"/>
          <p:cNvSpPr>
            <a:spLocks noChangeArrowheads="1"/>
          </p:cNvSpPr>
          <p:nvPr/>
        </p:nvSpPr>
        <p:spPr bwMode="auto">
          <a:xfrm>
            <a:off x="285720" y="5500702"/>
            <a:ext cx="3877985"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b="1" dirty="0">
                <a:latin typeface="微软雅黑" pitchFamily="34" charset="-122"/>
                <a:ea typeface="微软雅黑" pitchFamily="34" charset="-122"/>
              </a:rPr>
              <a:t>能否找到</a:t>
            </a:r>
            <a:r>
              <a:rPr lang="zh-CN" altLang="en-US" sz="2400" dirty="0">
                <a:latin typeface="微软雅黑" pitchFamily="34" charset="-122"/>
                <a:ea typeface="微软雅黑" pitchFamily="34" charset="-122"/>
              </a:rPr>
              <a:t>另一个哈希函数？</a:t>
            </a:r>
          </a:p>
        </p:txBody>
      </p:sp>
      <p:sp>
        <p:nvSpPr>
          <p:cNvPr id="19" name="Text Box 3"/>
          <p:cNvSpPr txBox="1">
            <a:spLocks noChangeArrowheads="1"/>
          </p:cNvSpPr>
          <p:nvPr/>
        </p:nvSpPr>
        <p:spPr bwMode="auto">
          <a:xfrm>
            <a:off x="642910" y="353777"/>
            <a:ext cx="3416320"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3600" dirty="0" smtClean="0">
                <a:latin typeface="微软雅黑" pitchFamily="34" charset="-122"/>
                <a:ea typeface="微软雅黑" pitchFamily="34" charset="-122"/>
              </a:rPr>
              <a:t>什么</a:t>
            </a:r>
            <a:r>
              <a:rPr lang="zh-CN" altLang="en-US" sz="3600" dirty="0">
                <a:latin typeface="微软雅黑" pitchFamily="34" charset="-122"/>
                <a:ea typeface="微软雅黑" pitchFamily="34" charset="-122"/>
              </a:rPr>
              <a:t>是哈希表？</a:t>
            </a:r>
          </a:p>
        </p:txBody>
      </p:sp>
      <p:graphicFrame>
        <p:nvGraphicFramePr>
          <p:cNvPr id="20" name="表格 19"/>
          <p:cNvGraphicFramePr>
            <a:graphicFrameLocks noGrp="1"/>
          </p:cNvGraphicFramePr>
          <p:nvPr/>
        </p:nvGraphicFramePr>
        <p:xfrm>
          <a:off x="214282" y="3786190"/>
          <a:ext cx="8643992" cy="741680"/>
        </p:xfrm>
        <a:graphic>
          <a:graphicData uri="http://schemas.openxmlformats.org/drawingml/2006/table">
            <a:tbl>
              <a:tblPr firstRow="1" bandRow="1">
                <a:tableStyleId>{5C22544A-7EE6-4342-B048-85BDC9FD1C3A}</a:tableStyleId>
              </a:tblPr>
              <a:tblGrid>
                <a:gridCol w="428624"/>
                <a:gridCol w="806232"/>
                <a:gridCol w="617428"/>
                <a:gridCol w="617428"/>
                <a:gridCol w="617428"/>
                <a:gridCol w="617428"/>
                <a:gridCol w="617428"/>
                <a:gridCol w="617428"/>
                <a:gridCol w="704174"/>
                <a:gridCol w="530682"/>
                <a:gridCol w="617428"/>
                <a:gridCol w="617428"/>
                <a:gridCol w="449040"/>
                <a:gridCol w="785816"/>
              </a:tblGrid>
              <a:tr h="370840">
                <a:tc>
                  <a:txBody>
                    <a:bodyPr/>
                    <a:lstStyle/>
                    <a:p>
                      <a:pPr algn="ctr"/>
                      <a:r>
                        <a:rPr lang="en-US" altLang="zh-CN" dirty="0" smtClean="0">
                          <a:solidFill>
                            <a:schemeClr val="tx1"/>
                          </a:solidFill>
                        </a:rPr>
                        <a:t>0</a:t>
                      </a:r>
                      <a:endParaRPr lang="zh-CN" altLang="en-US" dirty="0">
                        <a:solidFill>
                          <a:schemeClr val="tx1"/>
                        </a:solidFill>
                      </a:endParaRPr>
                    </a:p>
                  </a:txBody>
                  <a:tcPr>
                    <a:noFill/>
                  </a:tcPr>
                </a:tc>
                <a:tc>
                  <a:txBody>
                    <a:bodyPr/>
                    <a:lstStyle/>
                    <a:p>
                      <a:pPr algn="ctr"/>
                      <a:r>
                        <a:rPr lang="en-US" altLang="zh-CN" dirty="0" smtClean="0">
                          <a:solidFill>
                            <a:schemeClr val="tx1"/>
                          </a:solidFill>
                        </a:rPr>
                        <a:t>1</a:t>
                      </a:r>
                      <a:endParaRPr lang="zh-CN" altLang="en-US" dirty="0">
                        <a:solidFill>
                          <a:schemeClr val="tx1"/>
                        </a:solidFill>
                      </a:endParaRPr>
                    </a:p>
                  </a:txBody>
                  <a:tcPr>
                    <a:noFill/>
                  </a:tcPr>
                </a:tc>
                <a:tc>
                  <a:txBody>
                    <a:bodyPr/>
                    <a:lstStyle/>
                    <a:p>
                      <a:pPr algn="ctr"/>
                      <a:r>
                        <a:rPr lang="en-US" altLang="zh-CN" dirty="0" smtClean="0">
                          <a:solidFill>
                            <a:schemeClr val="tx1"/>
                          </a:solidFill>
                        </a:rPr>
                        <a:t>2</a:t>
                      </a:r>
                      <a:endParaRPr lang="zh-CN" altLang="en-US" dirty="0">
                        <a:solidFill>
                          <a:schemeClr val="tx1"/>
                        </a:solidFill>
                      </a:endParaRPr>
                    </a:p>
                  </a:txBody>
                  <a:tcPr>
                    <a:noFill/>
                  </a:tcPr>
                </a:tc>
                <a:tc>
                  <a:txBody>
                    <a:bodyPr/>
                    <a:lstStyle/>
                    <a:p>
                      <a:pPr algn="ctr"/>
                      <a:r>
                        <a:rPr lang="en-US" altLang="zh-CN" dirty="0" smtClean="0">
                          <a:solidFill>
                            <a:schemeClr val="tx1"/>
                          </a:solidFill>
                        </a:rPr>
                        <a:t>3</a:t>
                      </a:r>
                      <a:endParaRPr lang="zh-CN" altLang="en-US" dirty="0">
                        <a:solidFill>
                          <a:schemeClr val="tx1"/>
                        </a:solidFill>
                      </a:endParaRPr>
                    </a:p>
                  </a:txBody>
                  <a:tcPr>
                    <a:noFill/>
                  </a:tcPr>
                </a:tc>
                <a:tc>
                  <a:txBody>
                    <a:bodyPr/>
                    <a:lstStyle/>
                    <a:p>
                      <a:pPr algn="ctr"/>
                      <a:r>
                        <a:rPr lang="en-US" altLang="zh-CN" dirty="0" smtClean="0">
                          <a:solidFill>
                            <a:schemeClr val="tx1"/>
                          </a:solidFill>
                        </a:rPr>
                        <a:t>4</a:t>
                      </a:r>
                      <a:endParaRPr lang="zh-CN" altLang="en-US" dirty="0">
                        <a:solidFill>
                          <a:schemeClr val="tx1"/>
                        </a:solidFill>
                      </a:endParaRPr>
                    </a:p>
                  </a:txBody>
                  <a:tcPr>
                    <a:noFill/>
                  </a:tcPr>
                </a:tc>
                <a:tc>
                  <a:txBody>
                    <a:bodyPr/>
                    <a:lstStyle/>
                    <a:p>
                      <a:pPr algn="ctr"/>
                      <a:r>
                        <a:rPr lang="en-US" altLang="zh-CN" dirty="0" smtClean="0">
                          <a:solidFill>
                            <a:schemeClr val="tx1"/>
                          </a:solidFill>
                        </a:rPr>
                        <a:t>5</a:t>
                      </a:r>
                      <a:endParaRPr lang="zh-CN" altLang="en-US" dirty="0">
                        <a:solidFill>
                          <a:schemeClr val="tx1"/>
                        </a:solidFill>
                      </a:endParaRPr>
                    </a:p>
                  </a:txBody>
                  <a:tcPr>
                    <a:noFill/>
                  </a:tcPr>
                </a:tc>
                <a:tc>
                  <a:txBody>
                    <a:bodyPr/>
                    <a:lstStyle/>
                    <a:p>
                      <a:pPr algn="ctr"/>
                      <a:r>
                        <a:rPr lang="en-US" altLang="zh-CN" dirty="0" smtClean="0">
                          <a:solidFill>
                            <a:schemeClr val="tx1"/>
                          </a:solidFill>
                        </a:rPr>
                        <a:t>6</a:t>
                      </a:r>
                      <a:endParaRPr lang="zh-CN" altLang="en-US" dirty="0">
                        <a:solidFill>
                          <a:schemeClr val="tx1"/>
                        </a:solidFill>
                      </a:endParaRPr>
                    </a:p>
                  </a:txBody>
                  <a:tcPr>
                    <a:noFill/>
                  </a:tcPr>
                </a:tc>
                <a:tc>
                  <a:txBody>
                    <a:bodyPr/>
                    <a:lstStyle/>
                    <a:p>
                      <a:pPr algn="ctr"/>
                      <a:r>
                        <a:rPr lang="en-US" altLang="zh-CN" dirty="0" smtClean="0">
                          <a:solidFill>
                            <a:schemeClr val="tx1"/>
                          </a:solidFill>
                        </a:rPr>
                        <a:t>7</a:t>
                      </a:r>
                      <a:endParaRPr lang="zh-CN" altLang="en-US" dirty="0">
                        <a:solidFill>
                          <a:schemeClr val="tx1"/>
                        </a:solidFill>
                      </a:endParaRPr>
                    </a:p>
                  </a:txBody>
                  <a:tcPr>
                    <a:noFill/>
                  </a:tcPr>
                </a:tc>
                <a:tc>
                  <a:txBody>
                    <a:bodyPr/>
                    <a:lstStyle/>
                    <a:p>
                      <a:pPr algn="ctr"/>
                      <a:r>
                        <a:rPr lang="en-US" altLang="zh-CN" dirty="0" smtClean="0">
                          <a:solidFill>
                            <a:schemeClr val="tx1"/>
                          </a:solidFill>
                        </a:rPr>
                        <a:t>8</a:t>
                      </a:r>
                      <a:endParaRPr lang="zh-CN" altLang="en-US" dirty="0">
                        <a:solidFill>
                          <a:schemeClr val="tx1"/>
                        </a:solidFill>
                      </a:endParaRPr>
                    </a:p>
                  </a:txBody>
                  <a:tcPr>
                    <a:noFill/>
                  </a:tcPr>
                </a:tc>
                <a:tc>
                  <a:txBody>
                    <a:bodyPr/>
                    <a:lstStyle/>
                    <a:p>
                      <a:pPr algn="ctr"/>
                      <a:r>
                        <a:rPr lang="en-US" altLang="zh-CN" dirty="0" smtClean="0">
                          <a:solidFill>
                            <a:schemeClr val="tx1"/>
                          </a:solidFill>
                        </a:rPr>
                        <a:t>9</a:t>
                      </a:r>
                      <a:endParaRPr lang="zh-CN" altLang="en-US" dirty="0">
                        <a:solidFill>
                          <a:schemeClr val="tx1"/>
                        </a:solidFill>
                      </a:endParaRPr>
                    </a:p>
                  </a:txBody>
                  <a:tcPr>
                    <a:noFill/>
                  </a:tcPr>
                </a:tc>
                <a:tc>
                  <a:txBody>
                    <a:bodyPr/>
                    <a:lstStyle/>
                    <a:p>
                      <a:pPr algn="ctr"/>
                      <a:r>
                        <a:rPr lang="en-US" altLang="zh-CN" dirty="0" smtClean="0">
                          <a:solidFill>
                            <a:schemeClr val="tx1"/>
                          </a:solidFill>
                        </a:rPr>
                        <a:t>10</a:t>
                      </a:r>
                      <a:endParaRPr lang="zh-CN" altLang="en-US" dirty="0">
                        <a:solidFill>
                          <a:schemeClr val="tx1"/>
                        </a:solidFill>
                      </a:endParaRPr>
                    </a:p>
                  </a:txBody>
                  <a:tcPr>
                    <a:noFill/>
                  </a:tcPr>
                </a:tc>
                <a:tc>
                  <a:txBody>
                    <a:bodyPr/>
                    <a:lstStyle/>
                    <a:p>
                      <a:pPr algn="ctr"/>
                      <a:r>
                        <a:rPr lang="en-US" altLang="zh-CN" dirty="0" smtClean="0">
                          <a:solidFill>
                            <a:schemeClr val="tx1"/>
                          </a:solidFill>
                        </a:rPr>
                        <a:t>11</a:t>
                      </a:r>
                      <a:endParaRPr lang="zh-CN" altLang="en-US" dirty="0">
                        <a:solidFill>
                          <a:schemeClr val="tx1"/>
                        </a:solidFill>
                      </a:endParaRPr>
                    </a:p>
                  </a:txBody>
                  <a:tcPr>
                    <a:noFill/>
                  </a:tcPr>
                </a:tc>
                <a:tc>
                  <a:txBody>
                    <a:bodyPr/>
                    <a:lstStyle/>
                    <a:p>
                      <a:pPr algn="ctr"/>
                      <a:r>
                        <a:rPr lang="en-US" altLang="zh-CN" dirty="0" smtClean="0">
                          <a:solidFill>
                            <a:schemeClr val="tx1"/>
                          </a:solidFill>
                        </a:rPr>
                        <a:t>12</a:t>
                      </a:r>
                      <a:endParaRPr lang="zh-CN" altLang="en-US" dirty="0">
                        <a:solidFill>
                          <a:schemeClr val="tx1"/>
                        </a:solidFill>
                      </a:endParaRPr>
                    </a:p>
                  </a:txBody>
                  <a:tcPr>
                    <a:noFill/>
                  </a:tcPr>
                </a:tc>
                <a:tc>
                  <a:txBody>
                    <a:bodyPr/>
                    <a:lstStyle/>
                    <a:p>
                      <a:pPr algn="ctr"/>
                      <a:r>
                        <a:rPr lang="en-US" altLang="zh-CN" dirty="0" smtClean="0">
                          <a:solidFill>
                            <a:schemeClr val="tx1"/>
                          </a:solidFill>
                        </a:rPr>
                        <a:t>13</a:t>
                      </a:r>
                      <a:endParaRPr lang="zh-CN" altLang="en-US" dirty="0">
                        <a:solidFill>
                          <a:schemeClr val="tx1"/>
                        </a:solidFill>
                      </a:endParaRPr>
                    </a:p>
                  </a:txBody>
                  <a:tcPr>
                    <a:noFill/>
                  </a:tcPr>
                </a:tc>
              </a:tr>
              <a:tr h="370840">
                <a:tc>
                  <a:txBody>
                    <a:bodyPr/>
                    <a:lstStyle/>
                    <a:p>
                      <a:endParaRPr lang="zh-CN" altLang="en-US" dirty="0"/>
                    </a:p>
                  </a:txBody>
                  <a:tcPr>
                    <a:solidFill>
                      <a:schemeClr val="accent6">
                        <a:lumMod val="60000"/>
                        <a:lumOff val="40000"/>
                      </a:schemeClr>
                    </a:solidFill>
                  </a:tcPr>
                </a:tc>
                <a:tc>
                  <a:txBody>
                    <a:bodyPr/>
                    <a:lstStyle/>
                    <a:p>
                      <a:r>
                        <a:rPr lang="en-US" altLang="zh-CN" dirty="0" smtClean="0">
                          <a:solidFill>
                            <a:schemeClr val="tx1"/>
                          </a:solidFill>
                        </a:rPr>
                        <a:t>Chen</a:t>
                      </a:r>
                      <a:endParaRPr lang="zh-CN" altLang="en-US" dirty="0">
                        <a:solidFill>
                          <a:schemeClr val="tx1"/>
                        </a:solidFill>
                      </a:endParaRPr>
                    </a:p>
                  </a:txBody>
                  <a:tcPr>
                    <a:solidFill>
                      <a:schemeClr val="accent6">
                        <a:lumMod val="60000"/>
                        <a:lumOff val="40000"/>
                      </a:schemeClr>
                    </a:solidFill>
                  </a:tcPr>
                </a:tc>
                <a:tc>
                  <a:txBody>
                    <a:bodyPr/>
                    <a:lstStyle/>
                    <a:p>
                      <a:r>
                        <a:rPr lang="en-US" altLang="zh-CN" dirty="0" smtClean="0">
                          <a:solidFill>
                            <a:schemeClr val="tx1"/>
                          </a:solidFill>
                        </a:rPr>
                        <a:t>Dei</a:t>
                      </a:r>
                      <a:endParaRPr lang="zh-CN" altLang="en-US" dirty="0">
                        <a:solidFill>
                          <a:schemeClr val="tx1"/>
                        </a:solidFill>
                      </a:endParaRPr>
                    </a:p>
                  </a:txBody>
                  <a:tcPr>
                    <a:solidFill>
                      <a:schemeClr val="accent6">
                        <a:lumMod val="60000"/>
                        <a:lumOff val="40000"/>
                      </a:schemeClr>
                    </a:solidFill>
                  </a:tcPr>
                </a:tc>
                <a:tc>
                  <a:txBody>
                    <a:bodyPr/>
                    <a:lstStyle/>
                    <a:p>
                      <a:endParaRPr lang="zh-CN" altLang="en-US" dirty="0">
                        <a:solidFill>
                          <a:schemeClr val="tx1"/>
                        </a:solidFill>
                      </a:endParaRPr>
                    </a:p>
                  </a:txBody>
                  <a:tcPr>
                    <a:solidFill>
                      <a:schemeClr val="accent6">
                        <a:lumMod val="60000"/>
                        <a:lumOff val="40000"/>
                      </a:schemeClr>
                    </a:solidFill>
                  </a:tcPr>
                </a:tc>
                <a:tc>
                  <a:txBody>
                    <a:bodyPr/>
                    <a:lstStyle/>
                    <a:p>
                      <a:r>
                        <a:rPr lang="en-US" altLang="zh-CN" dirty="0" smtClean="0">
                          <a:solidFill>
                            <a:schemeClr val="tx1"/>
                          </a:solidFill>
                        </a:rPr>
                        <a:t>Han</a:t>
                      </a:r>
                      <a:endParaRPr lang="zh-CN" altLang="en-US" dirty="0">
                        <a:solidFill>
                          <a:schemeClr val="tx1"/>
                        </a:solidFill>
                      </a:endParaRPr>
                    </a:p>
                  </a:txBody>
                  <a:tcPr>
                    <a:solidFill>
                      <a:schemeClr val="accent6">
                        <a:lumMod val="60000"/>
                        <a:lumOff val="40000"/>
                      </a:schemeClr>
                    </a:solidFill>
                  </a:tcPr>
                </a:tc>
                <a:tc>
                  <a:txBody>
                    <a:bodyPr/>
                    <a:lstStyle/>
                    <a:p>
                      <a:endParaRPr lang="zh-CN" altLang="en-US" dirty="0">
                        <a:solidFill>
                          <a:schemeClr val="tx1"/>
                        </a:solidFill>
                      </a:endParaRPr>
                    </a:p>
                  </a:txBody>
                  <a:tcPr>
                    <a:solidFill>
                      <a:schemeClr val="accent6">
                        <a:lumMod val="60000"/>
                        <a:lumOff val="40000"/>
                      </a:schemeClr>
                    </a:solidFill>
                  </a:tcPr>
                </a:tc>
                <a:tc>
                  <a:txBody>
                    <a:bodyPr/>
                    <a:lstStyle/>
                    <a:p>
                      <a:r>
                        <a:rPr lang="en-US" altLang="zh-CN" dirty="0" smtClean="0">
                          <a:solidFill>
                            <a:schemeClr val="tx1"/>
                          </a:solidFill>
                        </a:rPr>
                        <a:t>Li</a:t>
                      </a:r>
                      <a:endParaRPr lang="zh-CN" altLang="en-US" dirty="0">
                        <a:solidFill>
                          <a:schemeClr val="tx1"/>
                        </a:solidFill>
                      </a:endParaRPr>
                    </a:p>
                  </a:txBody>
                  <a:tcPr>
                    <a:solidFill>
                      <a:schemeClr val="accent6">
                        <a:lumMod val="60000"/>
                        <a:lumOff val="40000"/>
                      </a:schemeClr>
                    </a:solidFill>
                  </a:tcPr>
                </a:tc>
                <a:tc>
                  <a:txBody>
                    <a:bodyPr/>
                    <a:lstStyle/>
                    <a:p>
                      <a:endParaRPr lang="zh-CN" altLang="en-US" dirty="0">
                        <a:solidFill>
                          <a:schemeClr val="tx1"/>
                        </a:solidFill>
                      </a:endParaRPr>
                    </a:p>
                  </a:txBody>
                  <a:tcPr>
                    <a:solidFill>
                      <a:schemeClr val="accent6">
                        <a:lumMod val="60000"/>
                        <a:lumOff val="40000"/>
                      </a:schemeClr>
                    </a:solidFill>
                  </a:tcPr>
                </a:tc>
                <a:tc>
                  <a:txBody>
                    <a:bodyPr/>
                    <a:lstStyle/>
                    <a:p>
                      <a:r>
                        <a:rPr lang="en-US" altLang="zh-CN" dirty="0" err="1" smtClean="0">
                          <a:solidFill>
                            <a:schemeClr val="tx1"/>
                          </a:solidFill>
                        </a:rPr>
                        <a:t>Qian</a:t>
                      </a:r>
                      <a:endParaRPr lang="zh-CN" altLang="en-US" dirty="0">
                        <a:solidFill>
                          <a:schemeClr val="tx1"/>
                        </a:solidFill>
                      </a:endParaRPr>
                    </a:p>
                  </a:txBody>
                  <a:tcPr>
                    <a:solidFill>
                      <a:schemeClr val="accent6">
                        <a:lumMod val="60000"/>
                        <a:lumOff val="40000"/>
                      </a:schemeClr>
                    </a:solidFill>
                  </a:tcPr>
                </a:tc>
                <a:tc>
                  <a:txBody>
                    <a:bodyPr/>
                    <a:lstStyle/>
                    <a:p>
                      <a:r>
                        <a:rPr lang="en-US" altLang="zh-CN" dirty="0" smtClean="0">
                          <a:solidFill>
                            <a:schemeClr val="tx1"/>
                          </a:solidFill>
                        </a:rPr>
                        <a:t>Sun</a:t>
                      </a:r>
                      <a:endParaRPr lang="zh-CN" altLang="en-US" dirty="0">
                        <a:solidFill>
                          <a:schemeClr val="tx1"/>
                        </a:solidFill>
                      </a:endParaRPr>
                    </a:p>
                  </a:txBody>
                  <a:tcPr>
                    <a:solidFill>
                      <a:schemeClr val="accent6">
                        <a:lumMod val="60000"/>
                        <a:lumOff val="40000"/>
                      </a:schemeClr>
                    </a:solidFill>
                  </a:tcPr>
                </a:tc>
                <a:tc>
                  <a:txBody>
                    <a:bodyPr/>
                    <a:lstStyle/>
                    <a:p>
                      <a:endParaRPr lang="zh-CN" altLang="en-US" dirty="0">
                        <a:solidFill>
                          <a:schemeClr val="tx1"/>
                        </a:solidFill>
                      </a:endParaRPr>
                    </a:p>
                  </a:txBody>
                  <a:tcPr>
                    <a:solidFill>
                      <a:schemeClr val="accent6">
                        <a:lumMod val="60000"/>
                        <a:lumOff val="40000"/>
                      </a:schemeClr>
                    </a:solidFill>
                  </a:tcPr>
                </a:tc>
                <a:tc>
                  <a:txBody>
                    <a:bodyPr/>
                    <a:lstStyle/>
                    <a:p>
                      <a:r>
                        <a:rPr lang="en-US" altLang="zh-CN" dirty="0" smtClean="0">
                          <a:solidFill>
                            <a:schemeClr val="tx1"/>
                          </a:solidFill>
                        </a:rPr>
                        <a:t>Wu</a:t>
                      </a:r>
                      <a:endParaRPr lang="zh-CN" altLang="en-US" dirty="0">
                        <a:solidFill>
                          <a:schemeClr val="tx1"/>
                        </a:solidFill>
                      </a:endParaRPr>
                    </a:p>
                  </a:txBody>
                  <a:tcPr>
                    <a:solidFill>
                      <a:schemeClr val="accent6">
                        <a:lumMod val="60000"/>
                        <a:lumOff val="40000"/>
                      </a:schemeClr>
                    </a:solidFill>
                  </a:tcPr>
                </a:tc>
                <a:tc>
                  <a:txBody>
                    <a:bodyPr/>
                    <a:lstStyle/>
                    <a:p>
                      <a:r>
                        <a:rPr lang="en-US" altLang="zh-CN" dirty="0" smtClean="0">
                          <a:solidFill>
                            <a:schemeClr val="tx1"/>
                          </a:solidFill>
                        </a:rPr>
                        <a:t>Ye</a:t>
                      </a:r>
                      <a:endParaRPr lang="zh-CN" altLang="en-US" dirty="0">
                        <a:solidFill>
                          <a:schemeClr val="tx1"/>
                        </a:solidFill>
                      </a:endParaRPr>
                    </a:p>
                  </a:txBody>
                  <a:tcPr>
                    <a:solidFill>
                      <a:schemeClr val="accent6">
                        <a:lumMod val="60000"/>
                        <a:lumOff val="40000"/>
                      </a:schemeClr>
                    </a:solidFill>
                  </a:tcPr>
                </a:tc>
                <a:tc>
                  <a:txBody>
                    <a:bodyPr/>
                    <a:lstStyle/>
                    <a:p>
                      <a:r>
                        <a:rPr lang="en-US" altLang="zh-CN" dirty="0" smtClean="0">
                          <a:solidFill>
                            <a:schemeClr val="tx1"/>
                          </a:solidFill>
                        </a:rPr>
                        <a:t>Zhao</a:t>
                      </a:r>
                      <a:endParaRPr lang="zh-CN" altLang="en-US" dirty="0">
                        <a:solidFill>
                          <a:schemeClr val="tx1"/>
                        </a:solidFill>
                      </a:endParaRPr>
                    </a:p>
                  </a:txBody>
                  <a:tcPr>
                    <a:solidFill>
                      <a:schemeClr val="accent6">
                        <a:lumMod val="60000"/>
                        <a:lumOff val="40000"/>
                      </a:schemeClr>
                    </a:solidFill>
                  </a:tcPr>
                </a:tc>
              </a:tr>
            </a:tbl>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1314"/>
                                        </p:tgtEl>
                                        <p:attrNameLst>
                                          <p:attrName>style.visibility</p:attrName>
                                        </p:attrNameLst>
                                      </p:cBhvr>
                                      <p:to>
                                        <p:strVal val="visible"/>
                                      </p:to>
                                    </p:set>
                                    <p:animEffect transition="in" filter="wipe(left)">
                                      <p:cBhvr>
                                        <p:cTn id="7" dur="500"/>
                                        <p:tgtEl>
                                          <p:spTgt spid="1413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41316"/>
                                        </p:tgtEl>
                                        <p:attrNameLst>
                                          <p:attrName>style.visibility</p:attrName>
                                        </p:attrNameLst>
                                      </p:cBhvr>
                                      <p:to>
                                        <p:strVal val="visible"/>
                                      </p:to>
                                    </p:set>
                                    <p:animEffect transition="in" filter="wipe(up)">
                                      <p:cBhvr>
                                        <p:cTn id="12" dur="500"/>
                                        <p:tgtEl>
                                          <p:spTgt spid="1413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1331"/>
                                        </p:tgtEl>
                                        <p:attrNameLst>
                                          <p:attrName>style.visibility</p:attrName>
                                        </p:attrNameLst>
                                      </p:cBhvr>
                                      <p:to>
                                        <p:strVal val="visible"/>
                                      </p:to>
                                    </p:set>
                                    <p:animEffect transition="in" filter="wipe(left)">
                                      <p:cBhvr>
                                        <p:cTn id="17" dur="500"/>
                                        <p:tgtEl>
                                          <p:spTgt spid="14133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1332"/>
                                        </p:tgtEl>
                                        <p:attrNameLst>
                                          <p:attrName>style.visibility</p:attrName>
                                        </p:attrNameLst>
                                      </p:cBhvr>
                                      <p:to>
                                        <p:strVal val="visible"/>
                                      </p:to>
                                    </p:set>
                                    <p:animEffect transition="in" filter="wipe(left)">
                                      <p:cBhvr>
                                        <p:cTn id="22" dur="500"/>
                                        <p:tgtEl>
                                          <p:spTgt spid="14133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blinds(horizontal)">
                                      <p:cBhvr>
                                        <p:cTn id="2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4" grpId="0" autoUpdateAnimBg="0"/>
      <p:bldP spid="141316" grpId="0" autoUpdateAnimBg="0"/>
      <p:bldP spid="141331" grpId="0" autoUpdateAnimBg="0"/>
      <p:bldP spid="141332"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ext Box 2"/>
          <p:cNvSpPr txBox="1">
            <a:spLocks noChangeArrowheads="1"/>
          </p:cNvSpPr>
          <p:nvPr/>
        </p:nvSpPr>
        <p:spPr bwMode="auto">
          <a:xfrm>
            <a:off x="428596" y="1714488"/>
            <a:ext cx="8215370" cy="15327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marL="182563" lvl="2">
              <a:lnSpc>
                <a:spcPct val="130000"/>
              </a:lnSpc>
            </a:pPr>
            <a:r>
              <a:rPr lang="en-US" altLang="zh-CN" sz="2400" dirty="0">
                <a:latin typeface="微软雅黑" pitchFamily="34" charset="-122"/>
                <a:ea typeface="微软雅黑" pitchFamily="34" charset="-122"/>
              </a:rPr>
              <a:t>1)   </a:t>
            </a:r>
            <a:r>
              <a:rPr lang="zh-CN" altLang="en-US" sz="2400" dirty="0">
                <a:latin typeface="微软雅黑" pitchFamily="34" charset="-122"/>
                <a:ea typeface="微软雅黑" pitchFamily="34" charset="-122"/>
              </a:rPr>
              <a:t>哈希</a:t>
            </a:r>
            <a:r>
              <a:rPr lang="en-US" altLang="zh-CN" sz="2400" dirty="0">
                <a:latin typeface="微软雅黑" pitchFamily="34" charset="-122"/>
                <a:ea typeface="微软雅黑" pitchFamily="34" charset="-122"/>
              </a:rPr>
              <a:t>(Hash)</a:t>
            </a:r>
            <a:r>
              <a:rPr lang="zh-CN" altLang="en-US" sz="2400" dirty="0">
                <a:latin typeface="微软雅黑" pitchFamily="34" charset="-122"/>
                <a:ea typeface="微软雅黑" pitchFamily="34" charset="-122"/>
              </a:rPr>
              <a:t>函数是一个</a:t>
            </a:r>
            <a:r>
              <a:rPr lang="zh-CN" altLang="en-US" sz="2400" b="1" dirty="0">
                <a:latin typeface="微软雅黑" pitchFamily="34" charset="-122"/>
                <a:ea typeface="微软雅黑" pitchFamily="34" charset="-122"/>
              </a:rPr>
              <a:t>映象</a:t>
            </a:r>
            <a:r>
              <a:rPr lang="zh-CN" altLang="en-US" sz="2400" dirty="0">
                <a:latin typeface="微软雅黑" pitchFamily="34" charset="-122"/>
                <a:ea typeface="微软雅黑" pitchFamily="34" charset="-122"/>
              </a:rPr>
              <a:t>，即：</a:t>
            </a:r>
          </a:p>
          <a:p>
            <a:pPr marL="712788" lvl="2" indent="-82550">
              <a:lnSpc>
                <a:spcPct val="130000"/>
              </a:lnSpc>
            </a:pPr>
            <a:r>
              <a:rPr lang="zh-CN" altLang="en-US" sz="2400" b="1" dirty="0">
                <a:latin typeface="微软雅黑" pitchFamily="34" charset="-122"/>
                <a:ea typeface="微软雅黑" pitchFamily="34" charset="-122"/>
              </a:rPr>
              <a:t> 将关键字的集合映射到某个地址集合上</a:t>
            </a:r>
            <a:r>
              <a:rPr lang="zh-CN" altLang="en-US" sz="2400" b="1" dirty="0" smtClean="0">
                <a:latin typeface="微软雅黑" pitchFamily="34" charset="-122"/>
                <a:ea typeface="微软雅黑" pitchFamily="34" charset="-122"/>
              </a:rPr>
              <a:t>， </a:t>
            </a:r>
            <a:r>
              <a:rPr lang="zh-CN" altLang="en-US" sz="2400" dirty="0">
                <a:latin typeface="微软雅黑" pitchFamily="34" charset="-122"/>
                <a:ea typeface="微软雅黑" pitchFamily="34" charset="-122"/>
              </a:rPr>
              <a:t>它的设置很</a:t>
            </a:r>
            <a:r>
              <a:rPr lang="zh-CN" altLang="en-US" sz="2400" b="1" dirty="0">
                <a:latin typeface="微软雅黑" pitchFamily="34" charset="-122"/>
                <a:ea typeface="微软雅黑" pitchFamily="34" charset="-122"/>
              </a:rPr>
              <a:t>灵活</a:t>
            </a:r>
            <a:r>
              <a:rPr lang="zh-CN" altLang="en-US" sz="2400" dirty="0">
                <a:latin typeface="微软雅黑" pitchFamily="34" charset="-122"/>
                <a:ea typeface="微软雅黑" pitchFamily="34" charset="-122"/>
              </a:rPr>
              <a:t>，只要这个</a:t>
            </a:r>
            <a:r>
              <a:rPr lang="zh-CN" altLang="en-US" sz="2400" b="1" dirty="0">
                <a:latin typeface="微软雅黑" pitchFamily="34" charset="-122"/>
                <a:ea typeface="微软雅黑" pitchFamily="34" charset="-122"/>
              </a:rPr>
              <a:t>地址集合</a:t>
            </a:r>
            <a:r>
              <a:rPr lang="zh-CN" altLang="en-US" sz="2400" dirty="0" smtClean="0">
                <a:latin typeface="微软雅黑" pitchFamily="34" charset="-122"/>
                <a:ea typeface="微软雅黑" pitchFamily="34" charset="-122"/>
              </a:rPr>
              <a:t>的大小</a:t>
            </a:r>
            <a:r>
              <a:rPr lang="zh-CN" altLang="en-US" sz="2400" b="1" dirty="0">
                <a:latin typeface="微软雅黑" pitchFamily="34" charset="-122"/>
                <a:ea typeface="微软雅黑" pitchFamily="34" charset="-122"/>
              </a:rPr>
              <a:t>不超出允许范围</a:t>
            </a:r>
            <a:r>
              <a:rPr lang="zh-CN" altLang="en-US" sz="2400" dirty="0">
                <a:latin typeface="微软雅黑" pitchFamily="34" charset="-122"/>
                <a:ea typeface="微软雅黑" pitchFamily="34" charset="-122"/>
              </a:rPr>
              <a:t>即可</a:t>
            </a:r>
            <a:r>
              <a:rPr lang="en-US" altLang="zh-CN" sz="2400" dirty="0">
                <a:latin typeface="微软雅黑" pitchFamily="34" charset="-122"/>
                <a:ea typeface="微软雅黑" pitchFamily="34" charset="-122"/>
              </a:rPr>
              <a:t>;</a:t>
            </a:r>
          </a:p>
        </p:txBody>
      </p:sp>
      <p:sp>
        <p:nvSpPr>
          <p:cNvPr id="142339" name="Text Box 3"/>
          <p:cNvSpPr txBox="1">
            <a:spLocks noChangeArrowheads="1"/>
          </p:cNvSpPr>
          <p:nvPr/>
        </p:nvSpPr>
        <p:spPr bwMode="auto">
          <a:xfrm>
            <a:off x="642910" y="428604"/>
            <a:ext cx="3416320"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3600" dirty="0" smtClean="0">
                <a:latin typeface="微软雅黑" pitchFamily="34" charset="-122"/>
                <a:ea typeface="微软雅黑" pitchFamily="34" charset="-122"/>
              </a:rPr>
              <a:t>什么是哈希表？</a:t>
            </a:r>
            <a:endParaRPr lang="zh-CN" altLang="en-US" sz="3600" dirty="0">
              <a:latin typeface="微软雅黑" pitchFamily="34" charset="-122"/>
              <a:ea typeface="微软雅黑" pitchFamily="34" charset="-122"/>
            </a:endParaRPr>
          </a:p>
        </p:txBody>
      </p:sp>
      <p:sp>
        <p:nvSpPr>
          <p:cNvPr id="142340" name="Rectangle 4"/>
          <p:cNvSpPr>
            <a:spLocks noChangeArrowheads="1"/>
          </p:cNvSpPr>
          <p:nvPr/>
        </p:nvSpPr>
        <p:spPr bwMode="auto">
          <a:xfrm>
            <a:off x="285720" y="3714752"/>
            <a:ext cx="8608928" cy="15327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marL="804863" lvl="2" indent="-447675">
              <a:lnSpc>
                <a:spcPct val="130000"/>
              </a:lnSpc>
            </a:pPr>
            <a:r>
              <a:rPr lang="en-US" altLang="zh-CN" sz="2400" dirty="0">
                <a:latin typeface="微软雅黑" pitchFamily="34" charset="-122"/>
                <a:ea typeface="微软雅黑" pitchFamily="34" charset="-122"/>
              </a:rPr>
              <a:t>2)  </a:t>
            </a:r>
            <a:r>
              <a:rPr lang="zh-CN" altLang="en-US" sz="2400" dirty="0">
                <a:latin typeface="微软雅黑" pitchFamily="34" charset="-122"/>
                <a:ea typeface="微软雅黑" pitchFamily="34" charset="-122"/>
              </a:rPr>
              <a:t>由于哈希函数是一个</a:t>
            </a:r>
            <a:r>
              <a:rPr lang="zh-CN" altLang="en-US" sz="2400" b="1" dirty="0">
                <a:latin typeface="微软雅黑" pitchFamily="34" charset="-122"/>
                <a:ea typeface="微软雅黑" pitchFamily="34" charset="-122"/>
              </a:rPr>
              <a:t>压缩映象</a:t>
            </a:r>
            <a:r>
              <a:rPr lang="zh-CN" altLang="en-US" sz="2400" dirty="0">
                <a:latin typeface="微软雅黑" pitchFamily="34" charset="-122"/>
                <a:ea typeface="微软雅黑" pitchFamily="34" charset="-122"/>
              </a:rPr>
              <a:t>，因此，在一般情况下，很容易产生</a:t>
            </a:r>
            <a:r>
              <a:rPr lang="zh-CN" altLang="en-US" sz="2400" b="1" dirty="0">
                <a:latin typeface="微软雅黑" pitchFamily="34" charset="-122"/>
                <a:ea typeface="微软雅黑" pitchFamily="34" charset="-122"/>
              </a:rPr>
              <a:t>“冲突”</a:t>
            </a:r>
            <a:r>
              <a:rPr lang="zh-CN" altLang="en-US" sz="2400" dirty="0">
                <a:latin typeface="微软雅黑" pitchFamily="34" charset="-122"/>
                <a:ea typeface="微软雅黑" pitchFamily="34" charset="-122"/>
              </a:rPr>
              <a:t>现象，即： </a:t>
            </a:r>
            <a:r>
              <a:rPr lang="en-US" altLang="zh-CN" sz="2400" dirty="0">
                <a:latin typeface="微软雅黑" pitchFamily="34" charset="-122"/>
                <a:ea typeface="微软雅黑" pitchFamily="34" charset="-122"/>
              </a:rPr>
              <a:t>key1</a:t>
            </a:r>
            <a:r>
              <a:rPr lang="en-US" altLang="zh-CN" sz="2400" dirty="0">
                <a:latin typeface="微软雅黑" pitchFamily="34" charset="-122"/>
                <a:ea typeface="微软雅黑" pitchFamily="34" charset="-122"/>
                <a:sym typeface="Symbol" pitchFamily="18" charset="2"/>
              </a:rPr>
              <a:t></a:t>
            </a:r>
            <a:r>
              <a:rPr lang="en-US" altLang="zh-CN" sz="2400" dirty="0">
                <a:latin typeface="微软雅黑" pitchFamily="34" charset="-122"/>
                <a:ea typeface="微软雅黑" pitchFamily="34" charset="-122"/>
              </a:rPr>
              <a:t> key2</a:t>
            </a:r>
            <a:r>
              <a:rPr lang="zh-CN" altLang="en-US" sz="2400" dirty="0">
                <a:latin typeface="微软雅黑" pitchFamily="34" charset="-122"/>
                <a:ea typeface="微软雅黑" pitchFamily="34" charset="-122"/>
              </a:rPr>
              <a:t>，而  </a:t>
            </a:r>
            <a:r>
              <a:rPr lang="en-US" altLang="zh-CN" sz="2400" dirty="0">
                <a:latin typeface="微软雅黑" pitchFamily="34" charset="-122"/>
                <a:ea typeface="微软雅黑" pitchFamily="34" charset="-122"/>
              </a:rPr>
              <a:t>f(key1) = f(key2)</a:t>
            </a:r>
            <a:r>
              <a:rPr lang="zh-CN" altLang="en-US" sz="2400" dirty="0">
                <a:latin typeface="微软雅黑" pitchFamily="34" charset="-122"/>
                <a:ea typeface="微软雅黑" pitchFamily="34" charset="-122"/>
              </a:rPr>
              <a: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2338"/>
                                        </p:tgtEl>
                                        <p:attrNameLst>
                                          <p:attrName>style.visibility</p:attrName>
                                        </p:attrNameLst>
                                      </p:cBhvr>
                                      <p:to>
                                        <p:strVal val="visible"/>
                                      </p:to>
                                    </p:set>
                                    <p:animEffect transition="in" filter="strips(downRight)">
                                      <p:cBhvr>
                                        <p:cTn id="7" dur="500"/>
                                        <p:tgtEl>
                                          <p:spTgt spid="1423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2340"/>
                                        </p:tgtEl>
                                        <p:attrNameLst>
                                          <p:attrName>style.visibility</p:attrName>
                                        </p:attrNameLst>
                                      </p:cBhvr>
                                      <p:to>
                                        <p:strVal val="visible"/>
                                      </p:to>
                                    </p:set>
                                    <p:animEffect transition="in" filter="strips(downRight)">
                                      <p:cBhvr>
                                        <p:cTn id="12" dur="500"/>
                                        <p:tgtEl>
                                          <p:spTgt spid="142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8" grpId="0" autoUpdateAnimBg="0"/>
      <p:bldP spid="142340"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zh-CN" altLang="en-US"/>
              <a:t>数据结构</a:t>
            </a:r>
          </a:p>
        </p:txBody>
      </p:sp>
      <p:sp>
        <p:nvSpPr>
          <p:cNvPr id="71683" name="Rectangle 3"/>
          <p:cNvSpPr>
            <a:spLocks noGrp="1" noChangeArrowheads="1"/>
          </p:cNvSpPr>
          <p:nvPr>
            <p:ph type="body" idx="1"/>
          </p:nvPr>
        </p:nvSpPr>
        <p:spPr>
          <a:xfrm>
            <a:off x="1490658" y="1357298"/>
            <a:ext cx="2852063" cy="4130361"/>
          </a:xfrm>
        </p:spPr>
        <p:txBody>
          <a:bodyPr wrap="square">
            <a:spAutoFit/>
          </a:bodyPr>
          <a:lstStyle/>
          <a:p>
            <a:pPr marL="0">
              <a:buNone/>
            </a:pPr>
            <a:r>
              <a:rPr lang="zh-CN" altLang="en-US" dirty="0" smtClean="0">
                <a:latin typeface="楷体" pitchFamily="49" charset="-122"/>
              </a:rPr>
              <a:t>线性表</a:t>
            </a:r>
            <a:endParaRPr lang="zh-CN" altLang="en-US" dirty="0">
              <a:latin typeface="楷体" pitchFamily="49" charset="-122"/>
            </a:endParaRPr>
          </a:p>
          <a:p>
            <a:pPr marL="0">
              <a:buFontTx/>
              <a:buNone/>
            </a:pPr>
            <a:r>
              <a:rPr lang="zh-CN" altLang="en-US" dirty="0">
                <a:latin typeface="楷体" pitchFamily="49" charset="-122"/>
              </a:rPr>
              <a:t> </a:t>
            </a:r>
            <a:endParaRPr lang="en-US" altLang="zh-CN" dirty="0" smtClean="0">
              <a:latin typeface="楷体" pitchFamily="49" charset="-122"/>
            </a:endParaRPr>
          </a:p>
          <a:p>
            <a:pPr marL="0">
              <a:buFontTx/>
              <a:buNone/>
            </a:pPr>
            <a:r>
              <a:rPr lang="zh-CN" altLang="en-US" dirty="0" smtClean="0">
                <a:latin typeface="楷体" pitchFamily="49" charset="-122"/>
              </a:rPr>
              <a:t>       </a:t>
            </a:r>
            <a:endParaRPr lang="zh-CN" altLang="en-US" dirty="0">
              <a:latin typeface="楷体" pitchFamily="49" charset="-122"/>
            </a:endParaRPr>
          </a:p>
          <a:p>
            <a:pPr marL="0">
              <a:buNone/>
            </a:pPr>
            <a:r>
              <a:rPr lang="zh-CN" altLang="en-US" dirty="0" smtClean="0">
                <a:latin typeface="楷体" pitchFamily="49" charset="-122"/>
              </a:rPr>
              <a:t>栈</a:t>
            </a:r>
            <a:endParaRPr lang="en-US" altLang="zh-CN" dirty="0" smtClean="0">
              <a:latin typeface="楷体" pitchFamily="49" charset="-122"/>
            </a:endParaRPr>
          </a:p>
          <a:p>
            <a:pPr marL="0">
              <a:buNone/>
            </a:pPr>
            <a:endParaRPr lang="en-US" altLang="zh-CN" dirty="0" smtClean="0">
              <a:latin typeface="楷体" pitchFamily="49" charset="-122"/>
              <a:hlinkClick r:id="" action="ppaction://noaction"/>
            </a:endParaRPr>
          </a:p>
          <a:p>
            <a:pPr marL="0">
              <a:buNone/>
            </a:pPr>
            <a:endParaRPr lang="zh-CN" altLang="en-US" dirty="0">
              <a:latin typeface="楷体" pitchFamily="49" charset="-122"/>
              <a:hlinkClick r:id="" action="ppaction://noaction"/>
            </a:endParaRPr>
          </a:p>
          <a:p>
            <a:pPr marL="0">
              <a:buNone/>
            </a:pPr>
            <a:r>
              <a:rPr lang="zh-CN" altLang="en-US" dirty="0">
                <a:latin typeface="楷体" pitchFamily="49" charset="-122"/>
              </a:rPr>
              <a:t>队列</a:t>
            </a:r>
          </a:p>
        </p:txBody>
      </p:sp>
      <p:sp>
        <p:nvSpPr>
          <p:cNvPr id="71684" name="Line 4"/>
          <p:cNvSpPr>
            <a:spLocks noChangeShapeType="1"/>
          </p:cNvSpPr>
          <p:nvPr/>
        </p:nvSpPr>
        <p:spPr bwMode="auto">
          <a:xfrm>
            <a:off x="3319458" y="1662098"/>
            <a:ext cx="1008063" cy="0"/>
          </a:xfrm>
          <a:prstGeom prst="line">
            <a:avLst/>
          </a:prstGeom>
          <a:noFill/>
          <a:ln w="9525">
            <a:solidFill>
              <a:schemeClr val="tx1"/>
            </a:solidFill>
            <a:round/>
            <a:headEnd/>
            <a:tailEnd type="triangle" w="med" len="med"/>
          </a:ln>
          <a:effectLst/>
        </p:spPr>
        <p:txBody>
          <a:bodyPr/>
          <a:lstStyle/>
          <a:p>
            <a:endParaRPr lang="zh-CN" altLang="en-US"/>
          </a:p>
        </p:txBody>
      </p:sp>
      <p:sp>
        <p:nvSpPr>
          <p:cNvPr id="71685" name="Line 5"/>
          <p:cNvSpPr>
            <a:spLocks noChangeShapeType="1"/>
          </p:cNvSpPr>
          <p:nvPr/>
        </p:nvSpPr>
        <p:spPr bwMode="auto">
          <a:xfrm>
            <a:off x="3243258" y="1738298"/>
            <a:ext cx="1008063" cy="576263"/>
          </a:xfrm>
          <a:prstGeom prst="line">
            <a:avLst/>
          </a:prstGeom>
          <a:noFill/>
          <a:ln w="9525">
            <a:solidFill>
              <a:schemeClr val="tx1"/>
            </a:solidFill>
            <a:round/>
            <a:headEnd/>
            <a:tailEnd type="triangle" w="med" len="med"/>
          </a:ln>
          <a:effectLst/>
        </p:spPr>
        <p:txBody>
          <a:bodyPr/>
          <a:lstStyle/>
          <a:p>
            <a:endParaRPr lang="zh-CN" altLang="en-US"/>
          </a:p>
        </p:txBody>
      </p:sp>
      <p:sp>
        <p:nvSpPr>
          <p:cNvPr id="71686" name="AutoShape 6"/>
          <p:cNvSpPr>
            <a:spLocks/>
          </p:cNvSpPr>
          <p:nvPr/>
        </p:nvSpPr>
        <p:spPr bwMode="auto">
          <a:xfrm>
            <a:off x="1109658" y="1585898"/>
            <a:ext cx="419100" cy="3986242"/>
          </a:xfrm>
          <a:prstGeom prst="leftBrace">
            <a:avLst>
              <a:gd name="adj1" fmla="val 39394"/>
              <a:gd name="adj2" fmla="val 50000"/>
            </a:avLst>
          </a:prstGeom>
          <a:noFill/>
          <a:ln w="9525">
            <a:solidFill>
              <a:schemeClr val="tx1"/>
            </a:solidFill>
            <a:round/>
            <a:headEnd/>
            <a:tailEnd/>
          </a:ln>
          <a:effectLst/>
        </p:spPr>
        <p:txBody>
          <a:bodyPr wrap="none" anchor="ctr"/>
          <a:lstStyle/>
          <a:p>
            <a:endParaRPr lang="zh-CN" altLang="en-US"/>
          </a:p>
        </p:txBody>
      </p:sp>
      <p:sp>
        <p:nvSpPr>
          <p:cNvPr id="71687" name="Text Box 7"/>
          <p:cNvSpPr txBox="1">
            <a:spLocks noChangeArrowheads="1"/>
          </p:cNvSpPr>
          <p:nvPr/>
        </p:nvSpPr>
        <p:spPr bwMode="auto">
          <a:xfrm>
            <a:off x="357158" y="2643182"/>
            <a:ext cx="677108" cy="2016125"/>
          </a:xfrm>
          <a:prstGeom prst="rect">
            <a:avLst/>
          </a:prstGeom>
          <a:solidFill>
            <a:srgbClr val="0000FF"/>
          </a:solidFill>
          <a:ln w="9525">
            <a:noFill/>
            <a:miter lim="800000"/>
            <a:headEnd/>
            <a:tailEnd/>
          </a:ln>
          <a:effectLst/>
        </p:spPr>
        <p:txBody>
          <a:bodyPr vert="eaVert">
            <a:spAutoFit/>
          </a:bodyPr>
          <a:lstStyle/>
          <a:p>
            <a:pPr algn="ctr">
              <a:spcBef>
                <a:spcPct val="50000"/>
              </a:spcBef>
            </a:pPr>
            <a:r>
              <a:rPr lang="zh-CN" altLang="en-US" sz="3200" b="1" dirty="0">
                <a:solidFill>
                  <a:schemeClr val="bg1"/>
                </a:solidFill>
                <a:latin typeface="Comic Sans MS" pitchFamily="66" charset="0"/>
                <a:ea typeface="楷体" pitchFamily="49" charset="-122"/>
              </a:rPr>
              <a:t>线性结构</a:t>
            </a:r>
          </a:p>
        </p:txBody>
      </p:sp>
      <p:sp>
        <p:nvSpPr>
          <p:cNvPr id="16" name="矩形 15"/>
          <p:cNvSpPr/>
          <p:nvPr/>
        </p:nvSpPr>
        <p:spPr>
          <a:xfrm>
            <a:off x="4429124" y="2071678"/>
            <a:ext cx="1415772" cy="584775"/>
          </a:xfrm>
          <a:prstGeom prst="rect">
            <a:avLst/>
          </a:prstGeom>
        </p:spPr>
        <p:txBody>
          <a:bodyPr wrap="none">
            <a:spAutoFit/>
          </a:bodyPr>
          <a:lstStyle/>
          <a:p>
            <a:r>
              <a:rPr lang="zh-CN" altLang="en-US" sz="3200" dirty="0" smtClean="0">
                <a:latin typeface="楷体" pitchFamily="49" charset="-122"/>
                <a:ea typeface="微软雅黑" pitchFamily="34" charset="-122"/>
              </a:rPr>
              <a:t>链  表</a:t>
            </a:r>
          </a:p>
        </p:txBody>
      </p:sp>
      <p:sp>
        <p:nvSpPr>
          <p:cNvPr id="17" name="矩形 16"/>
          <p:cNvSpPr/>
          <p:nvPr/>
        </p:nvSpPr>
        <p:spPr>
          <a:xfrm>
            <a:off x="4429124" y="1428736"/>
            <a:ext cx="1415772" cy="584775"/>
          </a:xfrm>
          <a:prstGeom prst="rect">
            <a:avLst/>
          </a:prstGeom>
        </p:spPr>
        <p:txBody>
          <a:bodyPr wrap="none">
            <a:spAutoFit/>
          </a:bodyPr>
          <a:lstStyle/>
          <a:p>
            <a:r>
              <a:rPr lang="zh-CN" altLang="en-US" sz="3200" dirty="0" smtClean="0">
                <a:latin typeface="楷体" pitchFamily="49" charset="-122"/>
                <a:ea typeface="微软雅黑" pitchFamily="34" charset="-122"/>
              </a:rPr>
              <a:t>顺序表</a:t>
            </a:r>
          </a:p>
        </p:txBody>
      </p:sp>
      <p:sp>
        <p:nvSpPr>
          <p:cNvPr id="18" name="Line 4"/>
          <p:cNvSpPr>
            <a:spLocks noChangeShapeType="1"/>
          </p:cNvSpPr>
          <p:nvPr/>
        </p:nvSpPr>
        <p:spPr bwMode="auto">
          <a:xfrm flipV="1">
            <a:off x="2285984" y="3000372"/>
            <a:ext cx="1214446" cy="428628"/>
          </a:xfrm>
          <a:prstGeom prst="line">
            <a:avLst/>
          </a:prstGeom>
          <a:noFill/>
          <a:ln w="9525">
            <a:solidFill>
              <a:schemeClr val="tx1"/>
            </a:solidFill>
            <a:round/>
            <a:headEnd/>
            <a:tailEnd type="triangle" w="med" len="med"/>
          </a:ln>
          <a:effectLst/>
        </p:spPr>
        <p:txBody>
          <a:bodyPr/>
          <a:lstStyle/>
          <a:p>
            <a:endParaRPr lang="zh-CN" altLang="en-US"/>
          </a:p>
        </p:txBody>
      </p:sp>
      <p:sp>
        <p:nvSpPr>
          <p:cNvPr id="19" name="Line 5"/>
          <p:cNvSpPr>
            <a:spLocks noChangeShapeType="1"/>
          </p:cNvSpPr>
          <p:nvPr/>
        </p:nvSpPr>
        <p:spPr bwMode="auto">
          <a:xfrm>
            <a:off x="2285984" y="3429000"/>
            <a:ext cx="1008063" cy="576263"/>
          </a:xfrm>
          <a:prstGeom prst="line">
            <a:avLst/>
          </a:prstGeom>
          <a:noFill/>
          <a:ln w="9525">
            <a:solidFill>
              <a:schemeClr val="tx1"/>
            </a:solidFill>
            <a:round/>
            <a:headEnd/>
            <a:tailEnd type="triangle" w="med" len="med"/>
          </a:ln>
          <a:effectLst/>
        </p:spPr>
        <p:txBody>
          <a:bodyPr/>
          <a:lstStyle/>
          <a:p>
            <a:endParaRPr lang="zh-CN" altLang="en-US"/>
          </a:p>
        </p:txBody>
      </p:sp>
      <p:sp>
        <p:nvSpPr>
          <p:cNvPr id="20" name="矩形 19"/>
          <p:cNvSpPr/>
          <p:nvPr/>
        </p:nvSpPr>
        <p:spPr>
          <a:xfrm>
            <a:off x="3571868" y="3630043"/>
            <a:ext cx="1415772" cy="584775"/>
          </a:xfrm>
          <a:prstGeom prst="rect">
            <a:avLst/>
          </a:prstGeom>
        </p:spPr>
        <p:txBody>
          <a:bodyPr wrap="none">
            <a:spAutoFit/>
          </a:bodyPr>
          <a:lstStyle/>
          <a:p>
            <a:r>
              <a:rPr lang="zh-CN" altLang="en-US" sz="3200" dirty="0" smtClean="0">
                <a:latin typeface="楷体" pitchFamily="49" charset="-122"/>
                <a:ea typeface="微软雅黑" pitchFamily="34" charset="-122"/>
              </a:rPr>
              <a:t>链  表</a:t>
            </a:r>
          </a:p>
        </p:txBody>
      </p:sp>
      <p:sp>
        <p:nvSpPr>
          <p:cNvPr id="21" name="矩形 20"/>
          <p:cNvSpPr/>
          <p:nvPr/>
        </p:nvSpPr>
        <p:spPr>
          <a:xfrm>
            <a:off x="3571868" y="2928934"/>
            <a:ext cx="1415772" cy="584775"/>
          </a:xfrm>
          <a:prstGeom prst="rect">
            <a:avLst/>
          </a:prstGeom>
        </p:spPr>
        <p:txBody>
          <a:bodyPr wrap="none">
            <a:spAutoFit/>
          </a:bodyPr>
          <a:lstStyle/>
          <a:p>
            <a:r>
              <a:rPr lang="zh-CN" altLang="en-US" sz="3200" dirty="0" smtClean="0">
                <a:latin typeface="楷体" pitchFamily="49" charset="-122"/>
                <a:ea typeface="微软雅黑" pitchFamily="34" charset="-122"/>
              </a:rPr>
              <a:t>顺序表</a:t>
            </a:r>
          </a:p>
        </p:txBody>
      </p:sp>
      <p:sp>
        <p:nvSpPr>
          <p:cNvPr id="22" name="矩形 21"/>
          <p:cNvSpPr/>
          <p:nvPr/>
        </p:nvSpPr>
        <p:spPr>
          <a:xfrm>
            <a:off x="6357950" y="1785926"/>
            <a:ext cx="1857388" cy="8572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sz="2000" dirty="0" smtClean="0">
                <a:latin typeface="微软雅黑" pitchFamily="34" charset="-122"/>
                <a:ea typeface="微软雅黑" pitchFamily="34" charset="-122"/>
              </a:rPr>
              <a:t>任意位置</a:t>
            </a:r>
            <a:r>
              <a:rPr lang="en-US" altLang="zh-CN" sz="2000" dirty="0" smtClean="0">
                <a:latin typeface="微软雅黑" pitchFamily="34" charset="-122"/>
                <a:ea typeface="微软雅黑" pitchFamily="34" charset="-122"/>
              </a:rPr>
              <a:t/>
            </a:r>
            <a:br>
              <a:rPr lang="en-US" altLang="zh-CN" sz="2000" dirty="0" smtClean="0">
                <a:latin typeface="微软雅黑" pitchFamily="34" charset="-122"/>
                <a:ea typeface="微软雅黑" pitchFamily="34" charset="-122"/>
              </a:rPr>
            </a:br>
            <a:r>
              <a:rPr lang="zh-CN" altLang="en-US" sz="2000" dirty="0" smtClean="0">
                <a:latin typeface="微软雅黑" pitchFamily="34" charset="-122"/>
                <a:ea typeface="微软雅黑" pitchFamily="34" charset="-122"/>
              </a:rPr>
              <a:t>插入和删除</a:t>
            </a:r>
            <a:endParaRPr lang="zh-CN" altLang="en-US" sz="2000" dirty="0">
              <a:latin typeface="微软雅黑" pitchFamily="34" charset="-122"/>
              <a:ea typeface="微软雅黑" pitchFamily="34" charset="-122"/>
            </a:endParaRPr>
          </a:p>
        </p:txBody>
      </p:sp>
      <p:sp>
        <p:nvSpPr>
          <p:cNvPr id="23" name="矩形 22"/>
          <p:cNvSpPr/>
          <p:nvPr/>
        </p:nvSpPr>
        <p:spPr>
          <a:xfrm>
            <a:off x="5286380" y="3071810"/>
            <a:ext cx="1428760" cy="8572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zh-CN" altLang="en-US" sz="2000" dirty="0" smtClean="0">
                <a:latin typeface="微软雅黑" pitchFamily="34" charset="-122"/>
                <a:ea typeface="微软雅黑" pitchFamily="34" charset="-122"/>
              </a:rPr>
              <a:t>顶部插入</a:t>
            </a:r>
            <a:r>
              <a:rPr lang="en-US" altLang="zh-CN" sz="2000" dirty="0" smtClean="0">
                <a:latin typeface="微软雅黑" pitchFamily="34" charset="-122"/>
                <a:ea typeface="微软雅黑" pitchFamily="34" charset="-122"/>
              </a:rPr>
              <a:t/>
            </a:r>
            <a:br>
              <a:rPr lang="en-US" altLang="zh-CN" sz="2000" dirty="0" smtClean="0">
                <a:latin typeface="微软雅黑" pitchFamily="34" charset="-122"/>
                <a:ea typeface="微软雅黑" pitchFamily="34" charset="-122"/>
              </a:rPr>
            </a:br>
            <a:r>
              <a:rPr lang="zh-CN" altLang="en-US" sz="2000" dirty="0" smtClean="0">
                <a:latin typeface="微软雅黑" pitchFamily="34" charset="-122"/>
                <a:ea typeface="微软雅黑" pitchFamily="34" charset="-122"/>
              </a:rPr>
              <a:t>顶部删除</a:t>
            </a:r>
            <a:endParaRPr lang="zh-CN" altLang="en-US" sz="2000" dirty="0">
              <a:latin typeface="微软雅黑" pitchFamily="34" charset="-122"/>
              <a:ea typeface="微软雅黑" pitchFamily="34" charset="-122"/>
            </a:endParaRPr>
          </a:p>
        </p:txBody>
      </p:sp>
      <p:sp>
        <p:nvSpPr>
          <p:cNvPr id="24" name="矩形 23"/>
          <p:cNvSpPr/>
          <p:nvPr/>
        </p:nvSpPr>
        <p:spPr>
          <a:xfrm>
            <a:off x="7429520" y="3071810"/>
            <a:ext cx="857256" cy="8572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zh-CN" altLang="en-US" sz="2000" dirty="0" smtClean="0">
                <a:latin typeface="微软雅黑" pitchFamily="34" charset="-122"/>
                <a:ea typeface="微软雅黑" pitchFamily="34" charset="-122"/>
              </a:rPr>
              <a:t>入栈</a:t>
            </a:r>
            <a:endParaRPr lang="en-US" altLang="zh-CN" sz="2000" dirty="0" smtClean="0">
              <a:latin typeface="微软雅黑" pitchFamily="34" charset="-122"/>
              <a:ea typeface="微软雅黑" pitchFamily="34" charset="-122"/>
            </a:endParaRPr>
          </a:p>
          <a:p>
            <a:pPr algn="ctr"/>
            <a:r>
              <a:rPr lang="zh-CN" altLang="en-US" sz="2000" dirty="0" smtClean="0">
                <a:latin typeface="微软雅黑" pitchFamily="34" charset="-122"/>
                <a:ea typeface="微软雅黑" pitchFamily="34" charset="-122"/>
              </a:rPr>
              <a:t>出栈</a:t>
            </a:r>
            <a:endParaRPr lang="zh-CN" altLang="en-US" sz="2000" dirty="0">
              <a:latin typeface="微软雅黑" pitchFamily="34" charset="-122"/>
              <a:ea typeface="微软雅黑" pitchFamily="34" charset="-122"/>
            </a:endParaRPr>
          </a:p>
        </p:txBody>
      </p:sp>
      <p:sp>
        <p:nvSpPr>
          <p:cNvPr id="25" name="右箭头 24"/>
          <p:cNvSpPr/>
          <p:nvPr/>
        </p:nvSpPr>
        <p:spPr>
          <a:xfrm>
            <a:off x="6786578" y="3286124"/>
            <a:ext cx="571504" cy="35719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26" name="灯片编号占位符 25"/>
          <p:cNvSpPr>
            <a:spLocks noGrp="1"/>
          </p:cNvSpPr>
          <p:nvPr>
            <p:ph type="sldNum" sz="quarter" idx="12"/>
          </p:nvPr>
        </p:nvSpPr>
        <p:spPr/>
        <p:txBody>
          <a:bodyPr/>
          <a:lstStyle/>
          <a:p>
            <a:fld id="{9E3A2DB7-315D-4834-9C72-2DD9442B4884}" type="slidenum">
              <a:rPr lang="zh-CN" altLang="en-US" smtClean="0"/>
              <a:pPr/>
              <a:t>2</a:t>
            </a:fld>
            <a:endParaRPr lang="zh-CN" altLang="en-US" dirty="0"/>
          </a:p>
        </p:txBody>
      </p:sp>
      <p:sp>
        <p:nvSpPr>
          <p:cNvPr id="27" name="Line 4"/>
          <p:cNvSpPr>
            <a:spLocks noChangeShapeType="1"/>
          </p:cNvSpPr>
          <p:nvPr/>
        </p:nvSpPr>
        <p:spPr bwMode="auto">
          <a:xfrm flipV="1">
            <a:off x="2428860" y="4714884"/>
            <a:ext cx="1143008" cy="357190"/>
          </a:xfrm>
          <a:prstGeom prst="line">
            <a:avLst/>
          </a:prstGeom>
          <a:noFill/>
          <a:ln w="9525">
            <a:solidFill>
              <a:schemeClr val="tx1"/>
            </a:solidFill>
            <a:round/>
            <a:headEnd/>
            <a:tailEnd type="triangle" w="med" len="med"/>
          </a:ln>
          <a:effectLst/>
        </p:spPr>
        <p:txBody>
          <a:bodyPr/>
          <a:lstStyle/>
          <a:p>
            <a:endParaRPr lang="zh-CN" altLang="en-US"/>
          </a:p>
        </p:txBody>
      </p:sp>
      <p:sp>
        <p:nvSpPr>
          <p:cNvPr id="28" name="Line 5"/>
          <p:cNvSpPr>
            <a:spLocks noChangeShapeType="1"/>
          </p:cNvSpPr>
          <p:nvPr/>
        </p:nvSpPr>
        <p:spPr bwMode="auto">
          <a:xfrm>
            <a:off x="2428860" y="5143512"/>
            <a:ext cx="936625" cy="576263"/>
          </a:xfrm>
          <a:prstGeom prst="line">
            <a:avLst/>
          </a:prstGeom>
          <a:noFill/>
          <a:ln w="9525">
            <a:solidFill>
              <a:schemeClr val="tx1"/>
            </a:solidFill>
            <a:round/>
            <a:headEnd/>
            <a:tailEnd type="triangle" w="med" len="med"/>
          </a:ln>
          <a:effectLst/>
        </p:spPr>
        <p:txBody>
          <a:bodyPr/>
          <a:lstStyle/>
          <a:p>
            <a:endParaRPr lang="zh-CN" altLang="en-US"/>
          </a:p>
        </p:txBody>
      </p:sp>
      <p:sp>
        <p:nvSpPr>
          <p:cNvPr id="29" name="矩形 28"/>
          <p:cNvSpPr/>
          <p:nvPr/>
        </p:nvSpPr>
        <p:spPr>
          <a:xfrm>
            <a:off x="3643306" y="5344555"/>
            <a:ext cx="1415772" cy="584775"/>
          </a:xfrm>
          <a:prstGeom prst="rect">
            <a:avLst/>
          </a:prstGeom>
        </p:spPr>
        <p:txBody>
          <a:bodyPr wrap="none">
            <a:spAutoFit/>
          </a:bodyPr>
          <a:lstStyle/>
          <a:p>
            <a:r>
              <a:rPr lang="zh-CN" altLang="en-US" sz="3200" dirty="0" smtClean="0">
                <a:latin typeface="楷体" pitchFamily="49" charset="-122"/>
                <a:ea typeface="微软雅黑" pitchFamily="34" charset="-122"/>
              </a:rPr>
              <a:t>链  表</a:t>
            </a:r>
          </a:p>
        </p:txBody>
      </p:sp>
      <p:sp>
        <p:nvSpPr>
          <p:cNvPr id="30" name="矩形 29"/>
          <p:cNvSpPr/>
          <p:nvPr/>
        </p:nvSpPr>
        <p:spPr>
          <a:xfrm>
            <a:off x="3643306" y="4643446"/>
            <a:ext cx="1415772" cy="584775"/>
          </a:xfrm>
          <a:prstGeom prst="rect">
            <a:avLst/>
          </a:prstGeom>
        </p:spPr>
        <p:txBody>
          <a:bodyPr wrap="none">
            <a:spAutoFit/>
          </a:bodyPr>
          <a:lstStyle/>
          <a:p>
            <a:r>
              <a:rPr lang="zh-CN" altLang="en-US" sz="3200" dirty="0" smtClean="0">
                <a:latin typeface="楷体" pitchFamily="49" charset="-122"/>
                <a:ea typeface="微软雅黑" pitchFamily="34" charset="-122"/>
              </a:rPr>
              <a:t>顺序表</a:t>
            </a:r>
          </a:p>
        </p:txBody>
      </p:sp>
      <p:sp>
        <p:nvSpPr>
          <p:cNvPr id="31" name="矩形 30"/>
          <p:cNvSpPr/>
          <p:nvPr/>
        </p:nvSpPr>
        <p:spPr>
          <a:xfrm>
            <a:off x="5357818" y="4786322"/>
            <a:ext cx="1428760" cy="8572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zh-CN" altLang="en-US" sz="2000" dirty="0" smtClean="0">
                <a:latin typeface="微软雅黑" pitchFamily="34" charset="-122"/>
                <a:ea typeface="微软雅黑" pitchFamily="34" charset="-122"/>
              </a:rPr>
              <a:t>尾部插入</a:t>
            </a:r>
            <a:r>
              <a:rPr lang="en-US" altLang="zh-CN" sz="2000" dirty="0" smtClean="0">
                <a:latin typeface="微软雅黑" pitchFamily="34" charset="-122"/>
                <a:ea typeface="微软雅黑" pitchFamily="34" charset="-122"/>
              </a:rPr>
              <a:t/>
            </a:r>
            <a:br>
              <a:rPr lang="en-US" altLang="zh-CN" sz="2000" dirty="0" smtClean="0">
                <a:latin typeface="微软雅黑" pitchFamily="34" charset="-122"/>
                <a:ea typeface="微软雅黑" pitchFamily="34" charset="-122"/>
              </a:rPr>
            </a:br>
            <a:r>
              <a:rPr lang="zh-CN" altLang="en-US" sz="2000" dirty="0" smtClean="0">
                <a:latin typeface="微软雅黑" pitchFamily="34" charset="-122"/>
                <a:ea typeface="微软雅黑" pitchFamily="34" charset="-122"/>
              </a:rPr>
              <a:t>头部删除</a:t>
            </a:r>
            <a:endParaRPr lang="zh-CN" altLang="en-US" sz="2000" dirty="0">
              <a:latin typeface="微软雅黑" pitchFamily="34" charset="-122"/>
              <a:ea typeface="微软雅黑" pitchFamily="34" charset="-122"/>
            </a:endParaRPr>
          </a:p>
        </p:txBody>
      </p:sp>
      <p:sp>
        <p:nvSpPr>
          <p:cNvPr id="32" name="矩形 31"/>
          <p:cNvSpPr/>
          <p:nvPr/>
        </p:nvSpPr>
        <p:spPr>
          <a:xfrm>
            <a:off x="7500958" y="4786322"/>
            <a:ext cx="857256" cy="8572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zh-CN" altLang="en-US" sz="1600" dirty="0" smtClean="0">
                <a:latin typeface="微软雅黑" pitchFamily="34" charset="-122"/>
                <a:ea typeface="微软雅黑" pitchFamily="34" charset="-122"/>
              </a:rPr>
              <a:t>入队列</a:t>
            </a:r>
            <a:endParaRPr lang="en-US" altLang="zh-CN" sz="1600" dirty="0" smtClean="0">
              <a:latin typeface="微软雅黑" pitchFamily="34" charset="-122"/>
              <a:ea typeface="微软雅黑" pitchFamily="34" charset="-122"/>
            </a:endParaRPr>
          </a:p>
          <a:p>
            <a:pPr algn="ctr"/>
            <a:r>
              <a:rPr lang="zh-CN" altLang="en-US" sz="1600" dirty="0" smtClean="0">
                <a:latin typeface="微软雅黑" pitchFamily="34" charset="-122"/>
                <a:ea typeface="微软雅黑" pitchFamily="34" charset="-122"/>
              </a:rPr>
              <a:t>出队列</a:t>
            </a:r>
            <a:endParaRPr lang="zh-CN" altLang="en-US" sz="1600" dirty="0">
              <a:latin typeface="微软雅黑" pitchFamily="34" charset="-122"/>
              <a:ea typeface="微软雅黑" pitchFamily="34" charset="-122"/>
            </a:endParaRPr>
          </a:p>
        </p:txBody>
      </p:sp>
      <p:sp>
        <p:nvSpPr>
          <p:cNvPr id="33" name="右箭头 32"/>
          <p:cNvSpPr/>
          <p:nvPr/>
        </p:nvSpPr>
        <p:spPr>
          <a:xfrm>
            <a:off x="6858016" y="5000636"/>
            <a:ext cx="571504" cy="35719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blinds(vertical)">
                                      <p:cBhvr>
                                        <p:cTn id="12" dur="500"/>
                                        <p:tgtEl>
                                          <p:spTgt spid="23"/>
                                        </p:tgtEl>
                                      </p:cBhvr>
                                    </p:animEffect>
                                  </p:childTnLst>
                                </p:cTn>
                              </p:par>
                              <p:par>
                                <p:cTn id="13" presetID="3" presetClass="entr" presetSubtype="5"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blinds(vertical)">
                                      <p:cBhvr>
                                        <p:cTn id="15" dur="500"/>
                                        <p:tgtEl>
                                          <p:spTgt spid="24"/>
                                        </p:tgtEl>
                                      </p:cBhvr>
                                    </p:animEffect>
                                  </p:childTnLst>
                                </p:cTn>
                              </p:par>
                              <p:par>
                                <p:cTn id="16" presetID="3" presetClass="entr" presetSubtype="5" fill="hold" grpId="0" nodeType="with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blinds(vertical)">
                                      <p:cBhvr>
                                        <p:cTn id="18" dur="500"/>
                                        <p:tgtEl>
                                          <p:spTgt spid="2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left)">
                                      <p:cBhvr>
                                        <p:cTn id="23" dur="500"/>
                                        <p:tgtEl>
                                          <p:spTgt spid="18"/>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wipe(left)">
                                      <p:cBhvr>
                                        <p:cTn id="26" dur="500"/>
                                        <p:tgtEl>
                                          <p:spTgt spid="19"/>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wipe(left)">
                                      <p:cBhvr>
                                        <p:cTn id="29" dur="500"/>
                                        <p:tgtEl>
                                          <p:spTgt spid="21"/>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wipe(left)">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5" fill="hold" grpId="0" nodeType="clickEffect">
                                  <p:stCondLst>
                                    <p:cond delay="0"/>
                                  </p:stCondLst>
                                  <p:childTnLst>
                                    <p:set>
                                      <p:cBhvr>
                                        <p:cTn id="36" dur="1" fill="hold">
                                          <p:stCondLst>
                                            <p:cond delay="0"/>
                                          </p:stCondLst>
                                        </p:cTn>
                                        <p:tgtEl>
                                          <p:spTgt spid="31"/>
                                        </p:tgtEl>
                                        <p:attrNameLst>
                                          <p:attrName>style.visibility</p:attrName>
                                        </p:attrNameLst>
                                      </p:cBhvr>
                                      <p:to>
                                        <p:strVal val="visible"/>
                                      </p:to>
                                    </p:set>
                                    <p:animEffect transition="in" filter="blinds(vertical)">
                                      <p:cBhvr>
                                        <p:cTn id="37" dur="500"/>
                                        <p:tgtEl>
                                          <p:spTgt spid="31"/>
                                        </p:tgtEl>
                                      </p:cBhvr>
                                    </p:animEffect>
                                  </p:childTnLst>
                                </p:cTn>
                              </p:par>
                              <p:par>
                                <p:cTn id="38" presetID="3" presetClass="entr" presetSubtype="5" fill="hold" grpId="0" nodeType="with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blinds(vertical)">
                                      <p:cBhvr>
                                        <p:cTn id="40" dur="500"/>
                                        <p:tgtEl>
                                          <p:spTgt spid="32"/>
                                        </p:tgtEl>
                                      </p:cBhvr>
                                    </p:animEffect>
                                  </p:childTnLst>
                                </p:cTn>
                              </p:par>
                              <p:par>
                                <p:cTn id="41" presetID="3" presetClass="entr" presetSubtype="5" fill="hold" grpId="0" nodeType="withEffect">
                                  <p:stCondLst>
                                    <p:cond delay="0"/>
                                  </p:stCondLst>
                                  <p:childTnLst>
                                    <p:set>
                                      <p:cBhvr>
                                        <p:cTn id="42" dur="1" fill="hold">
                                          <p:stCondLst>
                                            <p:cond delay="0"/>
                                          </p:stCondLst>
                                        </p:cTn>
                                        <p:tgtEl>
                                          <p:spTgt spid="33"/>
                                        </p:tgtEl>
                                        <p:attrNameLst>
                                          <p:attrName>style.visibility</p:attrName>
                                        </p:attrNameLst>
                                      </p:cBhvr>
                                      <p:to>
                                        <p:strVal val="visible"/>
                                      </p:to>
                                    </p:set>
                                    <p:animEffect transition="in" filter="blinds(vertical)">
                                      <p:cBhvr>
                                        <p:cTn id="43" dur="500"/>
                                        <p:tgtEl>
                                          <p:spTgt spid="33"/>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27"/>
                                        </p:tgtEl>
                                        <p:attrNameLst>
                                          <p:attrName>style.visibility</p:attrName>
                                        </p:attrNameLst>
                                      </p:cBhvr>
                                      <p:to>
                                        <p:strVal val="visible"/>
                                      </p:to>
                                    </p:set>
                                    <p:animEffect transition="in" filter="wipe(left)">
                                      <p:cBhvr>
                                        <p:cTn id="48" dur="500"/>
                                        <p:tgtEl>
                                          <p:spTgt spid="27"/>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wipe(left)">
                                      <p:cBhvr>
                                        <p:cTn id="51" dur="500"/>
                                        <p:tgtEl>
                                          <p:spTgt spid="28"/>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wipe(left)">
                                      <p:cBhvr>
                                        <p:cTn id="54" dur="500"/>
                                        <p:tgtEl>
                                          <p:spTgt spid="30"/>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wipe(left)">
                                      <p:cBhvr>
                                        <p:cTn id="5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p:bldP spid="21" grpId="0"/>
      <p:bldP spid="22" grpId="0" animBg="1"/>
      <p:bldP spid="23" grpId="0" animBg="1"/>
      <p:bldP spid="24" grpId="0" animBg="1"/>
      <p:bldP spid="25" grpId="0" animBg="1"/>
      <p:bldP spid="27" grpId="0" animBg="1"/>
      <p:bldP spid="28" grpId="0" animBg="1"/>
      <p:bldP spid="29" grpId="0"/>
      <p:bldP spid="30" grpId="0"/>
      <p:bldP spid="31" grpId="0" animBg="1"/>
      <p:bldP spid="32" grpId="0" animBg="1"/>
      <p:bldP spid="3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Text Box 2"/>
          <p:cNvSpPr txBox="1">
            <a:spLocks noChangeArrowheads="1"/>
          </p:cNvSpPr>
          <p:nvPr/>
        </p:nvSpPr>
        <p:spPr bwMode="auto">
          <a:xfrm>
            <a:off x="142844" y="1643050"/>
            <a:ext cx="8763000" cy="15327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itchFamily="18" charset="0"/>
                <a:ea typeface="宋体" pitchFamily="2" charset="-122"/>
              </a:defRPr>
            </a:lvl1pPr>
            <a:lvl2pPr marL="190500">
              <a:defRPr kumimoji="1" sz="2400">
                <a:solidFill>
                  <a:schemeClr val="tx1"/>
                </a:solidFill>
                <a:latin typeface="Times New Roman" pitchFamily="18" charset="0"/>
                <a:ea typeface="宋体" pitchFamily="2" charset="-122"/>
              </a:defRPr>
            </a:lvl2pPr>
            <a:lvl3pPr marL="381000">
              <a:defRPr kumimoji="1" sz="2400">
                <a:solidFill>
                  <a:schemeClr val="tx1"/>
                </a:solidFill>
                <a:latin typeface="Times New Roman" pitchFamily="18" charset="0"/>
                <a:ea typeface="宋体" pitchFamily="2" charset="-122"/>
              </a:defRPr>
            </a:lvl3pPr>
            <a:lvl4pPr>
              <a:defRPr kumimoji="1" sz="2400">
                <a:solidFill>
                  <a:schemeClr val="tx1"/>
                </a:solidFill>
                <a:latin typeface="Times New Roman" pitchFamily="18" charset="0"/>
                <a:ea typeface="宋体" pitchFamily="2" charset="-122"/>
              </a:defRPr>
            </a:lvl4pPr>
            <a:lvl5pPr>
              <a:defRPr kumimoji="1" sz="2400">
                <a:solidFill>
                  <a:schemeClr val="tx1"/>
                </a:solidFill>
                <a:latin typeface="Times New Roman" pitchFamily="18" charset="0"/>
                <a:ea typeface="宋体" pitchFamily="2" charset="-122"/>
              </a:defRPr>
            </a:lvl5pPr>
            <a:lvl6pPr fontAlgn="base">
              <a:spcBef>
                <a:spcPct val="0"/>
              </a:spcBef>
              <a:spcAft>
                <a:spcPct val="0"/>
              </a:spcAft>
              <a:defRPr kumimoji="1" sz="2400">
                <a:solidFill>
                  <a:schemeClr val="tx1"/>
                </a:solidFill>
                <a:latin typeface="Times New Roman" pitchFamily="18" charset="0"/>
                <a:ea typeface="宋体" pitchFamily="2" charset="-122"/>
              </a:defRPr>
            </a:lvl6pPr>
            <a:lvl7pPr fontAlgn="base">
              <a:spcBef>
                <a:spcPct val="0"/>
              </a:spcBef>
              <a:spcAft>
                <a:spcPct val="0"/>
              </a:spcAft>
              <a:defRPr kumimoji="1" sz="2400">
                <a:solidFill>
                  <a:schemeClr val="tx1"/>
                </a:solidFill>
                <a:latin typeface="Times New Roman" pitchFamily="18" charset="0"/>
                <a:ea typeface="宋体" pitchFamily="2" charset="-122"/>
              </a:defRPr>
            </a:lvl7pPr>
            <a:lvl8pPr fontAlgn="base">
              <a:spcBef>
                <a:spcPct val="0"/>
              </a:spcBef>
              <a:spcAft>
                <a:spcPct val="0"/>
              </a:spcAft>
              <a:defRPr kumimoji="1" sz="2400">
                <a:solidFill>
                  <a:schemeClr val="tx1"/>
                </a:solidFill>
                <a:latin typeface="Times New Roman" pitchFamily="18" charset="0"/>
                <a:ea typeface="宋体" pitchFamily="2" charset="-122"/>
              </a:defRPr>
            </a:lvl8pPr>
            <a:lvl9pPr fontAlgn="base">
              <a:spcBef>
                <a:spcPct val="0"/>
              </a:spcBef>
              <a:spcAft>
                <a:spcPct val="0"/>
              </a:spcAft>
              <a:defRPr kumimoji="1" sz="2400">
                <a:solidFill>
                  <a:schemeClr val="tx1"/>
                </a:solidFill>
                <a:latin typeface="Times New Roman" pitchFamily="18" charset="0"/>
                <a:ea typeface="宋体" pitchFamily="2" charset="-122"/>
              </a:defRPr>
            </a:lvl9pPr>
          </a:lstStyle>
          <a:p>
            <a:pPr lvl="2">
              <a:lnSpc>
                <a:spcPct val="130000"/>
              </a:lnSpc>
            </a:pPr>
            <a:r>
              <a:rPr lang="en-US" altLang="zh-CN" dirty="0">
                <a:latin typeface="微软雅黑" pitchFamily="34" charset="-122"/>
                <a:ea typeface="微软雅黑" pitchFamily="34" charset="-122"/>
              </a:rPr>
              <a:t>3)  </a:t>
            </a:r>
            <a:r>
              <a:rPr lang="zh-CN" altLang="en-US" b="1" dirty="0">
                <a:latin typeface="微软雅黑" pitchFamily="34" charset="-122"/>
                <a:ea typeface="微软雅黑" pitchFamily="34" charset="-122"/>
              </a:rPr>
              <a:t>很难</a:t>
            </a:r>
            <a:r>
              <a:rPr lang="zh-CN" altLang="en-US" dirty="0">
                <a:latin typeface="微软雅黑" pitchFamily="34" charset="-122"/>
                <a:ea typeface="微软雅黑" pitchFamily="34" charset="-122"/>
              </a:rPr>
              <a:t>找到一个不产生冲突的哈希函数。</a:t>
            </a:r>
          </a:p>
          <a:p>
            <a:pPr marL="804863" lvl="2">
              <a:lnSpc>
                <a:spcPct val="130000"/>
              </a:lnSpc>
            </a:pPr>
            <a:r>
              <a:rPr lang="zh-CN" altLang="en-US" dirty="0">
                <a:latin typeface="微软雅黑" pitchFamily="34" charset="-122"/>
                <a:ea typeface="微软雅黑" pitchFamily="34" charset="-122"/>
              </a:rPr>
              <a:t>一般情况下，只能选择恰当的哈希函数，使冲突尽可能少地产生。</a:t>
            </a:r>
          </a:p>
        </p:txBody>
      </p:sp>
      <p:sp>
        <p:nvSpPr>
          <p:cNvPr id="143363" name="Text Box 3"/>
          <p:cNvSpPr txBox="1">
            <a:spLocks noChangeArrowheads="1"/>
          </p:cNvSpPr>
          <p:nvPr/>
        </p:nvSpPr>
        <p:spPr bwMode="auto">
          <a:xfrm>
            <a:off x="285720" y="3571876"/>
            <a:ext cx="8610600" cy="14219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2400" dirty="0" smtClean="0">
                <a:latin typeface="微软雅黑" pitchFamily="34" charset="-122"/>
                <a:ea typeface="微软雅黑" pitchFamily="34" charset="-122"/>
              </a:rPr>
              <a:t>  因此</a:t>
            </a:r>
            <a:r>
              <a:rPr lang="zh-CN" altLang="en-US" sz="2400" dirty="0">
                <a:latin typeface="微软雅黑" pitchFamily="34" charset="-122"/>
                <a:ea typeface="微软雅黑" pitchFamily="34" charset="-122"/>
              </a:rPr>
              <a:t>，在构造这种特殊的“查找表” 时，除了需要选择一个“好”</a:t>
            </a:r>
            <a:r>
              <a:rPr lang="en-US" altLang="zh-CN" sz="2400" dirty="0">
                <a:latin typeface="微软雅黑" pitchFamily="34" charset="-122"/>
                <a:ea typeface="微软雅黑" pitchFamily="34" charset="-122"/>
              </a:rPr>
              <a:t>(</a:t>
            </a:r>
            <a:r>
              <a:rPr lang="zh-CN" altLang="en-US" sz="2400" dirty="0">
                <a:latin typeface="微软雅黑" pitchFamily="34" charset="-122"/>
                <a:ea typeface="微软雅黑" pitchFamily="34" charset="-122"/>
              </a:rPr>
              <a:t>尽可能少产生冲突</a:t>
            </a:r>
            <a:r>
              <a:rPr lang="en-US" altLang="zh-CN" sz="2400" dirty="0">
                <a:latin typeface="微软雅黑" pitchFamily="34" charset="-122"/>
                <a:ea typeface="微软雅黑" pitchFamily="34" charset="-122"/>
              </a:rPr>
              <a:t>)</a:t>
            </a:r>
            <a:r>
              <a:rPr lang="zh-CN" altLang="en-US" sz="2400" dirty="0">
                <a:latin typeface="微软雅黑" pitchFamily="34" charset="-122"/>
                <a:ea typeface="微软雅黑" pitchFamily="34" charset="-122"/>
              </a:rPr>
              <a:t>的哈希函数</a:t>
            </a:r>
            <a:r>
              <a:rPr lang="zh-CN" altLang="en-US" sz="2400" dirty="0" smtClean="0">
                <a:latin typeface="微软雅黑" pitchFamily="34" charset="-122"/>
                <a:ea typeface="微软雅黑" pitchFamily="34" charset="-122"/>
              </a:rPr>
              <a:t>之外</a:t>
            </a:r>
            <a:r>
              <a:rPr lang="en-US" altLang="zh-CN" sz="2400" dirty="0" smtClean="0">
                <a:latin typeface="微软雅黑" pitchFamily="34" charset="-122"/>
                <a:ea typeface="微软雅黑" pitchFamily="34" charset="-122"/>
              </a:rPr>
              <a:t>; </a:t>
            </a:r>
            <a:r>
              <a:rPr lang="zh-CN" altLang="en-US" sz="2400" dirty="0" smtClean="0">
                <a:latin typeface="微软雅黑" pitchFamily="34" charset="-122"/>
                <a:ea typeface="微软雅黑" pitchFamily="34" charset="-122"/>
              </a:rPr>
              <a:t>还</a:t>
            </a:r>
            <a:r>
              <a:rPr lang="zh-CN" altLang="en-US" sz="2400" dirty="0">
                <a:latin typeface="微软雅黑" pitchFamily="34" charset="-122"/>
                <a:ea typeface="微软雅黑" pitchFamily="34" charset="-122"/>
              </a:rPr>
              <a:t>需要找到一种“处理冲突” 的方法。</a:t>
            </a:r>
          </a:p>
        </p:txBody>
      </p:sp>
      <p:sp>
        <p:nvSpPr>
          <p:cNvPr id="4" name="Text Box 3"/>
          <p:cNvSpPr txBox="1">
            <a:spLocks noChangeArrowheads="1"/>
          </p:cNvSpPr>
          <p:nvPr/>
        </p:nvSpPr>
        <p:spPr bwMode="auto">
          <a:xfrm>
            <a:off x="642910" y="428604"/>
            <a:ext cx="3416320"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3600" dirty="0" smtClean="0">
                <a:latin typeface="微软雅黑" pitchFamily="34" charset="-122"/>
                <a:ea typeface="微软雅黑" pitchFamily="34" charset="-122"/>
              </a:rPr>
              <a:t>什么是哈希表？</a:t>
            </a:r>
            <a:endParaRPr lang="zh-CN" altLang="en-US" sz="36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143362"/>
                                        </p:tgtEl>
                                        <p:attrNameLst>
                                          <p:attrName>style.visibility</p:attrName>
                                        </p:attrNameLst>
                                      </p:cBhvr>
                                      <p:to>
                                        <p:strVal val="visible"/>
                                      </p:to>
                                    </p:set>
                                    <p:animEffect transition="in" filter="strips(downRight)">
                                      <p:cBhvr>
                                        <p:cTn id="7" dur="500"/>
                                        <p:tgtEl>
                                          <p:spTgt spid="1433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3363"/>
                                        </p:tgtEl>
                                        <p:attrNameLst>
                                          <p:attrName>style.visibility</p:attrName>
                                        </p:attrNameLst>
                                      </p:cBhvr>
                                      <p:to>
                                        <p:strVal val="visible"/>
                                      </p:to>
                                    </p:set>
                                    <p:animEffect transition="in" filter="wipe(left)">
                                      <p:cBhvr>
                                        <p:cTn id="12" dur="500"/>
                                        <p:tgtEl>
                                          <p:spTgt spid="1433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2" grpId="0" autoUpdateAnimBg="0"/>
      <p:bldP spid="143363"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3" name="Text Box 3"/>
          <p:cNvSpPr txBox="1">
            <a:spLocks noChangeArrowheads="1"/>
          </p:cNvSpPr>
          <p:nvPr/>
        </p:nvSpPr>
        <p:spPr bwMode="auto">
          <a:xfrm>
            <a:off x="669925" y="425215"/>
            <a:ext cx="3065263"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3600" dirty="0">
                <a:latin typeface="微软雅黑" pitchFamily="34" charset="-122"/>
                <a:ea typeface="微软雅黑" pitchFamily="34" charset="-122"/>
              </a:rPr>
              <a:t>哈希表的定义</a:t>
            </a:r>
            <a:r>
              <a:rPr lang="en-US" altLang="zh-CN" sz="3600" dirty="0">
                <a:latin typeface="微软雅黑" pitchFamily="34" charset="-122"/>
                <a:ea typeface="微软雅黑" pitchFamily="34" charset="-122"/>
              </a:rPr>
              <a:t>:</a:t>
            </a:r>
          </a:p>
        </p:txBody>
      </p:sp>
      <p:sp>
        <p:nvSpPr>
          <p:cNvPr id="230404" name="Text Box 4"/>
          <p:cNvSpPr txBox="1">
            <a:spLocks noChangeArrowheads="1"/>
          </p:cNvSpPr>
          <p:nvPr/>
        </p:nvSpPr>
        <p:spPr bwMode="auto">
          <a:xfrm>
            <a:off x="571472" y="1643050"/>
            <a:ext cx="8093075" cy="32808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nSpc>
                <a:spcPct val="140000"/>
              </a:lnSpc>
            </a:pPr>
            <a:r>
              <a:rPr lang="en-US" altLang="zh-CN" sz="3600" dirty="0">
                <a:latin typeface="微软雅黑" pitchFamily="34" charset="-122"/>
                <a:ea typeface="微软雅黑" pitchFamily="34" charset="-122"/>
              </a:rPr>
              <a:t>   </a:t>
            </a:r>
            <a:r>
              <a:rPr lang="zh-CN" altLang="en-US" sz="2800" dirty="0">
                <a:latin typeface="微软雅黑" pitchFamily="34" charset="-122"/>
                <a:ea typeface="微软雅黑" pitchFamily="34" charset="-122"/>
              </a:rPr>
              <a:t>根据设定的</a:t>
            </a:r>
            <a:r>
              <a:rPr lang="zh-CN" altLang="en-US" sz="2800" b="1" u="sng" dirty="0">
                <a:latin typeface="微软雅黑" pitchFamily="34" charset="-122"/>
                <a:ea typeface="微软雅黑" pitchFamily="34" charset="-122"/>
              </a:rPr>
              <a:t>哈希函数 </a:t>
            </a:r>
            <a:r>
              <a:rPr lang="en-US" altLang="zh-CN" sz="2800" b="1" u="sng" dirty="0">
                <a:latin typeface="微软雅黑" pitchFamily="34" charset="-122"/>
                <a:ea typeface="微软雅黑" pitchFamily="34" charset="-122"/>
              </a:rPr>
              <a:t>H(key)</a:t>
            </a:r>
            <a:r>
              <a:rPr lang="en-US" altLang="zh-CN" sz="2800" u="sng" dirty="0">
                <a:latin typeface="微软雅黑" pitchFamily="34" charset="-122"/>
                <a:ea typeface="微软雅黑" pitchFamily="34" charset="-122"/>
              </a:rPr>
              <a:t> </a:t>
            </a:r>
            <a:r>
              <a:rPr lang="zh-CN" altLang="en-US" sz="2800" dirty="0">
                <a:latin typeface="微软雅黑" pitchFamily="34" charset="-122"/>
                <a:ea typeface="微软雅黑" pitchFamily="34" charset="-122"/>
              </a:rPr>
              <a:t>和所选中的</a:t>
            </a:r>
            <a:r>
              <a:rPr lang="zh-CN" altLang="en-US" sz="2800" b="1" u="sng" dirty="0">
                <a:latin typeface="微软雅黑" pitchFamily="34" charset="-122"/>
                <a:ea typeface="微软雅黑" pitchFamily="34" charset="-122"/>
              </a:rPr>
              <a:t>处理冲突的方法</a:t>
            </a:r>
            <a:r>
              <a:rPr lang="zh-CN" altLang="en-US" sz="2800" dirty="0">
                <a:latin typeface="微软雅黑" pitchFamily="34" charset="-122"/>
                <a:ea typeface="微软雅黑" pitchFamily="34" charset="-122"/>
              </a:rPr>
              <a:t>，将一组关键字</a:t>
            </a:r>
            <a:r>
              <a:rPr lang="zh-CN" altLang="en-US" sz="2800" b="1" dirty="0">
                <a:latin typeface="微软雅黑" pitchFamily="34" charset="-122"/>
                <a:ea typeface="微软雅黑" pitchFamily="34" charset="-122"/>
              </a:rPr>
              <a:t>映象到</a:t>
            </a:r>
            <a:r>
              <a:rPr lang="zh-CN" altLang="en-US" sz="2800" dirty="0">
                <a:latin typeface="微软雅黑" pitchFamily="34" charset="-122"/>
                <a:ea typeface="微软雅黑" pitchFamily="34" charset="-122"/>
              </a:rPr>
              <a:t>一个有限的、地址连续的地址集 </a:t>
            </a:r>
            <a:r>
              <a:rPr lang="en-US" altLang="zh-CN" sz="2800" dirty="0">
                <a:latin typeface="微软雅黑" pitchFamily="34" charset="-122"/>
                <a:ea typeface="微软雅黑" pitchFamily="34" charset="-122"/>
              </a:rPr>
              <a:t>(</a:t>
            </a:r>
            <a:r>
              <a:rPr lang="zh-CN" altLang="en-US" sz="2800" dirty="0">
                <a:latin typeface="微软雅黑" pitchFamily="34" charset="-122"/>
                <a:ea typeface="微软雅黑" pitchFamily="34" charset="-122"/>
              </a:rPr>
              <a:t>区间</a:t>
            </a:r>
            <a:r>
              <a:rPr lang="en-US" altLang="zh-CN" sz="2800" dirty="0">
                <a:latin typeface="微软雅黑" pitchFamily="34" charset="-122"/>
                <a:ea typeface="微软雅黑" pitchFamily="34" charset="-122"/>
              </a:rPr>
              <a:t>) </a:t>
            </a:r>
            <a:r>
              <a:rPr lang="zh-CN" altLang="en-US" sz="2800" dirty="0">
                <a:latin typeface="微软雅黑" pitchFamily="34" charset="-122"/>
                <a:ea typeface="微软雅黑" pitchFamily="34" charset="-122"/>
              </a:rPr>
              <a:t>上，并以关键字在地址集中的“象”作为相应记录在表中的</a:t>
            </a:r>
            <a:r>
              <a:rPr lang="zh-CN" altLang="en-US" sz="2800" b="1" dirty="0">
                <a:latin typeface="微软雅黑" pitchFamily="34" charset="-122"/>
                <a:ea typeface="微软雅黑" pitchFamily="34" charset="-122"/>
              </a:rPr>
              <a:t>存储位置</a:t>
            </a:r>
            <a:r>
              <a:rPr lang="zh-CN" altLang="en-US" sz="2800" dirty="0">
                <a:latin typeface="微软雅黑" pitchFamily="34" charset="-122"/>
                <a:ea typeface="微软雅黑" pitchFamily="34" charset="-122"/>
              </a:rPr>
              <a:t>，如此构造所得的查找表称之为“</a:t>
            </a:r>
            <a:r>
              <a:rPr lang="zh-CN" altLang="en-US" sz="2800" b="1" dirty="0">
                <a:latin typeface="微软雅黑" pitchFamily="34" charset="-122"/>
                <a:ea typeface="微软雅黑" pitchFamily="34" charset="-122"/>
              </a:rPr>
              <a:t>哈希表</a:t>
            </a:r>
            <a:r>
              <a:rPr lang="zh-CN" altLang="en-US" sz="2800" dirty="0">
                <a:latin typeface="微软雅黑" pitchFamily="34" charset="-122"/>
                <a:ea typeface="微软雅黑" pitchFamily="34" charset="-122"/>
              </a:rPr>
              <a: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0"/>
                                  </p:stCondLst>
                                  <p:iterate type="wd">
                                    <p:tmPct val="100000"/>
                                  </p:iterate>
                                  <p:childTnLst>
                                    <p:set>
                                      <p:cBhvr>
                                        <p:cTn id="6" dur="1" fill="hold">
                                          <p:stCondLst>
                                            <p:cond delay="0"/>
                                          </p:stCondLst>
                                        </p:cTn>
                                        <p:tgtEl>
                                          <p:spTgt spid="230403"/>
                                        </p:tgtEl>
                                        <p:attrNameLst>
                                          <p:attrName>style.visibility</p:attrName>
                                        </p:attrNameLst>
                                      </p:cBhvr>
                                      <p:to>
                                        <p:strVal val="visible"/>
                                      </p:to>
                                    </p:set>
                                    <p:animEffect transition="in" filter="strips(downRight)">
                                      <p:cBhvr>
                                        <p:cTn id="7" dur="300"/>
                                        <p:tgtEl>
                                          <p:spTgt spid="2304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iterate type="lt">
                                    <p:tmPct val="100000"/>
                                  </p:iterate>
                                  <p:childTnLst>
                                    <p:set>
                                      <p:cBhvr>
                                        <p:cTn id="11" dur="1" fill="hold">
                                          <p:stCondLst>
                                            <p:cond delay="0"/>
                                          </p:stCondLst>
                                        </p:cTn>
                                        <p:tgtEl>
                                          <p:spTgt spid="230404"/>
                                        </p:tgtEl>
                                        <p:attrNameLst>
                                          <p:attrName>style.visibility</p:attrName>
                                        </p:attrNameLst>
                                      </p:cBhvr>
                                      <p:to>
                                        <p:strVal val="visible"/>
                                      </p:to>
                                    </p:set>
                                    <p:animEffect transition="in" filter="strips(downRight)">
                                      <p:cBhvr>
                                        <p:cTn id="12" dur="75"/>
                                        <p:tgtEl>
                                          <p:spTgt spid="230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3" grpId="0" autoUpdateAnimBg="0"/>
      <p:bldP spid="230404"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哈希查找</a:t>
            </a:r>
            <a:endParaRPr lang="zh-CN" altLang="en-US" dirty="0"/>
          </a:p>
        </p:txBody>
      </p:sp>
      <p:sp>
        <p:nvSpPr>
          <p:cNvPr id="4" name="灯片编号占位符 3"/>
          <p:cNvSpPr>
            <a:spLocks noGrp="1"/>
          </p:cNvSpPr>
          <p:nvPr>
            <p:ph type="sldNum" sz="quarter" idx="12"/>
          </p:nvPr>
        </p:nvSpPr>
        <p:spPr/>
        <p:txBody>
          <a:bodyPr/>
          <a:lstStyle/>
          <a:p>
            <a:fld id="{9E3A2DB7-315D-4834-9C72-2DD9442B4884}" type="slidenum">
              <a:rPr lang="zh-CN" altLang="en-US" smtClean="0"/>
              <a:pPr/>
              <a:t>22</a:t>
            </a:fld>
            <a:endParaRPr lang="zh-CN" altLang="en-US" dirty="0"/>
          </a:p>
        </p:txBody>
      </p:sp>
      <p:sp>
        <p:nvSpPr>
          <p:cNvPr id="5" name="Text Box 2">
            <a:hlinkClick r:id="rId2" action="ppaction://hlinksldjump" highlightClick="1"/>
          </p:cNvPr>
          <p:cNvSpPr txBox="1">
            <a:spLocks noChangeArrowheads="1"/>
          </p:cNvSpPr>
          <p:nvPr/>
        </p:nvSpPr>
        <p:spPr bwMode="auto">
          <a:xfrm>
            <a:off x="690586" y="1571618"/>
            <a:ext cx="6596058" cy="4001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lang="en-US" altLang="zh-CN" sz="2000" dirty="0">
                <a:latin typeface="微软雅黑" pitchFamily="34" charset="-122"/>
                <a:ea typeface="微软雅黑" pitchFamily="34" charset="-122"/>
              </a:rPr>
              <a:t> </a:t>
            </a:r>
            <a:r>
              <a:rPr lang="zh-CN" altLang="en-US" sz="2000" b="1" dirty="0">
                <a:latin typeface="微软雅黑" pitchFamily="34" charset="-122"/>
                <a:ea typeface="微软雅黑" pitchFamily="34" charset="-122"/>
              </a:rPr>
              <a:t>一、什么是哈希表？</a:t>
            </a:r>
          </a:p>
        </p:txBody>
      </p:sp>
      <p:sp>
        <p:nvSpPr>
          <p:cNvPr id="6" name="Text Box 3">
            <a:hlinkClick r:id="rId3" action="ppaction://hlinksldjump" highlightClick="1"/>
          </p:cNvPr>
          <p:cNvSpPr txBox="1">
            <a:spLocks noChangeArrowheads="1"/>
          </p:cNvSpPr>
          <p:nvPr/>
        </p:nvSpPr>
        <p:spPr bwMode="auto">
          <a:xfrm>
            <a:off x="690586" y="2428868"/>
            <a:ext cx="6781800" cy="400110"/>
          </a:xfrm>
          <a:prstGeom prst="rect">
            <a:avLst/>
          </a:prstGeom>
          <a:solidFill>
            <a:schemeClr val="accent6">
              <a:lumMod val="40000"/>
              <a:lumOff val="60000"/>
            </a:schemeClr>
          </a:solid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lvl="2" indent="-822325"/>
            <a:r>
              <a:rPr lang="zh-CN" altLang="en-US" sz="2000" dirty="0">
                <a:latin typeface="微软雅黑" pitchFamily="34" charset="-122"/>
                <a:ea typeface="微软雅黑" pitchFamily="34" charset="-122"/>
              </a:rPr>
              <a:t>二、</a:t>
            </a:r>
            <a:r>
              <a:rPr lang="zh-CN" altLang="en-US" sz="2000" b="1" dirty="0">
                <a:latin typeface="微软雅黑" pitchFamily="34" charset="-122"/>
                <a:ea typeface="微软雅黑" pitchFamily="34" charset="-122"/>
              </a:rPr>
              <a:t>哈希函数的构造方法</a:t>
            </a:r>
            <a:endParaRPr lang="zh-CN" altLang="en-US" sz="2000" dirty="0">
              <a:latin typeface="微软雅黑" pitchFamily="34" charset="-122"/>
              <a:ea typeface="微软雅黑" pitchFamily="34" charset="-122"/>
            </a:endParaRPr>
          </a:p>
        </p:txBody>
      </p:sp>
      <p:sp>
        <p:nvSpPr>
          <p:cNvPr id="7" name="Text Box 4">
            <a:hlinkClick r:id="rId4" action="ppaction://hlinksldjump" highlightClick="1"/>
          </p:cNvPr>
          <p:cNvSpPr txBox="1">
            <a:spLocks noChangeArrowheads="1"/>
          </p:cNvSpPr>
          <p:nvPr/>
        </p:nvSpPr>
        <p:spPr bwMode="auto">
          <a:xfrm>
            <a:off x="690586" y="3248018"/>
            <a:ext cx="7024686" cy="4001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lvl="2" indent="-822325"/>
            <a:r>
              <a:rPr lang="zh-CN" altLang="en-US" sz="2000" dirty="0">
                <a:latin typeface="微软雅黑" pitchFamily="34" charset="-122"/>
                <a:ea typeface="微软雅黑" pitchFamily="34" charset="-122"/>
              </a:rPr>
              <a:t>三、</a:t>
            </a:r>
            <a:r>
              <a:rPr lang="zh-CN" altLang="en-US" sz="2000" b="1" dirty="0">
                <a:latin typeface="微软雅黑" pitchFamily="34" charset="-122"/>
                <a:ea typeface="微软雅黑" pitchFamily="34" charset="-122"/>
              </a:rPr>
              <a:t>处理冲突的方法</a:t>
            </a:r>
            <a:endParaRPr lang="zh-CN" altLang="en-US" sz="2000" dirty="0">
              <a:latin typeface="微软雅黑" pitchFamily="34" charset="-122"/>
              <a:ea typeface="微软雅黑" pitchFamily="34" charset="-122"/>
            </a:endParaRPr>
          </a:p>
        </p:txBody>
      </p:sp>
      <p:sp>
        <p:nvSpPr>
          <p:cNvPr id="8" name="Text Box 5">
            <a:hlinkClick r:id="rId5" action="ppaction://hlinksldjump" highlightClick="1"/>
          </p:cNvPr>
          <p:cNvSpPr txBox="1">
            <a:spLocks noChangeArrowheads="1"/>
          </p:cNvSpPr>
          <p:nvPr/>
        </p:nvSpPr>
        <p:spPr bwMode="auto">
          <a:xfrm>
            <a:off x="781066" y="4086218"/>
            <a:ext cx="6719892" cy="4001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sz="2000" dirty="0" smtClean="0">
                <a:latin typeface="微软雅黑" pitchFamily="34" charset="-122"/>
                <a:ea typeface="微软雅黑" pitchFamily="34" charset="-122"/>
              </a:rPr>
              <a:t>四</a:t>
            </a:r>
            <a:r>
              <a:rPr lang="zh-CN" altLang="en-US" sz="2000"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哈希表的查找和插入</a:t>
            </a:r>
          </a:p>
        </p:txBody>
      </p:sp>
      <p:sp>
        <p:nvSpPr>
          <p:cNvPr id="9" name="Text Box 6">
            <a:hlinkClick r:id="" action="ppaction://noaction" highlightClick="1"/>
          </p:cNvPr>
          <p:cNvSpPr txBox="1">
            <a:spLocks noChangeArrowheads="1"/>
          </p:cNvSpPr>
          <p:nvPr/>
        </p:nvSpPr>
        <p:spPr bwMode="auto">
          <a:xfrm>
            <a:off x="781066" y="4924418"/>
            <a:ext cx="6791330" cy="4001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sz="2000" dirty="0" smtClean="0">
                <a:latin typeface="微软雅黑" pitchFamily="34" charset="-122"/>
                <a:ea typeface="微软雅黑" pitchFamily="34" charset="-122"/>
              </a:rPr>
              <a:t>五</a:t>
            </a:r>
            <a:r>
              <a:rPr lang="zh-CN" altLang="en-US" sz="2000"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哈希表的删除操作</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vertical)">
                                      <p:cBhvr>
                                        <p:cTn id="7" dur="500"/>
                                        <p:tgtEl>
                                          <p:spTgt spid="5"/>
                                        </p:tgtEl>
                                      </p:cBhvr>
                                    </p:animEffect>
                                  </p:childTnLst>
                                </p:cTn>
                              </p:par>
                            </p:childTnLst>
                          </p:cTn>
                        </p:par>
                        <p:par>
                          <p:cTn id="8" fill="hold">
                            <p:stCondLst>
                              <p:cond delay="500"/>
                            </p:stCondLst>
                            <p:childTnLst>
                              <p:par>
                                <p:cTn id="9" presetID="14" presetClass="entr" presetSubtype="5"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randombar(vertical)">
                                      <p:cBhvr>
                                        <p:cTn id="11" dur="500"/>
                                        <p:tgtEl>
                                          <p:spTgt spid="6"/>
                                        </p:tgtEl>
                                      </p:cBhvr>
                                    </p:animEffect>
                                  </p:childTnLst>
                                </p:cTn>
                              </p:par>
                            </p:childTnLst>
                          </p:cTn>
                        </p:par>
                        <p:par>
                          <p:cTn id="12" fill="hold">
                            <p:stCondLst>
                              <p:cond delay="1000"/>
                            </p:stCondLst>
                            <p:childTnLst>
                              <p:par>
                                <p:cTn id="13" presetID="14" presetClass="entr" presetSubtype="5"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randombar(vertical)">
                                      <p:cBhvr>
                                        <p:cTn id="15" dur="500"/>
                                        <p:tgtEl>
                                          <p:spTgt spid="7"/>
                                        </p:tgtEl>
                                      </p:cBhvr>
                                    </p:animEffect>
                                  </p:childTnLst>
                                </p:cTn>
                              </p:par>
                            </p:childTnLst>
                          </p:cTn>
                        </p:par>
                        <p:par>
                          <p:cTn id="16" fill="hold">
                            <p:stCondLst>
                              <p:cond delay="1500"/>
                            </p:stCondLst>
                            <p:childTnLst>
                              <p:par>
                                <p:cTn id="17" presetID="14" presetClass="entr" presetSubtype="5"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randombar(vertical)">
                                      <p:cBhvr>
                                        <p:cTn id="19" dur="500"/>
                                        <p:tgtEl>
                                          <p:spTgt spid="8"/>
                                        </p:tgtEl>
                                      </p:cBhvr>
                                    </p:animEffect>
                                  </p:childTnLst>
                                </p:cTn>
                              </p:par>
                            </p:childTnLst>
                          </p:cTn>
                        </p:par>
                        <p:par>
                          <p:cTn id="20" fill="hold">
                            <p:stCondLst>
                              <p:cond delay="2000"/>
                            </p:stCondLst>
                            <p:childTnLst>
                              <p:par>
                                <p:cTn id="21" presetID="14" presetClass="entr" presetSubtype="5"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randombar(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P spid="6" grpId="0" animBg="1" autoUpdateAnimBg="0"/>
      <p:bldP spid="7" grpId="0" autoUpdateAnimBg="0"/>
      <p:bldP spid="8" grpId="0" autoUpdateAnimBg="0"/>
      <p:bldP spid="9"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457200" y="381000"/>
            <a:ext cx="5262979"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lvl="2"/>
            <a:r>
              <a:rPr lang="zh-CN" altLang="en-US" sz="3600" dirty="0" smtClean="0">
                <a:latin typeface="微软雅黑" pitchFamily="34" charset="-122"/>
                <a:ea typeface="微软雅黑" pitchFamily="34" charset="-122"/>
              </a:rPr>
              <a:t>构造</a:t>
            </a:r>
            <a:r>
              <a:rPr lang="zh-CN" altLang="en-US" sz="3600" dirty="0">
                <a:latin typeface="微软雅黑" pitchFamily="34" charset="-122"/>
                <a:ea typeface="微软雅黑" pitchFamily="34" charset="-122"/>
              </a:rPr>
              <a:t>哈希函数的方法</a:t>
            </a:r>
          </a:p>
        </p:txBody>
      </p:sp>
      <p:sp>
        <p:nvSpPr>
          <p:cNvPr id="144387" name="Text Box 3"/>
          <p:cNvSpPr txBox="1">
            <a:spLocks noChangeArrowheads="1"/>
          </p:cNvSpPr>
          <p:nvPr/>
        </p:nvSpPr>
        <p:spPr bwMode="auto">
          <a:xfrm>
            <a:off x="457200" y="1506074"/>
            <a:ext cx="8305800" cy="6093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2800" dirty="0" smtClean="0">
                <a:latin typeface="微软雅黑" pitchFamily="34" charset="-122"/>
                <a:ea typeface="微软雅黑" pitchFamily="34" charset="-122"/>
              </a:rPr>
              <a:t>对</a:t>
            </a:r>
            <a:r>
              <a:rPr lang="zh-CN" altLang="en-US" sz="2800" b="1" dirty="0">
                <a:latin typeface="微软雅黑" pitchFamily="34" charset="-122"/>
                <a:ea typeface="微软雅黑" pitchFamily="34" charset="-122"/>
              </a:rPr>
              <a:t>数字</a:t>
            </a:r>
            <a:r>
              <a:rPr lang="zh-CN" altLang="en-US" sz="2800" dirty="0">
                <a:latin typeface="微软雅黑" pitchFamily="34" charset="-122"/>
                <a:ea typeface="微软雅黑" pitchFamily="34" charset="-122"/>
              </a:rPr>
              <a:t>的关键字可有下列构造方法</a:t>
            </a:r>
            <a:r>
              <a:rPr lang="en-US" altLang="zh-CN" sz="2800" dirty="0">
                <a:latin typeface="微软雅黑" pitchFamily="34" charset="-122"/>
                <a:ea typeface="微软雅黑" pitchFamily="34" charset="-122"/>
              </a:rPr>
              <a:t>:</a:t>
            </a:r>
          </a:p>
        </p:txBody>
      </p:sp>
      <p:sp>
        <p:nvSpPr>
          <p:cNvPr id="144388" name="Rectangle 4"/>
          <p:cNvSpPr>
            <a:spLocks noChangeArrowheads="1"/>
          </p:cNvSpPr>
          <p:nvPr/>
        </p:nvSpPr>
        <p:spPr bwMode="auto">
          <a:xfrm>
            <a:off x="457200" y="4286256"/>
            <a:ext cx="8001000" cy="56560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2800" dirty="0" smtClean="0">
                <a:latin typeface="微软雅黑" pitchFamily="34" charset="-122"/>
                <a:ea typeface="微软雅黑" pitchFamily="34" charset="-122"/>
              </a:rPr>
              <a:t>若是</a:t>
            </a:r>
            <a:r>
              <a:rPr lang="zh-CN" altLang="en-US" sz="2800" b="1" dirty="0">
                <a:latin typeface="微软雅黑" pitchFamily="34" charset="-122"/>
                <a:ea typeface="微软雅黑" pitchFamily="34" charset="-122"/>
              </a:rPr>
              <a:t>非数字关键字</a:t>
            </a:r>
            <a:r>
              <a:rPr lang="zh-CN" altLang="en-US" sz="2800" dirty="0">
                <a:latin typeface="微软雅黑" pitchFamily="34" charset="-122"/>
                <a:ea typeface="微软雅黑" pitchFamily="34" charset="-122"/>
              </a:rPr>
              <a:t>，则</a:t>
            </a:r>
            <a:r>
              <a:rPr lang="zh-CN" altLang="en-US" sz="2800" b="1" dirty="0">
                <a:latin typeface="微软雅黑" pitchFamily="34" charset="-122"/>
                <a:ea typeface="微软雅黑" pitchFamily="34" charset="-122"/>
              </a:rPr>
              <a:t>需先</a:t>
            </a:r>
            <a:r>
              <a:rPr lang="zh-CN" altLang="en-US" sz="2800" dirty="0">
                <a:latin typeface="微软雅黑" pitchFamily="34" charset="-122"/>
                <a:ea typeface="微软雅黑" pitchFamily="34" charset="-122"/>
              </a:rPr>
              <a:t>对其</a:t>
            </a:r>
            <a:r>
              <a:rPr lang="zh-CN" altLang="en-US" sz="2800" b="1" dirty="0" smtClean="0">
                <a:latin typeface="微软雅黑" pitchFamily="34" charset="-122"/>
                <a:ea typeface="微软雅黑" pitchFamily="34" charset="-122"/>
              </a:rPr>
              <a:t>进行数字化</a:t>
            </a:r>
            <a:r>
              <a:rPr lang="zh-CN" altLang="en-US" sz="2800" b="1" dirty="0">
                <a:latin typeface="微软雅黑" pitchFamily="34" charset="-122"/>
                <a:ea typeface="微软雅黑" pitchFamily="34" charset="-122"/>
              </a:rPr>
              <a:t>处理</a:t>
            </a:r>
            <a:r>
              <a:rPr lang="zh-CN" altLang="en-US" sz="2800" dirty="0">
                <a:latin typeface="微软雅黑" pitchFamily="34" charset="-122"/>
                <a:ea typeface="微软雅黑" pitchFamily="34" charset="-122"/>
              </a:rPr>
              <a:t>。</a:t>
            </a:r>
          </a:p>
        </p:txBody>
      </p:sp>
      <p:sp>
        <p:nvSpPr>
          <p:cNvPr id="144389" name="Text Box 5">
            <a:hlinkClick r:id="" action="ppaction://hlinkshowjump?jump=nextslide" highlightClick="1"/>
          </p:cNvPr>
          <p:cNvSpPr txBox="1">
            <a:spLocks noChangeArrowheads="1"/>
          </p:cNvSpPr>
          <p:nvPr/>
        </p:nvSpPr>
        <p:spPr bwMode="auto">
          <a:xfrm>
            <a:off x="1163638" y="2270125"/>
            <a:ext cx="2092239"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latin typeface="微软雅黑" pitchFamily="34" charset="-122"/>
                <a:ea typeface="微软雅黑" pitchFamily="34" charset="-122"/>
              </a:rPr>
              <a:t>1. </a:t>
            </a:r>
            <a:r>
              <a:rPr lang="zh-CN" altLang="en-US" sz="2400" dirty="0">
                <a:latin typeface="微软雅黑" pitchFamily="34" charset="-122"/>
                <a:ea typeface="微软雅黑" pitchFamily="34" charset="-122"/>
              </a:rPr>
              <a:t>直接定址法</a:t>
            </a:r>
          </a:p>
        </p:txBody>
      </p:sp>
      <p:sp>
        <p:nvSpPr>
          <p:cNvPr id="144391" name="Text Box 7">
            <a:hlinkClick r:id="" action="ppaction://noaction" highlightClick="1"/>
          </p:cNvPr>
          <p:cNvSpPr txBox="1">
            <a:spLocks noChangeArrowheads="1"/>
          </p:cNvSpPr>
          <p:nvPr/>
        </p:nvSpPr>
        <p:spPr bwMode="auto">
          <a:xfrm>
            <a:off x="1143000" y="3571876"/>
            <a:ext cx="2092239"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latin typeface="微软雅黑" pitchFamily="34" charset="-122"/>
                <a:ea typeface="微软雅黑" pitchFamily="34" charset="-122"/>
              </a:rPr>
              <a:t>3. </a:t>
            </a:r>
            <a:r>
              <a:rPr lang="zh-CN" altLang="en-US" sz="2400" dirty="0">
                <a:latin typeface="微软雅黑" pitchFamily="34" charset="-122"/>
                <a:ea typeface="微软雅黑" pitchFamily="34" charset="-122"/>
              </a:rPr>
              <a:t>平方取中法</a:t>
            </a:r>
          </a:p>
        </p:txBody>
      </p:sp>
      <p:sp>
        <p:nvSpPr>
          <p:cNvPr id="144392" name="Text Box 8">
            <a:hlinkClick r:id="rId2" action="ppaction://hlinksldjump" highlightClick="1"/>
          </p:cNvPr>
          <p:cNvSpPr txBox="1">
            <a:spLocks noChangeArrowheads="1"/>
          </p:cNvSpPr>
          <p:nvPr/>
        </p:nvSpPr>
        <p:spPr bwMode="auto">
          <a:xfrm>
            <a:off x="5334000" y="2928934"/>
            <a:ext cx="2092239"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latin typeface="微软雅黑" pitchFamily="34" charset="-122"/>
                <a:ea typeface="微软雅黑" pitchFamily="34" charset="-122"/>
              </a:rPr>
              <a:t>5. </a:t>
            </a:r>
            <a:r>
              <a:rPr lang="zh-CN" altLang="en-US" sz="2400" dirty="0">
                <a:solidFill>
                  <a:srgbClr val="FF0000"/>
                </a:solidFill>
                <a:latin typeface="微软雅黑" pitchFamily="34" charset="-122"/>
                <a:ea typeface="微软雅黑" pitchFamily="34" charset="-122"/>
              </a:rPr>
              <a:t>除留余数法</a:t>
            </a:r>
          </a:p>
        </p:txBody>
      </p:sp>
      <p:sp>
        <p:nvSpPr>
          <p:cNvPr id="144393" name="Text Box 9">
            <a:hlinkClick r:id="" action="ppaction://noaction" highlightClick="1"/>
          </p:cNvPr>
          <p:cNvSpPr txBox="1">
            <a:spLocks noChangeArrowheads="1"/>
          </p:cNvSpPr>
          <p:nvPr/>
        </p:nvSpPr>
        <p:spPr bwMode="auto">
          <a:xfrm>
            <a:off x="5334000" y="2286000"/>
            <a:ext cx="1476686"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latin typeface="微软雅黑" pitchFamily="34" charset="-122"/>
                <a:ea typeface="微软雅黑" pitchFamily="34" charset="-122"/>
              </a:rPr>
              <a:t>4. </a:t>
            </a:r>
            <a:r>
              <a:rPr lang="zh-CN" altLang="en-US" sz="2400" dirty="0">
                <a:latin typeface="微软雅黑" pitchFamily="34" charset="-122"/>
                <a:ea typeface="微软雅黑" pitchFamily="34" charset="-122"/>
              </a:rPr>
              <a:t>折叠法</a:t>
            </a:r>
          </a:p>
        </p:txBody>
      </p:sp>
      <p:sp>
        <p:nvSpPr>
          <p:cNvPr id="144394" name="Text Box 10">
            <a:hlinkClick r:id="" action="ppaction://noaction" highlightClick="1"/>
          </p:cNvPr>
          <p:cNvSpPr txBox="1">
            <a:spLocks noChangeArrowheads="1"/>
          </p:cNvSpPr>
          <p:nvPr/>
        </p:nvSpPr>
        <p:spPr bwMode="auto">
          <a:xfrm>
            <a:off x="5334000" y="3587751"/>
            <a:ext cx="1784463"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latin typeface="微软雅黑" pitchFamily="34" charset="-122"/>
                <a:ea typeface="微软雅黑" pitchFamily="34" charset="-122"/>
              </a:rPr>
              <a:t>6. </a:t>
            </a:r>
            <a:r>
              <a:rPr lang="zh-CN" altLang="en-US" sz="2400" dirty="0">
                <a:latin typeface="微软雅黑" pitchFamily="34" charset="-122"/>
                <a:ea typeface="微软雅黑" pitchFamily="34" charset="-122"/>
              </a:rPr>
              <a:t>随机数法</a:t>
            </a:r>
          </a:p>
        </p:txBody>
      </p:sp>
      <p:sp>
        <p:nvSpPr>
          <p:cNvPr id="144395" name="Text Box 11">
            <a:hlinkClick r:id="" action="ppaction://noaction"/>
          </p:cNvPr>
          <p:cNvSpPr txBox="1">
            <a:spLocks noChangeArrowheads="1"/>
          </p:cNvSpPr>
          <p:nvPr/>
        </p:nvSpPr>
        <p:spPr bwMode="auto">
          <a:xfrm>
            <a:off x="1163638" y="2928934"/>
            <a:ext cx="2092239"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dirty="0">
                <a:latin typeface="微软雅黑" pitchFamily="34" charset="-122"/>
                <a:ea typeface="微软雅黑" pitchFamily="34" charset="-122"/>
              </a:rPr>
              <a:t>2. </a:t>
            </a:r>
            <a:r>
              <a:rPr lang="zh-CN" altLang="en-US" sz="2400" dirty="0">
                <a:latin typeface="微软雅黑" pitchFamily="34" charset="-122"/>
                <a:ea typeface="微软雅黑" pitchFamily="34" charset="-122"/>
              </a:rPr>
              <a:t>数字分析法</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4387"/>
                                        </p:tgtEl>
                                        <p:attrNameLst>
                                          <p:attrName>style.visibility</p:attrName>
                                        </p:attrNameLst>
                                      </p:cBhvr>
                                      <p:to>
                                        <p:strVal val="visible"/>
                                      </p:to>
                                    </p:set>
                                    <p:animEffect transition="in" filter="wipe(left)">
                                      <p:cBhvr>
                                        <p:cTn id="7" dur="500"/>
                                        <p:tgtEl>
                                          <p:spTgt spid="14438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44389"/>
                                        </p:tgtEl>
                                        <p:attrNameLst>
                                          <p:attrName>style.visibility</p:attrName>
                                        </p:attrNameLst>
                                      </p:cBhvr>
                                      <p:to>
                                        <p:strVal val="visible"/>
                                      </p:to>
                                    </p:set>
                                    <p:animEffect transition="in" filter="blinds(horizontal)">
                                      <p:cBhvr>
                                        <p:cTn id="10" dur="500"/>
                                        <p:tgtEl>
                                          <p:spTgt spid="14438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44395"/>
                                        </p:tgtEl>
                                        <p:attrNameLst>
                                          <p:attrName>style.visibility</p:attrName>
                                        </p:attrNameLst>
                                      </p:cBhvr>
                                      <p:to>
                                        <p:strVal val="visible"/>
                                      </p:to>
                                    </p:set>
                                    <p:animEffect transition="in" filter="blinds(horizontal)">
                                      <p:cBhvr>
                                        <p:cTn id="13" dur="500"/>
                                        <p:tgtEl>
                                          <p:spTgt spid="14439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44391"/>
                                        </p:tgtEl>
                                        <p:attrNameLst>
                                          <p:attrName>style.visibility</p:attrName>
                                        </p:attrNameLst>
                                      </p:cBhvr>
                                      <p:to>
                                        <p:strVal val="visible"/>
                                      </p:to>
                                    </p:set>
                                    <p:animEffect transition="in" filter="blinds(horizontal)">
                                      <p:cBhvr>
                                        <p:cTn id="16" dur="500"/>
                                        <p:tgtEl>
                                          <p:spTgt spid="144391"/>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44393"/>
                                        </p:tgtEl>
                                        <p:attrNameLst>
                                          <p:attrName>style.visibility</p:attrName>
                                        </p:attrNameLst>
                                      </p:cBhvr>
                                      <p:to>
                                        <p:strVal val="visible"/>
                                      </p:to>
                                    </p:set>
                                    <p:animEffect transition="in" filter="blinds(horizontal)">
                                      <p:cBhvr>
                                        <p:cTn id="19" dur="500"/>
                                        <p:tgtEl>
                                          <p:spTgt spid="144393"/>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44392"/>
                                        </p:tgtEl>
                                        <p:attrNameLst>
                                          <p:attrName>style.visibility</p:attrName>
                                        </p:attrNameLst>
                                      </p:cBhvr>
                                      <p:to>
                                        <p:strVal val="visible"/>
                                      </p:to>
                                    </p:set>
                                    <p:animEffect transition="in" filter="blinds(horizontal)">
                                      <p:cBhvr>
                                        <p:cTn id="22" dur="500"/>
                                        <p:tgtEl>
                                          <p:spTgt spid="144392"/>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44394"/>
                                        </p:tgtEl>
                                        <p:attrNameLst>
                                          <p:attrName>style.visibility</p:attrName>
                                        </p:attrNameLst>
                                      </p:cBhvr>
                                      <p:to>
                                        <p:strVal val="visible"/>
                                      </p:to>
                                    </p:set>
                                    <p:animEffect transition="in" filter="blinds(horizontal)">
                                      <p:cBhvr>
                                        <p:cTn id="25" dur="500"/>
                                        <p:tgtEl>
                                          <p:spTgt spid="14439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44388"/>
                                        </p:tgtEl>
                                        <p:attrNameLst>
                                          <p:attrName>style.visibility</p:attrName>
                                        </p:attrNameLst>
                                      </p:cBhvr>
                                      <p:to>
                                        <p:strVal val="visible"/>
                                      </p:to>
                                    </p:set>
                                    <p:animEffect transition="in" filter="wipe(left)">
                                      <p:cBhvr>
                                        <p:cTn id="30" dur="500"/>
                                        <p:tgtEl>
                                          <p:spTgt spid="144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autoUpdateAnimBg="0"/>
      <p:bldP spid="144388" grpId="0" autoUpdateAnimBg="0"/>
      <p:bldP spid="144389" grpId="0" autoUpdateAnimBg="0"/>
      <p:bldP spid="144391" grpId="0" autoUpdateAnimBg="0"/>
      <p:bldP spid="144392" grpId="0" autoUpdateAnimBg="0"/>
      <p:bldP spid="144393" grpId="0" autoUpdateAnimBg="0"/>
      <p:bldP spid="144394" grpId="0" autoUpdateAnimBg="0"/>
      <p:bldP spid="144395"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Text Box 3"/>
          <p:cNvSpPr txBox="1">
            <a:spLocks noChangeArrowheads="1"/>
          </p:cNvSpPr>
          <p:nvPr/>
        </p:nvSpPr>
        <p:spPr bwMode="auto">
          <a:xfrm>
            <a:off x="757238" y="533400"/>
            <a:ext cx="2757486" cy="7078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4000" dirty="0" smtClean="0">
                <a:latin typeface="微软雅黑" pitchFamily="34" charset="-122"/>
                <a:ea typeface="微软雅黑" pitchFamily="34" charset="-122"/>
              </a:rPr>
              <a:t>除</a:t>
            </a:r>
            <a:r>
              <a:rPr lang="zh-CN" altLang="en-US" sz="4000" dirty="0">
                <a:latin typeface="微软雅黑" pitchFamily="34" charset="-122"/>
                <a:ea typeface="微软雅黑" pitchFamily="34" charset="-122"/>
              </a:rPr>
              <a:t>留余数法</a:t>
            </a:r>
          </a:p>
        </p:txBody>
      </p:sp>
      <p:sp>
        <p:nvSpPr>
          <p:cNvPr id="147460" name="Text Box 4"/>
          <p:cNvSpPr txBox="1">
            <a:spLocks noChangeArrowheads="1"/>
          </p:cNvSpPr>
          <p:nvPr/>
        </p:nvSpPr>
        <p:spPr bwMode="auto">
          <a:xfrm>
            <a:off x="714348" y="1643050"/>
            <a:ext cx="7893050" cy="334245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nSpc>
                <a:spcPct val="150000"/>
              </a:lnSpc>
            </a:pPr>
            <a:r>
              <a:rPr lang="zh-CN" altLang="en-US" sz="2400" dirty="0" smtClean="0">
                <a:latin typeface="微软雅黑" pitchFamily="34" charset="-122"/>
                <a:ea typeface="微软雅黑" pitchFamily="34" charset="-122"/>
              </a:rPr>
              <a:t>设定</a:t>
            </a:r>
            <a:r>
              <a:rPr lang="zh-CN" altLang="en-US" sz="2400" dirty="0">
                <a:latin typeface="微软雅黑" pitchFamily="34" charset="-122"/>
                <a:ea typeface="微软雅黑" pitchFamily="34" charset="-122"/>
              </a:rPr>
              <a:t>哈希函数为</a:t>
            </a:r>
            <a:r>
              <a:rPr lang="en-US" altLang="zh-CN" sz="2400" dirty="0">
                <a:latin typeface="微软雅黑" pitchFamily="34" charset="-122"/>
                <a:ea typeface="微软雅黑" pitchFamily="34" charset="-122"/>
              </a:rPr>
              <a:t>:</a:t>
            </a:r>
          </a:p>
          <a:p>
            <a:pPr>
              <a:lnSpc>
                <a:spcPct val="150000"/>
              </a:lnSpc>
            </a:pPr>
            <a:r>
              <a:rPr lang="en-US" altLang="zh-CN" sz="2400" dirty="0">
                <a:latin typeface="微软雅黑" pitchFamily="34" charset="-122"/>
                <a:ea typeface="微软雅黑" pitchFamily="34" charset="-122"/>
              </a:rPr>
              <a:t>           H(key) = key MOD p    </a:t>
            </a:r>
          </a:p>
          <a:p>
            <a:pPr>
              <a:lnSpc>
                <a:spcPct val="150000"/>
              </a:lnSpc>
            </a:pPr>
            <a:r>
              <a:rPr lang="zh-CN" altLang="en-US" sz="2400" dirty="0">
                <a:latin typeface="微软雅黑" pitchFamily="34" charset="-122"/>
                <a:ea typeface="微软雅黑" pitchFamily="34" charset="-122"/>
              </a:rPr>
              <a:t>其中，  </a:t>
            </a:r>
            <a:r>
              <a:rPr lang="en-US" altLang="zh-CN" sz="2400" dirty="0" err="1">
                <a:latin typeface="微软雅黑" pitchFamily="34" charset="-122"/>
                <a:ea typeface="微软雅黑" pitchFamily="34" charset="-122"/>
              </a:rPr>
              <a:t>p≤m</a:t>
            </a:r>
            <a:r>
              <a:rPr lang="en-US" altLang="zh-CN" sz="2400" dirty="0">
                <a:latin typeface="微软雅黑" pitchFamily="34" charset="-122"/>
                <a:ea typeface="微软雅黑" pitchFamily="34" charset="-122"/>
              </a:rPr>
              <a:t> (</a:t>
            </a:r>
            <a:r>
              <a:rPr lang="zh-CN" altLang="en-US" sz="2400" dirty="0">
                <a:latin typeface="微软雅黑" pitchFamily="34" charset="-122"/>
                <a:ea typeface="微软雅黑" pitchFamily="34" charset="-122"/>
              </a:rPr>
              <a:t>表长</a:t>
            </a:r>
            <a:r>
              <a:rPr lang="en-US" altLang="zh-CN" sz="2400" dirty="0">
                <a:latin typeface="微软雅黑" pitchFamily="34" charset="-122"/>
                <a:ea typeface="微软雅黑" pitchFamily="34" charset="-122"/>
              </a:rPr>
              <a:t>)  </a:t>
            </a:r>
            <a:r>
              <a:rPr lang="en-US" altLang="zh-CN" sz="2400" dirty="0" smtClean="0">
                <a:latin typeface="微软雅黑" pitchFamily="34" charset="-122"/>
                <a:ea typeface="微软雅黑" pitchFamily="34" charset="-122"/>
              </a:rPr>
              <a:t> </a:t>
            </a:r>
            <a:r>
              <a:rPr lang="zh-CN" altLang="en-US" sz="2400" dirty="0" smtClean="0">
                <a:latin typeface="微软雅黑" pitchFamily="34" charset="-122"/>
                <a:ea typeface="微软雅黑" pitchFamily="34" charset="-122"/>
              </a:rPr>
              <a:t>并且  </a:t>
            </a:r>
            <a:endParaRPr lang="en-US" altLang="zh-CN" sz="2400" dirty="0" smtClean="0">
              <a:latin typeface="微软雅黑" pitchFamily="34" charset="-122"/>
              <a:ea typeface="微软雅黑" pitchFamily="34" charset="-122"/>
            </a:endParaRPr>
          </a:p>
          <a:p>
            <a:pPr>
              <a:lnSpc>
                <a:spcPct val="150000"/>
              </a:lnSpc>
            </a:pPr>
            <a:r>
              <a:rPr lang="en-US" altLang="zh-CN" sz="2400" dirty="0" smtClean="0">
                <a:solidFill>
                  <a:srgbClr val="FF0000"/>
                </a:solidFill>
                <a:latin typeface="微软雅黑" pitchFamily="34" charset="-122"/>
                <a:ea typeface="微软雅黑" pitchFamily="34" charset="-122"/>
              </a:rPr>
              <a:t>            p </a:t>
            </a:r>
            <a:r>
              <a:rPr lang="zh-CN" altLang="en-US" sz="2400" dirty="0">
                <a:solidFill>
                  <a:srgbClr val="FF0000"/>
                </a:solidFill>
                <a:latin typeface="微软雅黑" pitchFamily="34" charset="-122"/>
                <a:ea typeface="微软雅黑" pitchFamily="34" charset="-122"/>
              </a:rPr>
              <a:t>应为不大于 </a:t>
            </a:r>
            <a:r>
              <a:rPr lang="en-US" altLang="zh-CN" sz="2400" dirty="0">
                <a:solidFill>
                  <a:srgbClr val="FF0000"/>
                </a:solidFill>
                <a:latin typeface="微软雅黑" pitchFamily="34" charset="-122"/>
                <a:ea typeface="微软雅黑" pitchFamily="34" charset="-122"/>
              </a:rPr>
              <a:t>m </a:t>
            </a:r>
            <a:r>
              <a:rPr lang="zh-CN" altLang="en-US" sz="2400" dirty="0">
                <a:solidFill>
                  <a:srgbClr val="FF0000"/>
                </a:solidFill>
                <a:latin typeface="微软雅黑" pitchFamily="34" charset="-122"/>
                <a:ea typeface="微软雅黑" pitchFamily="34" charset="-122"/>
              </a:rPr>
              <a:t>的素数</a:t>
            </a:r>
          </a:p>
          <a:p>
            <a:pPr lvl="2">
              <a:lnSpc>
                <a:spcPct val="140000"/>
              </a:lnSpc>
            </a:pPr>
            <a:r>
              <a:rPr lang="zh-CN" altLang="en-US" sz="2400" dirty="0">
                <a:latin typeface="微软雅黑" pitchFamily="34" charset="-122"/>
                <a:ea typeface="微软雅黑" pitchFamily="34" charset="-122"/>
              </a:rPr>
              <a:t>       或是</a:t>
            </a:r>
          </a:p>
          <a:p>
            <a:pPr lvl="2">
              <a:lnSpc>
                <a:spcPct val="140000"/>
              </a:lnSpc>
            </a:pPr>
            <a:r>
              <a:rPr lang="zh-CN" altLang="en-US" sz="2400" dirty="0">
                <a:latin typeface="微软雅黑" pitchFamily="34" charset="-122"/>
                <a:ea typeface="微软雅黑" pitchFamily="34" charset="-122"/>
              </a:rPr>
              <a:t>  </a:t>
            </a:r>
            <a:r>
              <a:rPr lang="zh-CN" altLang="en-US" sz="2400" dirty="0">
                <a:solidFill>
                  <a:srgbClr val="FF0000"/>
                </a:solidFill>
                <a:latin typeface="微软雅黑" pitchFamily="34" charset="-122"/>
                <a:ea typeface="微软雅黑" pitchFamily="34" charset="-122"/>
              </a:rPr>
              <a:t>不含 </a:t>
            </a:r>
            <a:r>
              <a:rPr lang="en-US" altLang="zh-CN" sz="2400" dirty="0">
                <a:solidFill>
                  <a:srgbClr val="FF0000"/>
                </a:solidFill>
                <a:latin typeface="微软雅黑" pitchFamily="34" charset="-122"/>
                <a:ea typeface="微软雅黑" pitchFamily="34" charset="-122"/>
              </a:rPr>
              <a:t>20 </a:t>
            </a:r>
            <a:r>
              <a:rPr lang="zh-CN" altLang="en-US" sz="2400" dirty="0">
                <a:solidFill>
                  <a:srgbClr val="FF0000"/>
                </a:solidFill>
                <a:latin typeface="微软雅黑" pitchFamily="34" charset="-122"/>
                <a:ea typeface="微软雅黑" pitchFamily="34" charset="-122"/>
              </a:rPr>
              <a:t>以下的质因子</a:t>
            </a:r>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ext Box 2"/>
          <p:cNvSpPr txBox="1">
            <a:spLocks noChangeArrowheads="1"/>
          </p:cNvSpPr>
          <p:nvPr/>
        </p:nvSpPr>
        <p:spPr bwMode="auto">
          <a:xfrm>
            <a:off x="285720" y="2338397"/>
            <a:ext cx="8686800" cy="129881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indent="265113">
              <a:lnSpc>
                <a:spcPct val="140000"/>
              </a:lnSpc>
            </a:pPr>
            <a:r>
              <a:rPr lang="zh-CN" altLang="en-US" sz="2800" dirty="0" smtClean="0">
                <a:latin typeface="微软雅黑" pitchFamily="34" charset="-122"/>
                <a:ea typeface="微软雅黑" pitchFamily="34" charset="-122"/>
              </a:rPr>
              <a:t>给定</a:t>
            </a:r>
            <a:r>
              <a:rPr lang="zh-CN" altLang="en-US" sz="2800" dirty="0">
                <a:latin typeface="微软雅黑" pitchFamily="34" charset="-122"/>
                <a:ea typeface="微软雅黑" pitchFamily="34" charset="-122"/>
              </a:rPr>
              <a:t>一组关键字为</a:t>
            </a:r>
            <a:r>
              <a:rPr lang="en-US" altLang="zh-CN" sz="2800" dirty="0">
                <a:latin typeface="微软雅黑" pitchFamily="34" charset="-122"/>
                <a:ea typeface="微软雅黑" pitchFamily="34" charset="-122"/>
              </a:rPr>
              <a:t>: 12, 39, 18, 24, 33, 21</a:t>
            </a:r>
            <a:r>
              <a:rPr lang="zh-CN" altLang="en-US" sz="2800" dirty="0" smtClean="0">
                <a:latin typeface="微软雅黑" pitchFamily="34" charset="-122"/>
                <a:ea typeface="微软雅黑" pitchFamily="34" charset="-122"/>
              </a:rPr>
              <a:t>，若</a:t>
            </a:r>
            <a:r>
              <a:rPr lang="zh-CN" altLang="en-US" sz="2800" dirty="0">
                <a:latin typeface="微软雅黑" pitchFamily="34" charset="-122"/>
                <a:ea typeface="微软雅黑" pitchFamily="34" charset="-122"/>
              </a:rPr>
              <a:t>取 </a:t>
            </a:r>
            <a:r>
              <a:rPr lang="en-US" altLang="zh-CN" sz="2800" b="1" dirty="0">
                <a:latin typeface="微软雅黑" pitchFamily="34" charset="-122"/>
                <a:ea typeface="微软雅黑" pitchFamily="34" charset="-122"/>
              </a:rPr>
              <a:t>p=</a:t>
            </a:r>
            <a:r>
              <a:rPr lang="en-US" altLang="zh-CN" sz="2800" b="1" dirty="0">
                <a:solidFill>
                  <a:srgbClr val="FF0000"/>
                </a:solidFill>
                <a:latin typeface="微软雅黑" pitchFamily="34" charset="-122"/>
                <a:ea typeface="微软雅黑" pitchFamily="34" charset="-122"/>
              </a:rPr>
              <a:t>9</a:t>
            </a:r>
            <a:r>
              <a:rPr lang="en-US" altLang="zh-CN" sz="2800" dirty="0">
                <a:latin typeface="微软雅黑" pitchFamily="34" charset="-122"/>
                <a:ea typeface="微软雅黑" pitchFamily="34" charset="-122"/>
              </a:rPr>
              <a:t>, </a:t>
            </a:r>
            <a:r>
              <a:rPr lang="zh-CN" altLang="en-US" sz="2800" dirty="0">
                <a:latin typeface="微软雅黑" pitchFamily="34" charset="-122"/>
                <a:ea typeface="微软雅黑" pitchFamily="34" charset="-122"/>
              </a:rPr>
              <a:t>则他们对应的哈希函数值将为</a:t>
            </a:r>
            <a:r>
              <a:rPr lang="en-US" altLang="zh-CN" sz="2800" dirty="0">
                <a:latin typeface="微软雅黑" pitchFamily="34" charset="-122"/>
                <a:ea typeface="微软雅黑" pitchFamily="34" charset="-122"/>
              </a:rPr>
              <a:t>: </a:t>
            </a:r>
            <a:r>
              <a:rPr lang="en-US" altLang="zh-CN" sz="2800" dirty="0" smtClean="0">
                <a:latin typeface="微软雅黑" pitchFamily="34" charset="-122"/>
                <a:ea typeface="微软雅黑" pitchFamily="34" charset="-122"/>
              </a:rPr>
              <a:t>3</a:t>
            </a:r>
            <a:r>
              <a:rPr lang="en-US" altLang="zh-CN" sz="2800" dirty="0">
                <a:latin typeface="微软雅黑" pitchFamily="34" charset="-122"/>
                <a:ea typeface="微软雅黑" pitchFamily="34" charset="-122"/>
              </a:rPr>
              <a:t>, 3, 0, 6, 6, 3</a:t>
            </a:r>
          </a:p>
        </p:txBody>
      </p:sp>
      <p:sp>
        <p:nvSpPr>
          <p:cNvPr id="153603" name="Text Box 3"/>
          <p:cNvSpPr txBox="1">
            <a:spLocks noChangeArrowheads="1"/>
          </p:cNvSpPr>
          <p:nvPr/>
        </p:nvSpPr>
        <p:spPr bwMode="auto">
          <a:xfrm>
            <a:off x="514320" y="1652597"/>
            <a:ext cx="1261884" cy="5232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800" b="1" dirty="0">
                <a:latin typeface="微软雅黑" pitchFamily="34" charset="-122"/>
                <a:ea typeface="微软雅黑" pitchFamily="34" charset="-122"/>
              </a:rPr>
              <a:t>例如：</a:t>
            </a:r>
          </a:p>
        </p:txBody>
      </p:sp>
      <p:sp>
        <p:nvSpPr>
          <p:cNvPr id="153605" name="Text Box 5"/>
          <p:cNvSpPr txBox="1">
            <a:spLocks noChangeArrowheads="1"/>
          </p:cNvSpPr>
          <p:nvPr/>
        </p:nvSpPr>
        <p:spPr bwMode="auto">
          <a:xfrm>
            <a:off x="500034" y="428604"/>
            <a:ext cx="4907113"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3600" dirty="0">
                <a:latin typeface="微软雅黑" pitchFamily="34" charset="-122"/>
                <a:ea typeface="微软雅黑" pitchFamily="34" charset="-122"/>
              </a:rPr>
              <a:t>为什么要对 </a:t>
            </a:r>
            <a:r>
              <a:rPr lang="en-US" altLang="zh-CN" sz="3600" dirty="0">
                <a:latin typeface="微软雅黑" pitchFamily="34" charset="-122"/>
                <a:ea typeface="微软雅黑" pitchFamily="34" charset="-122"/>
              </a:rPr>
              <a:t>p </a:t>
            </a:r>
            <a:r>
              <a:rPr lang="zh-CN" altLang="en-US" sz="3600" dirty="0">
                <a:latin typeface="微软雅黑" pitchFamily="34" charset="-122"/>
                <a:ea typeface="微软雅黑" pitchFamily="34" charset="-122"/>
              </a:rPr>
              <a:t>加限制？</a:t>
            </a:r>
          </a:p>
        </p:txBody>
      </p:sp>
      <p:sp>
        <p:nvSpPr>
          <p:cNvPr id="153606" name="Rectangle 6"/>
          <p:cNvSpPr>
            <a:spLocks noChangeArrowheads="1"/>
          </p:cNvSpPr>
          <p:nvPr/>
        </p:nvSpPr>
        <p:spPr bwMode="auto">
          <a:xfrm>
            <a:off x="142844" y="4071942"/>
            <a:ext cx="8610600" cy="170816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nSpc>
                <a:spcPct val="125000"/>
              </a:lnSpc>
            </a:pPr>
            <a:r>
              <a:rPr lang="en-US" altLang="zh-CN" sz="2800" dirty="0">
                <a:latin typeface="微软雅黑" pitchFamily="34" charset="-122"/>
                <a:ea typeface="微软雅黑" pitchFamily="34" charset="-122"/>
              </a:rPr>
              <a:t>    </a:t>
            </a:r>
            <a:r>
              <a:rPr lang="zh-CN" altLang="en-US" sz="2800" dirty="0">
                <a:latin typeface="微软雅黑" pitchFamily="34" charset="-122"/>
                <a:ea typeface="微软雅黑" pitchFamily="34" charset="-122"/>
              </a:rPr>
              <a:t>可见，若 </a:t>
            </a:r>
            <a:r>
              <a:rPr lang="en-US" altLang="zh-CN" sz="2800" dirty="0">
                <a:latin typeface="微软雅黑" pitchFamily="34" charset="-122"/>
                <a:ea typeface="微软雅黑" pitchFamily="34" charset="-122"/>
              </a:rPr>
              <a:t>p </a:t>
            </a:r>
            <a:r>
              <a:rPr lang="zh-CN" altLang="en-US" sz="2800" dirty="0">
                <a:latin typeface="微软雅黑" pitchFamily="34" charset="-122"/>
                <a:ea typeface="微软雅黑" pitchFamily="34" charset="-122"/>
              </a:rPr>
              <a:t>中含质因子 </a:t>
            </a:r>
            <a:r>
              <a:rPr lang="en-US" altLang="zh-CN" sz="2800" dirty="0">
                <a:latin typeface="微软雅黑" pitchFamily="34" charset="-122"/>
                <a:ea typeface="微软雅黑" pitchFamily="34" charset="-122"/>
              </a:rPr>
              <a:t>3, </a:t>
            </a:r>
            <a:r>
              <a:rPr lang="zh-CN" altLang="en-US" sz="2800" b="1" dirty="0">
                <a:latin typeface="微软雅黑" pitchFamily="34" charset="-122"/>
                <a:ea typeface="微软雅黑" pitchFamily="34" charset="-122"/>
              </a:rPr>
              <a:t>则所有含质因子 </a:t>
            </a:r>
            <a:r>
              <a:rPr lang="en-US" altLang="zh-CN" sz="2800" b="1" dirty="0">
                <a:latin typeface="微软雅黑" pitchFamily="34" charset="-122"/>
                <a:ea typeface="微软雅黑" pitchFamily="34" charset="-122"/>
              </a:rPr>
              <a:t>3 </a:t>
            </a:r>
            <a:r>
              <a:rPr lang="zh-CN" altLang="en-US" sz="2800" b="1" dirty="0">
                <a:latin typeface="微软雅黑" pitchFamily="34" charset="-122"/>
                <a:ea typeface="微软雅黑" pitchFamily="34" charset="-122"/>
              </a:rPr>
              <a:t>的关键字均映射到“</a:t>
            </a:r>
            <a:r>
              <a:rPr lang="en-US" altLang="zh-CN" sz="2800" b="1" dirty="0">
                <a:latin typeface="微软雅黑" pitchFamily="34" charset="-122"/>
                <a:ea typeface="微软雅黑" pitchFamily="34" charset="-122"/>
              </a:rPr>
              <a:t>3 </a:t>
            </a:r>
            <a:r>
              <a:rPr lang="zh-CN" altLang="en-US" sz="2800" b="1" dirty="0">
                <a:latin typeface="微软雅黑" pitchFamily="34" charset="-122"/>
                <a:ea typeface="微软雅黑" pitchFamily="34" charset="-122"/>
              </a:rPr>
              <a:t>的倍数”的地址上</a:t>
            </a:r>
            <a:r>
              <a:rPr lang="zh-CN" altLang="en-US" sz="2800" dirty="0">
                <a:latin typeface="微软雅黑" pitchFamily="34" charset="-122"/>
                <a:ea typeface="微软雅黑" pitchFamily="34" charset="-122"/>
              </a:rPr>
              <a:t>，从而增加了“冲突”的可能。</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3605">
                                            <p:txEl>
                                              <p:pRg st="0" end="0"/>
                                            </p:txEl>
                                          </p:spTgt>
                                        </p:tgtEl>
                                        <p:attrNameLst>
                                          <p:attrName>style.visibility</p:attrName>
                                        </p:attrNameLst>
                                      </p:cBhvr>
                                      <p:to>
                                        <p:strVal val="visible"/>
                                      </p:to>
                                    </p:set>
                                    <p:animEffect transition="in" filter="wipe(left)">
                                      <p:cBhvr>
                                        <p:cTn id="7" dur="500"/>
                                        <p:tgtEl>
                                          <p:spTgt spid="15360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3603"/>
                                        </p:tgtEl>
                                        <p:attrNameLst>
                                          <p:attrName>style.visibility</p:attrName>
                                        </p:attrNameLst>
                                      </p:cBhvr>
                                      <p:to>
                                        <p:strVal val="visible"/>
                                      </p:to>
                                    </p:set>
                                    <p:animEffect transition="in" filter="wipe(left)">
                                      <p:cBhvr>
                                        <p:cTn id="12" dur="500"/>
                                        <p:tgtEl>
                                          <p:spTgt spid="15360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iterate type="wd">
                                    <p:tmPct val="100000"/>
                                  </p:iterate>
                                  <p:childTnLst>
                                    <p:set>
                                      <p:cBhvr>
                                        <p:cTn id="16" dur="1" fill="hold">
                                          <p:stCondLst>
                                            <p:cond delay="0"/>
                                          </p:stCondLst>
                                        </p:cTn>
                                        <p:tgtEl>
                                          <p:spTgt spid="153602"/>
                                        </p:tgtEl>
                                        <p:attrNameLst>
                                          <p:attrName>style.visibility</p:attrName>
                                        </p:attrNameLst>
                                      </p:cBhvr>
                                      <p:to>
                                        <p:strVal val="visible"/>
                                      </p:to>
                                    </p:set>
                                    <p:animEffect transition="in" filter="wipe(left)">
                                      <p:cBhvr>
                                        <p:cTn id="17" dur="300"/>
                                        <p:tgtEl>
                                          <p:spTgt spid="15360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3606"/>
                                        </p:tgtEl>
                                        <p:attrNameLst>
                                          <p:attrName>style.visibility</p:attrName>
                                        </p:attrNameLst>
                                      </p:cBhvr>
                                      <p:to>
                                        <p:strVal val="visible"/>
                                      </p:to>
                                    </p:set>
                                    <p:animEffect transition="in" filter="wipe(left)">
                                      <p:cBhvr>
                                        <p:cTn id="22" dur="500"/>
                                        <p:tgtEl>
                                          <p:spTgt spid="1536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2" grpId="0" autoUpdateAnimBg="0"/>
      <p:bldP spid="153603" grpId="0" autoUpdateAnimBg="0"/>
      <p:bldP spid="153605" grpId="0" build="p" autoUpdateAnimBg="0" advAuto="0"/>
      <p:bldP spid="153606"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285720" y="1928802"/>
            <a:ext cx="8540750" cy="195521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nSpc>
                <a:spcPct val="150000"/>
              </a:lnSpc>
            </a:pPr>
            <a:r>
              <a:rPr lang="zh-CN" altLang="en-US" sz="2800" dirty="0" smtClean="0">
                <a:latin typeface="微软雅黑" pitchFamily="34" charset="-122"/>
                <a:ea typeface="微软雅黑" pitchFamily="34" charset="-122"/>
              </a:rPr>
              <a:t>       实际建表</a:t>
            </a:r>
            <a:r>
              <a:rPr lang="zh-CN" altLang="en-US" sz="2800" dirty="0">
                <a:latin typeface="微软雅黑" pitchFamily="34" charset="-122"/>
                <a:ea typeface="微软雅黑" pitchFamily="34" charset="-122"/>
              </a:rPr>
              <a:t>时，</a:t>
            </a:r>
            <a:r>
              <a:rPr lang="zh-CN" altLang="en-US" sz="2800" b="1" dirty="0">
                <a:latin typeface="微软雅黑" pitchFamily="34" charset="-122"/>
                <a:ea typeface="微软雅黑" pitchFamily="34" charset="-122"/>
              </a:rPr>
              <a:t>采用何种</a:t>
            </a:r>
            <a:r>
              <a:rPr lang="zh-CN" altLang="en-US" sz="2800" dirty="0">
                <a:latin typeface="微软雅黑" pitchFamily="34" charset="-122"/>
                <a:ea typeface="微软雅黑" pitchFamily="34" charset="-122"/>
              </a:rPr>
              <a:t>构造哈希函数的</a:t>
            </a:r>
            <a:r>
              <a:rPr lang="zh-CN" altLang="en-US" sz="2800" b="1" dirty="0">
                <a:latin typeface="微软雅黑" pitchFamily="34" charset="-122"/>
                <a:ea typeface="微软雅黑" pitchFamily="34" charset="-122"/>
              </a:rPr>
              <a:t>方法</a:t>
            </a:r>
            <a:r>
              <a:rPr lang="zh-CN" altLang="en-US" sz="2800" dirty="0">
                <a:latin typeface="微软雅黑" pitchFamily="34" charset="-122"/>
                <a:ea typeface="微软雅黑" pitchFamily="34" charset="-122"/>
              </a:rPr>
              <a:t>取决于建表的关键字集合的情况</a:t>
            </a:r>
            <a:r>
              <a:rPr lang="en-US" altLang="zh-CN" sz="2800" dirty="0">
                <a:latin typeface="微软雅黑" pitchFamily="34" charset="-122"/>
                <a:ea typeface="微软雅黑" pitchFamily="34" charset="-122"/>
              </a:rPr>
              <a:t>(</a:t>
            </a:r>
            <a:r>
              <a:rPr lang="zh-CN" altLang="en-US" sz="2800" dirty="0">
                <a:latin typeface="微软雅黑" pitchFamily="34" charset="-122"/>
                <a:ea typeface="微软雅黑" pitchFamily="34" charset="-122"/>
              </a:rPr>
              <a:t>包括关键字的范围和形态</a:t>
            </a:r>
            <a:r>
              <a:rPr lang="en-US" altLang="zh-CN" sz="2800" dirty="0">
                <a:latin typeface="微软雅黑" pitchFamily="34" charset="-122"/>
                <a:ea typeface="微软雅黑" pitchFamily="34" charset="-122"/>
              </a:rPr>
              <a:t>)</a:t>
            </a:r>
            <a:r>
              <a:rPr lang="zh-CN" altLang="en-US" sz="2800" dirty="0">
                <a:latin typeface="微软雅黑" pitchFamily="34" charset="-122"/>
                <a:ea typeface="微软雅黑" pitchFamily="34" charset="-122"/>
              </a:rPr>
              <a:t>，</a:t>
            </a:r>
            <a:r>
              <a:rPr lang="zh-CN" altLang="en-US" sz="2800" b="1" dirty="0">
                <a:latin typeface="微软雅黑" pitchFamily="34" charset="-122"/>
                <a:ea typeface="微软雅黑" pitchFamily="34" charset="-122"/>
              </a:rPr>
              <a:t>总的原则</a:t>
            </a:r>
            <a:r>
              <a:rPr lang="zh-CN" altLang="en-US" sz="2800" b="1" u="sng" dirty="0">
                <a:solidFill>
                  <a:srgbClr val="C00000"/>
                </a:solidFill>
                <a:latin typeface="微软雅黑" pitchFamily="34" charset="-122"/>
                <a:ea typeface="微软雅黑" pitchFamily="34" charset="-122"/>
              </a:rPr>
              <a:t>是使产生冲突的可能性降到尽可能地小</a:t>
            </a:r>
            <a:r>
              <a:rPr lang="zh-CN" altLang="en-US" sz="2800" b="1" dirty="0">
                <a:latin typeface="微软雅黑" pitchFamily="34" charset="-122"/>
                <a:ea typeface="微软雅黑" pitchFamily="34" charset="-122"/>
              </a:rPr>
              <a:t>。</a:t>
            </a:r>
            <a:endParaRPr lang="zh-CN" altLang="en-US" sz="2800" dirty="0">
              <a:latin typeface="微软雅黑" pitchFamily="34" charset="-122"/>
              <a:ea typeface="微软雅黑" pitchFamily="34" charset="-122"/>
            </a:endParaRPr>
          </a:p>
        </p:txBody>
      </p:sp>
      <p:sp>
        <p:nvSpPr>
          <p:cNvPr id="4" name="Text Box 2"/>
          <p:cNvSpPr txBox="1">
            <a:spLocks noChangeArrowheads="1"/>
          </p:cNvSpPr>
          <p:nvPr/>
        </p:nvSpPr>
        <p:spPr bwMode="auto">
          <a:xfrm>
            <a:off x="-457200" y="381000"/>
            <a:ext cx="5262979"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lvl="2"/>
            <a:r>
              <a:rPr lang="zh-CN" altLang="en-US" sz="3600" dirty="0" smtClean="0">
                <a:latin typeface="微软雅黑" pitchFamily="34" charset="-122"/>
                <a:ea typeface="微软雅黑" pitchFamily="34" charset="-122"/>
              </a:rPr>
              <a:t>构造</a:t>
            </a:r>
            <a:r>
              <a:rPr lang="zh-CN" altLang="en-US" sz="3600" dirty="0">
                <a:latin typeface="微软雅黑" pitchFamily="34" charset="-122"/>
                <a:ea typeface="微软雅黑" pitchFamily="34" charset="-122"/>
              </a:rPr>
              <a:t>哈希函数的方法</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strips(downRight)">
                                      <p:cBhvr>
                                        <p:cTn id="7" dur="5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哈希查找</a:t>
            </a:r>
            <a:endParaRPr lang="zh-CN" altLang="en-US" dirty="0"/>
          </a:p>
        </p:txBody>
      </p:sp>
      <p:sp>
        <p:nvSpPr>
          <p:cNvPr id="4" name="灯片编号占位符 3"/>
          <p:cNvSpPr>
            <a:spLocks noGrp="1"/>
          </p:cNvSpPr>
          <p:nvPr>
            <p:ph type="sldNum" sz="quarter" idx="12"/>
          </p:nvPr>
        </p:nvSpPr>
        <p:spPr/>
        <p:txBody>
          <a:bodyPr/>
          <a:lstStyle/>
          <a:p>
            <a:fld id="{9E3A2DB7-315D-4834-9C72-2DD9442B4884}" type="slidenum">
              <a:rPr lang="zh-CN" altLang="en-US" smtClean="0"/>
              <a:pPr/>
              <a:t>27</a:t>
            </a:fld>
            <a:endParaRPr lang="zh-CN" altLang="en-US" dirty="0"/>
          </a:p>
        </p:txBody>
      </p:sp>
      <p:sp>
        <p:nvSpPr>
          <p:cNvPr id="5" name="Text Box 2">
            <a:hlinkClick r:id="rId2" action="ppaction://hlinksldjump" highlightClick="1"/>
          </p:cNvPr>
          <p:cNvSpPr txBox="1">
            <a:spLocks noChangeArrowheads="1"/>
          </p:cNvSpPr>
          <p:nvPr/>
        </p:nvSpPr>
        <p:spPr bwMode="auto">
          <a:xfrm>
            <a:off x="690586" y="1571618"/>
            <a:ext cx="6596058" cy="4001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lang="en-US" altLang="zh-CN" sz="2000" dirty="0">
                <a:latin typeface="微软雅黑" pitchFamily="34" charset="-122"/>
                <a:ea typeface="微软雅黑" pitchFamily="34" charset="-122"/>
              </a:rPr>
              <a:t> </a:t>
            </a:r>
            <a:r>
              <a:rPr lang="zh-CN" altLang="en-US" sz="2000" b="1" dirty="0">
                <a:latin typeface="微软雅黑" pitchFamily="34" charset="-122"/>
                <a:ea typeface="微软雅黑" pitchFamily="34" charset="-122"/>
              </a:rPr>
              <a:t>一、什么是哈希表？</a:t>
            </a:r>
          </a:p>
        </p:txBody>
      </p:sp>
      <p:sp>
        <p:nvSpPr>
          <p:cNvPr id="6" name="Text Box 3">
            <a:hlinkClick r:id="rId3" action="ppaction://hlinksldjump" highlightClick="1"/>
          </p:cNvPr>
          <p:cNvSpPr txBox="1">
            <a:spLocks noChangeArrowheads="1"/>
          </p:cNvSpPr>
          <p:nvPr/>
        </p:nvSpPr>
        <p:spPr bwMode="auto">
          <a:xfrm>
            <a:off x="690586" y="2428868"/>
            <a:ext cx="6781800" cy="4001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lvl="2" indent="-822325"/>
            <a:r>
              <a:rPr lang="zh-CN" altLang="en-US" sz="2000" dirty="0">
                <a:latin typeface="微软雅黑" pitchFamily="34" charset="-122"/>
                <a:ea typeface="微软雅黑" pitchFamily="34" charset="-122"/>
              </a:rPr>
              <a:t>二、</a:t>
            </a:r>
            <a:r>
              <a:rPr lang="zh-CN" altLang="en-US" sz="2000" b="1" dirty="0">
                <a:latin typeface="微软雅黑" pitchFamily="34" charset="-122"/>
                <a:ea typeface="微软雅黑" pitchFamily="34" charset="-122"/>
              </a:rPr>
              <a:t>哈希函数的构造方法</a:t>
            </a:r>
            <a:endParaRPr lang="zh-CN" altLang="en-US" sz="2000" dirty="0">
              <a:latin typeface="微软雅黑" pitchFamily="34" charset="-122"/>
              <a:ea typeface="微软雅黑" pitchFamily="34" charset="-122"/>
            </a:endParaRPr>
          </a:p>
        </p:txBody>
      </p:sp>
      <p:sp>
        <p:nvSpPr>
          <p:cNvPr id="7" name="Text Box 4">
            <a:hlinkClick r:id="rId4" action="ppaction://hlinksldjump" highlightClick="1"/>
          </p:cNvPr>
          <p:cNvSpPr txBox="1">
            <a:spLocks noChangeArrowheads="1"/>
          </p:cNvSpPr>
          <p:nvPr/>
        </p:nvSpPr>
        <p:spPr bwMode="auto">
          <a:xfrm>
            <a:off x="690586" y="3248018"/>
            <a:ext cx="7024686" cy="400110"/>
          </a:xfrm>
          <a:prstGeom prst="rect">
            <a:avLst/>
          </a:prstGeom>
          <a:solidFill>
            <a:schemeClr val="accent6">
              <a:lumMod val="40000"/>
              <a:lumOff val="60000"/>
            </a:schemeClr>
          </a:solid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lvl="2" indent="-822325"/>
            <a:r>
              <a:rPr lang="zh-CN" altLang="en-US" sz="2000" dirty="0">
                <a:latin typeface="微软雅黑" pitchFamily="34" charset="-122"/>
                <a:ea typeface="微软雅黑" pitchFamily="34" charset="-122"/>
              </a:rPr>
              <a:t>三、</a:t>
            </a:r>
            <a:r>
              <a:rPr lang="zh-CN" altLang="en-US" sz="2000" b="1" dirty="0">
                <a:latin typeface="微软雅黑" pitchFamily="34" charset="-122"/>
                <a:ea typeface="微软雅黑" pitchFamily="34" charset="-122"/>
              </a:rPr>
              <a:t>处理冲突的方法</a:t>
            </a:r>
            <a:endParaRPr lang="zh-CN" altLang="en-US" sz="2000" dirty="0">
              <a:latin typeface="微软雅黑" pitchFamily="34" charset="-122"/>
              <a:ea typeface="微软雅黑" pitchFamily="34" charset="-122"/>
            </a:endParaRPr>
          </a:p>
        </p:txBody>
      </p:sp>
      <p:sp>
        <p:nvSpPr>
          <p:cNvPr id="8" name="Text Box 5">
            <a:hlinkClick r:id="rId5" action="ppaction://hlinksldjump" highlightClick="1"/>
          </p:cNvPr>
          <p:cNvSpPr txBox="1">
            <a:spLocks noChangeArrowheads="1"/>
          </p:cNvSpPr>
          <p:nvPr/>
        </p:nvSpPr>
        <p:spPr bwMode="auto">
          <a:xfrm>
            <a:off x="781066" y="4086218"/>
            <a:ext cx="6719892" cy="4001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sz="2000" dirty="0" smtClean="0">
                <a:latin typeface="微软雅黑" pitchFamily="34" charset="-122"/>
                <a:ea typeface="微软雅黑" pitchFamily="34" charset="-122"/>
              </a:rPr>
              <a:t>四</a:t>
            </a:r>
            <a:r>
              <a:rPr lang="zh-CN" altLang="en-US" sz="2000"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哈希表的</a:t>
            </a:r>
            <a:r>
              <a:rPr lang="zh-CN" altLang="en-US" sz="2000" b="1" dirty="0" smtClean="0">
                <a:latin typeface="微软雅黑" pitchFamily="34" charset="-122"/>
                <a:ea typeface="微软雅黑" pitchFamily="34" charset="-122"/>
              </a:rPr>
              <a:t>查找</a:t>
            </a:r>
            <a:endParaRPr lang="zh-CN" altLang="en-US" sz="2000" b="1" dirty="0">
              <a:latin typeface="微软雅黑" pitchFamily="34" charset="-122"/>
              <a:ea typeface="微软雅黑" pitchFamily="34" charset="-122"/>
            </a:endParaRPr>
          </a:p>
        </p:txBody>
      </p:sp>
      <p:sp>
        <p:nvSpPr>
          <p:cNvPr id="9" name="Text Box 6">
            <a:hlinkClick r:id="" action="ppaction://noaction" highlightClick="1"/>
          </p:cNvPr>
          <p:cNvSpPr txBox="1">
            <a:spLocks noChangeArrowheads="1"/>
          </p:cNvSpPr>
          <p:nvPr/>
        </p:nvSpPr>
        <p:spPr bwMode="auto">
          <a:xfrm>
            <a:off x="781066" y="4924418"/>
            <a:ext cx="6791330" cy="4001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sz="2000" dirty="0" smtClean="0">
                <a:latin typeface="微软雅黑" pitchFamily="34" charset="-122"/>
                <a:ea typeface="微软雅黑" pitchFamily="34" charset="-122"/>
              </a:rPr>
              <a:t>五</a:t>
            </a:r>
            <a:r>
              <a:rPr lang="zh-CN" altLang="en-US" sz="2000"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哈希表的删除操作</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vertical)">
                                      <p:cBhvr>
                                        <p:cTn id="7" dur="500"/>
                                        <p:tgtEl>
                                          <p:spTgt spid="5"/>
                                        </p:tgtEl>
                                      </p:cBhvr>
                                    </p:animEffect>
                                  </p:childTnLst>
                                </p:cTn>
                              </p:par>
                            </p:childTnLst>
                          </p:cTn>
                        </p:par>
                        <p:par>
                          <p:cTn id="8" fill="hold">
                            <p:stCondLst>
                              <p:cond delay="500"/>
                            </p:stCondLst>
                            <p:childTnLst>
                              <p:par>
                                <p:cTn id="9" presetID="14" presetClass="entr" presetSubtype="5"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randombar(vertical)">
                                      <p:cBhvr>
                                        <p:cTn id="11" dur="500"/>
                                        <p:tgtEl>
                                          <p:spTgt spid="6"/>
                                        </p:tgtEl>
                                      </p:cBhvr>
                                    </p:animEffect>
                                  </p:childTnLst>
                                </p:cTn>
                              </p:par>
                            </p:childTnLst>
                          </p:cTn>
                        </p:par>
                        <p:par>
                          <p:cTn id="12" fill="hold">
                            <p:stCondLst>
                              <p:cond delay="1000"/>
                            </p:stCondLst>
                            <p:childTnLst>
                              <p:par>
                                <p:cTn id="13" presetID="14" presetClass="entr" presetSubtype="5"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randombar(vertical)">
                                      <p:cBhvr>
                                        <p:cTn id="15" dur="500"/>
                                        <p:tgtEl>
                                          <p:spTgt spid="7"/>
                                        </p:tgtEl>
                                      </p:cBhvr>
                                    </p:animEffect>
                                  </p:childTnLst>
                                </p:cTn>
                              </p:par>
                            </p:childTnLst>
                          </p:cTn>
                        </p:par>
                        <p:par>
                          <p:cTn id="16" fill="hold">
                            <p:stCondLst>
                              <p:cond delay="1500"/>
                            </p:stCondLst>
                            <p:childTnLst>
                              <p:par>
                                <p:cTn id="17" presetID="14" presetClass="entr" presetSubtype="5"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randombar(vertical)">
                                      <p:cBhvr>
                                        <p:cTn id="19" dur="500"/>
                                        <p:tgtEl>
                                          <p:spTgt spid="8"/>
                                        </p:tgtEl>
                                      </p:cBhvr>
                                    </p:animEffect>
                                  </p:childTnLst>
                                </p:cTn>
                              </p:par>
                            </p:childTnLst>
                          </p:cTn>
                        </p:par>
                        <p:par>
                          <p:cTn id="20" fill="hold">
                            <p:stCondLst>
                              <p:cond delay="2000"/>
                            </p:stCondLst>
                            <p:childTnLst>
                              <p:par>
                                <p:cTn id="21" presetID="14" presetClass="entr" presetSubtype="5"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randombar(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P spid="6" grpId="0" autoUpdateAnimBg="0"/>
      <p:bldP spid="7" grpId="0" animBg="1" autoUpdateAnimBg="0"/>
      <p:bldP spid="8" grpId="0" autoUpdateAnimBg="0"/>
      <p:bldP spid="9"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7" name="Text Box 3"/>
          <p:cNvSpPr txBox="1">
            <a:spLocks noChangeArrowheads="1"/>
          </p:cNvSpPr>
          <p:nvPr/>
        </p:nvSpPr>
        <p:spPr bwMode="auto">
          <a:xfrm>
            <a:off x="-141288" y="500042"/>
            <a:ext cx="4097597"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marL="539750" lvl="2"/>
            <a:r>
              <a:rPr lang="zh-CN" altLang="en-US" sz="3600" dirty="0" smtClean="0">
                <a:latin typeface="微软雅黑" pitchFamily="34" charset="-122"/>
                <a:ea typeface="微软雅黑" pitchFamily="34" charset="-122"/>
              </a:rPr>
              <a:t>处理</a:t>
            </a:r>
            <a:r>
              <a:rPr lang="zh-CN" altLang="en-US" sz="3600" dirty="0">
                <a:latin typeface="微软雅黑" pitchFamily="34" charset="-122"/>
                <a:ea typeface="微软雅黑" pitchFamily="34" charset="-122"/>
              </a:rPr>
              <a:t>冲突的方法 </a:t>
            </a:r>
          </a:p>
        </p:txBody>
      </p:sp>
      <p:sp>
        <p:nvSpPr>
          <p:cNvPr id="154628" name="Text Box 4"/>
          <p:cNvSpPr txBox="1">
            <a:spLocks noChangeArrowheads="1"/>
          </p:cNvSpPr>
          <p:nvPr/>
        </p:nvSpPr>
        <p:spPr bwMode="auto">
          <a:xfrm>
            <a:off x="428596" y="1500174"/>
            <a:ext cx="7160935" cy="14711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nSpc>
                <a:spcPct val="140000"/>
              </a:lnSpc>
            </a:pPr>
            <a:r>
              <a:rPr lang="zh-CN" altLang="en-US" sz="3200" dirty="0" smtClean="0">
                <a:latin typeface="微软雅黑" pitchFamily="34" charset="-122"/>
                <a:ea typeface="微软雅黑" pitchFamily="34" charset="-122"/>
              </a:rPr>
              <a:t>含义：</a:t>
            </a:r>
            <a:endParaRPr lang="zh-CN" altLang="en-US" sz="3200" dirty="0">
              <a:latin typeface="微软雅黑" pitchFamily="34" charset="-122"/>
              <a:ea typeface="微软雅黑" pitchFamily="34" charset="-122"/>
            </a:endParaRPr>
          </a:p>
          <a:p>
            <a:pPr>
              <a:lnSpc>
                <a:spcPct val="140000"/>
              </a:lnSpc>
            </a:pPr>
            <a:r>
              <a:rPr lang="zh-CN" altLang="en-US" sz="3200" dirty="0">
                <a:latin typeface="微软雅黑" pitchFamily="34" charset="-122"/>
                <a:ea typeface="微软雅黑" pitchFamily="34" charset="-122"/>
              </a:rPr>
              <a:t>为产生冲突的地址</a:t>
            </a:r>
            <a:r>
              <a:rPr lang="zh-CN" altLang="en-US" sz="3200" b="1" dirty="0">
                <a:latin typeface="微软雅黑" pitchFamily="34" charset="-122"/>
                <a:ea typeface="微软雅黑" pitchFamily="34" charset="-122"/>
              </a:rPr>
              <a:t>寻找下一个</a:t>
            </a:r>
            <a:r>
              <a:rPr lang="zh-CN" altLang="en-US" sz="3200" dirty="0">
                <a:latin typeface="微软雅黑" pitchFamily="34" charset="-122"/>
                <a:ea typeface="微软雅黑" pitchFamily="34" charset="-122"/>
              </a:rPr>
              <a:t>哈希地址</a:t>
            </a:r>
          </a:p>
        </p:txBody>
      </p:sp>
      <p:sp>
        <p:nvSpPr>
          <p:cNvPr id="154629" name="Rectangle 5">
            <a:hlinkClick r:id="" action="ppaction://hlinkshowjump?jump=nextslide" highlightClick="1"/>
          </p:cNvPr>
          <p:cNvSpPr>
            <a:spLocks noChangeArrowheads="1"/>
          </p:cNvSpPr>
          <p:nvPr/>
        </p:nvSpPr>
        <p:spPr bwMode="auto">
          <a:xfrm>
            <a:off x="500034" y="3214686"/>
            <a:ext cx="2411238" cy="5232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dirty="0">
                <a:solidFill>
                  <a:srgbClr val="C00000"/>
                </a:solidFill>
                <a:latin typeface="微软雅黑" pitchFamily="34" charset="-122"/>
                <a:ea typeface="微软雅黑" pitchFamily="34" charset="-122"/>
              </a:rPr>
              <a:t>1. </a:t>
            </a:r>
            <a:r>
              <a:rPr lang="zh-CN" altLang="en-US" sz="2800" b="1" dirty="0">
                <a:solidFill>
                  <a:srgbClr val="C00000"/>
                </a:solidFill>
                <a:latin typeface="微软雅黑" pitchFamily="34" charset="-122"/>
                <a:ea typeface="微软雅黑" pitchFamily="34" charset="-122"/>
              </a:rPr>
              <a:t>开放定址法</a:t>
            </a:r>
          </a:p>
        </p:txBody>
      </p:sp>
      <p:sp>
        <p:nvSpPr>
          <p:cNvPr id="154630" name="Text Box 6">
            <a:hlinkClick r:id="rId2" action="ppaction://hlinksldjump" highlightClick="1"/>
          </p:cNvPr>
          <p:cNvSpPr txBox="1">
            <a:spLocks noChangeArrowheads="1"/>
          </p:cNvSpPr>
          <p:nvPr/>
        </p:nvSpPr>
        <p:spPr bwMode="auto">
          <a:xfrm>
            <a:off x="500034" y="4071942"/>
            <a:ext cx="3733800" cy="5232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marL="0" lvl="2"/>
            <a:r>
              <a:rPr lang="en-US" altLang="zh-CN" sz="2800" b="1" dirty="0">
                <a:solidFill>
                  <a:srgbClr val="C00000"/>
                </a:solidFill>
                <a:latin typeface="微软雅黑" pitchFamily="34" charset="-122"/>
                <a:ea typeface="微软雅黑" pitchFamily="34" charset="-122"/>
              </a:rPr>
              <a:t>2. </a:t>
            </a:r>
            <a:r>
              <a:rPr lang="zh-CN" altLang="en-US" sz="2800" b="1" dirty="0">
                <a:solidFill>
                  <a:srgbClr val="C00000"/>
                </a:solidFill>
                <a:latin typeface="微软雅黑" pitchFamily="34" charset="-122"/>
                <a:ea typeface="微软雅黑" pitchFamily="34" charset="-122"/>
              </a:rPr>
              <a:t>链地址法</a:t>
            </a:r>
            <a:endParaRPr lang="zh-CN" altLang="en-US" sz="2800" dirty="0">
              <a:solidFill>
                <a:srgbClr val="C00000"/>
              </a:solidFill>
              <a:latin typeface="微软雅黑" pitchFamily="34" charset="-122"/>
              <a:ea typeface="微软雅黑"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4628"/>
                                        </p:tgtEl>
                                        <p:attrNameLst>
                                          <p:attrName>style.visibility</p:attrName>
                                        </p:attrNameLst>
                                      </p:cBhvr>
                                      <p:to>
                                        <p:strVal val="visible"/>
                                      </p:to>
                                    </p:set>
                                    <p:animEffect transition="in" filter="wipe(left)">
                                      <p:cBhvr>
                                        <p:cTn id="7" dur="500"/>
                                        <p:tgtEl>
                                          <p:spTgt spid="1546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4629"/>
                                        </p:tgtEl>
                                        <p:attrNameLst>
                                          <p:attrName>style.visibility</p:attrName>
                                        </p:attrNameLst>
                                      </p:cBhvr>
                                      <p:to>
                                        <p:strVal val="visible"/>
                                      </p:to>
                                    </p:set>
                                    <p:animEffect transition="in" filter="wipe(left)">
                                      <p:cBhvr>
                                        <p:cTn id="12" dur="500"/>
                                        <p:tgtEl>
                                          <p:spTgt spid="1546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4630"/>
                                        </p:tgtEl>
                                        <p:attrNameLst>
                                          <p:attrName>style.visibility</p:attrName>
                                        </p:attrNameLst>
                                      </p:cBhvr>
                                      <p:to>
                                        <p:strVal val="visible"/>
                                      </p:to>
                                    </p:set>
                                    <p:animEffect transition="in" filter="wipe(left)">
                                      <p:cBhvr>
                                        <p:cTn id="17" dur="500"/>
                                        <p:tgtEl>
                                          <p:spTgt spid="1546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8" grpId="0" autoUpdateAnimBg="0"/>
      <p:bldP spid="154629" grpId="0" autoUpdateAnimBg="0"/>
      <p:bldP spid="154630"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1" name="Text Box 3"/>
          <p:cNvSpPr txBox="1">
            <a:spLocks noChangeArrowheads="1"/>
          </p:cNvSpPr>
          <p:nvPr/>
        </p:nvSpPr>
        <p:spPr bwMode="auto">
          <a:xfrm>
            <a:off x="428596" y="1643050"/>
            <a:ext cx="8410604" cy="3323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marL="0" lvl="2">
              <a:lnSpc>
                <a:spcPct val="150000"/>
              </a:lnSpc>
            </a:pPr>
            <a:r>
              <a:rPr lang="en-US" altLang="zh-CN" sz="2800" dirty="0">
                <a:latin typeface="微软雅黑" pitchFamily="34" charset="-122"/>
                <a:ea typeface="微软雅黑" pitchFamily="34" charset="-122"/>
              </a:rPr>
              <a:t>   </a:t>
            </a:r>
            <a:r>
              <a:rPr lang="zh-CN" altLang="en-US" sz="2800" dirty="0">
                <a:latin typeface="微软雅黑" pitchFamily="34" charset="-122"/>
                <a:ea typeface="微软雅黑" pitchFamily="34" charset="-122"/>
              </a:rPr>
              <a:t>为产生冲突的地址 </a:t>
            </a:r>
            <a:r>
              <a:rPr lang="en-US" altLang="zh-CN" sz="2800" dirty="0">
                <a:latin typeface="微软雅黑" pitchFamily="34" charset="-122"/>
                <a:ea typeface="微软雅黑" pitchFamily="34" charset="-122"/>
              </a:rPr>
              <a:t>H(key) </a:t>
            </a:r>
            <a:r>
              <a:rPr lang="zh-CN" altLang="en-US" sz="2800" dirty="0">
                <a:latin typeface="微软雅黑" pitchFamily="34" charset="-122"/>
                <a:ea typeface="微软雅黑" pitchFamily="34" charset="-122"/>
              </a:rPr>
              <a:t>求得一个</a:t>
            </a:r>
            <a:r>
              <a:rPr lang="zh-CN" altLang="en-US" sz="2800" b="1" dirty="0">
                <a:latin typeface="微软雅黑" pitchFamily="34" charset="-122"/>
                <a:ea typeface="微软雅黑" pitchFamily="34" charset="-122"/>
              </a:rPr>
              <a:t>地址序列</a:t>
            </a:r>
            <a:r>
              <a:rPr lang="zh-CN" altLang="en-US" sz="2800" dirty="0">
                <a:latin typeface="微软雅黑" pitchFamily="34" charset="-122"/>
                <a:ea typeface="微软雅黑" pitchFamily="34" charset="-122"/>
              </a:rPr>
              <a:t>：</a:t>
            </a:r>
          </a:p>
          <a:p>
            <a:pPr marL="0" lvl="2">
              <a:lnSpc>
                <a:spcPct val="150000"/>
              </a:lnSpc>
            </a:pPr>
            <a:r>
              <a:rPr lang="zh-CN" altLang="en-US" sz="2800" dirty="0">
                <a:latin typeface="微软雅黑" pitchFamily="34" charset="-122"/>
                <a:ea typeface="微软雅黑" pitchFamily="34" charset="-122"/>
              </a:rPr>
              <a:t>   </a:t>
            </a:r>
            <a:r>
              <a:rPr lang="en-US" altLang="zh-CN" sz="2800" b="1" dirty="0">
                <a:latin typeface="微软雅黑" pitchFamily="34" charset="-122"/>
                <a:ea typeface="微软雅黑" pitchFamily="34" charset="-122"/>
              </a:rPr>
              <a:t>H</a:t>
            </a:r>
            <a:r>
              <a:rPr lang="en-US" altLang="zh-CN" sz="2800" b="1" baseline="-25000" dirty="0">
                <a:latin typeface="微软雅黑" pitchFamily="34" charset="-122"/>
                <a:ea typeface="微软雅黑" pitchFamily="34" charset="-122"/>
              </a:rPr>
              <a:t>0</a:t>
            </a:r>
            <a:r>
              <a:rPr lang="en-US" altLang="zh-CN" sz="2800" b="1" dirty="0">
                <a:latin typeface="微软雅黑" pitchFamily="34" charset="-122"/>
                <a:ea typeface="微软雅黑" pitchFamily="34" charset="-122"/>
              </a:rPr>
              <a:t>, H</a:t>
            </a:r>
            <a:r>
              <a:rPr lang="en-US" altLang="zh-CN" sz="2800" b="1" baseline="-25000" dirty="0">
                <a:latin typeface="微软雅黑" pitchFamily="34" charset="-122"/>
                <a:ea typeface="微软雅黑" pitchFamily="34" charset="-122"/>
              </a:rPr>
              <a:t>1</a:t>
            </a:r>
            <a:r>
              <a:rPr lang="en-US" altLang="zh-CN" sz="2800" b="1" dirty="0">
                <a:latin typeface="微软雅黑" pitchFamily="34" charset="-122"/>
                <a:ea typeface="微软雅黑" pitchFamily="34" charset="-122"/>
              </a:rPr>
              <a:t>, H</a:t>
            </a:r>
            <a:r>
              <a:rPr lang="en-US" altLang="zh-CN" sz="2800" b="1" baseline="-25000" dirty="0">
                <a:latin typeface="微软雅黑" pitchFamily="34" charset="-122"/>
                <a:ea typeface="微软雅黑" pitchFamily="34" charset="-122"/>
              </a:rPr>
              <a:t>2</a:t>
            </a:r>
            <a:r>
              <a:rPr lang="en-US" altLang="zh-CN" sz="2800" b="1" dirty="0">
                <a:latin typeface="微软雅黑" pitchFamily="34" charset="-122"/>
                <a:ea typeface="微软雅黑" pitchFamily="34" charset="-122"/>
              </a:rPr>
              <a:t>, …, H</a:t>
            </a:r>
            <a:r>
              <a:rPr lang="en-US" altLang="zh-CN" sz="2800" b="1" baseline="-25000" dirty="0">
                <a:latin typeface="微软雅黑" pitchFamily="34" charset="-122"/>
                <a:ea typeface="微软雅黑" pitchFamily="34" charset="-122"/>
              </a:rPr>
              <a:t>s</a:t>
            </a:r>
            <a:r>
              <a:rPr lang="en-US" altLang="zh-CN" sz="2800" dirty="0">
                <a:latin typeface="微软雅黑" pitchFamily="34" charset="-122"/>
                <a:ea typeface="微软雅黑" pitchFamily="34" charset="-122"/>
              </a:rPr>
              <a:t>     </a:t>
            </a:r>
            <a:r>
              <a:rPr lang="en-US" altLang="zh-CN" sz="2800" b="1" i="1" dirty="0">
                <a:latin typeface="微软雅黑" pitchFamily="34" charset="-122"/>
                <a:ea typeface="微软雅黑" pitchFamily="34" charset="-122"/>
              </a:rPr>
              <a:t>1≤ s≤m-1</a:t>
            </a:r>
            <a:endParaRPr lang="en-US" altLang="zh-CN" sz="2800" dirty="0">
              <a:latin typeface="微软雅黑" pitchFamily="34" charset="-122"/>
              <a:ea typeface="微软雅黑" pitchFamily="34" charset="-122"/>
            </a:endParaRPr>
          </a:p>
          <a:p>
            <a:pPr marL="0" lvl="2">
              <a:lnSpc>
                <a:spcPct val="150000"/>
              </a:lnSpc>
            </a:pPr>
            <a:r>
              <a:rPr lang="zh-CN" altLang="en-US" sz="2800" dirty="0" smtClean="0">
                <a:latin typeface="微软雅黑" pitchFamily="34" charset="-122"/>
                <a:ea typeface="微软雅黑" pitchFamily="34" charset="-122"/>
              </a:rPr>
              <a:t>   其中</a:t>
            </a:r>
            <a:r>
              <a:rPr lang="zh-CN" altLang="en-US" sz="2800" dirty="0">
                <a:latin typeface="微软雅黑" pitchFamily="34" charset="-122"/>
                <a:ea typeface="微软雅黑" pitchFamily="34" charset="-122"/>
              </a:rPr>
              <a:t>：</a:t>
            </a:r>
            <a:r>
              <a:rPr lang="en-US" altLang="zh-CN" sz="2800" b="1" dirty="0">
                <a:latin typeface="微软雅黑" pitchFamily="34" charset="-122"/>
                <a:ea typeface="微软雅黑" pitchFamily="34" charset="-122"/>
              </a:rPr>
              <a:t>H</a:t>
            </a:r>
            <a:r>
              <a:rPr lang="en-US" altLang="zh-CN" sz="2800" b="1" baseline="-25000" dirty="0">
                <a:latin typeface="微软雅黑" pitchFamily="34" charset="-122"/>
                <a:ea typeface="微软雅黑" pitchFamily="34" charset="-122"/>
              </a:rPr>
              <a:t>0</a:t>
            </a:r>
            <a:r>
              <a:rPr lang="en-US" altLang="zh-CN" sz="2800" b="1" dirty="0">
                <a:latin typeface="微软雅黑" pitchFamily="34" charset="-122"/>
                <a:ea typeface="微软雅黑" pitchFamily="34" charset="-122"/>
              </a:rPr>
              <a:t> = H(key)</a:t>
            </a:r>
          </a:p>
          <a:p>
            <a:pPr marL="0" lvl="2">
              <a:lnSpc>
                <a:spcPct val="150000"/>
              </a:lnSpc>
            </a:pPr>
            <a:r>
              <a:rPr lang="en-US" altLang="zh-CN" sz="2800" b="1" dirty="0" smtClean="0">
                <a:latin typeface="微软雅黑" pitchFamily="34" charset="-122"/>
                <a:ea typeface="微软雅黑" pitchFamily="34" charset="-122"/>
              </a:rPr>
              <a:t>             H</a:t>
            </a:r>
            <a:r>
              <a:rPr lang="en-US" altLang="zh-CN" sz="2800" b="1" baseline="-25000" dirty="0" smtClean="0">
                <a:latin typeface="微软雅黑" pitchFamily="34" charset="-122"/>
                <a:ea typeface="微软雅黑" pitchFamily="34" charset="-122"/>
              </a:rPr>
              <a:t>i</a:t>
            </a:r>
            <a:r>
              <a:rPr lang="en-US" altLang="zh-CN" sz="2800" b="1" dirty="0" smtClean="0">
                <a:latin typeface="微软雅黑" pitchFamily="34" charset="-122"/>
                <a:ea typeface="微软雅黑" pitchFamily="34" charset="-122"/>
              </a:rPr>
              <a:t> </a:t>
            </a:r>
            <a:r>
              <a:rPr lang="en-US" altLang="zh-CN" sz="2800" b="1" dirty="0">
                <a:latin typeface="微软雅黑" pitchFamily="34" charset="-122"/>
                <a:ea typeface="微软雅黑" pitchFamily="34" charset="-122"/>
              </a:rPr>
              <a:t>= ( H(key) + </a:t>
            </a:r>
            <a:r>
              <a:rPr lang="en-US" altLang="zh-CN" sz="2800" b="1" i="1" dirty="0" err="1">
                <a:solidFill>
                  <a:srgbClr val="C00000"/>
                </a:solidFill>
                <a:latin typeface="微软雅黑" pitchFamily="34" charset="-122"/>
                <a:ea typeface="微软雅黑" pitchFamily="34" charset="-122"/>
              </a:rPr>
              <a:t>d</a:t>
            </a:r>
            <a:r>
              <a:rPr lang="en-US" altLang="zh-CN" sz="2800" b="1" i="1" baseline="-25000" dirty="0" err="1">
                <a:solidFill>
                  <a:srgbClr val="C00000"/>
                </a:solidFill>
                <a:latin typeface="微软雅黑" pitchFamily="34" charset="-122"/>
                <a:ea typeface="微软雅黑" pitchFamily="34" charset="-122"/>
              </a:rPr>
              <a:t>i</a:t>
            </a:r>
            <a:r>
              <a:rPr lang="en-US" altLang="zh-CN" sz="2800" b="1" i="1" dirty="0">
                <a:solidFill>
                  <a:srgbClr val="C00000"/>
                </a:solidFill>
                <a:latin typeface="微软雅黑" pitchFamily="34" charset="-122"/>
                <a:ea typeface="微软雅黑" pitchFamily="34" charset="-122"/>
              </a:rPr>
              <a:t> </a:t>
            </a:r>
            <a:r>
              <a:rPr lang="en-US" altLang="zh-CN" sz="2800" b="1" dirty="0">
                <a:latin typeface="微软雅黑" pitchFamily="34" charset="-122"/>
                <a:ea typeface="微软雅黑" pitchFamily="34" charset="-122"/>
              </a:rPr>
              <a:t>) MOD m </a:t>
            </a:r>
          </a:p>
          <a:p>
            <a:pPr marL="0" lvl="2">
              <a:lnSpc>
                <a:spcPct val="150000"/>
              </a:lnSpc>
            </a:pPr>
            <a:r>
              <a:rPr lang="en-US" altLang="zh-CN" sz="2800" b="1" dirty="0">
                <a:latin typeface="微软雅黑" pitchFamily="34" charset="-122"/>
                <a:ea typeface="微软雅黑" pitchFamily="34" charset="-122"/>
              </a:rPr>
              <a:t>                       </a:t>
            </a:r>
            <a:r>
              <a:rPr lang="en-US" altLang="zh-CN" sz="2800" b="1" i="1" dirty="0" err="1">
                <a:latin typeface="微软雅黑" pitchFamily="34" charset="-122"/>
                <a:ea typeface="微软雅黑" pitchFamily="34" charset="-122"/>
              </a:rPr>
              <a:t>i</a:t>
            </a:r>
            <a:r>
              <a:rPr lang="en-US" altLang="zh-CN" sz="2800" b="1" i="1" dirty="0">
                <a:latin typeface="微软雅黑" pitchFamily="34" charset="-122"/>
                <a:ea typeface="微软雅黑" pitchFamily="34" charset="-122"/>
              </a:rPr>
              <a:t>=1, 2, …, s</a:t>
            </a:r>
            <a:endParaRPr lang="en-US" altLang="zh-CN" sz="2800" b="1" dirty="0">
              <a:latin typeface="微软雅黑" pitchFamily="34" charset="-122"/>
              <a:ea typeface="微软雅黑" pitchFamily="34" charset="-122"/>
            </a:endParaRPr>
          </a:p>
        </p:txBody>
      </p:sp>
      <p:sp>
        <p:nvSpPr>
          <p:cNvPr id="155652" name="Text Box 4"/>
          <p:cNvSpPr txBox="1">
            <a:spLocks noChangeArrowheads="1"/>
          </p:cNvSpPr>
          <p:nvPr/>
        </p:nvSpPr>
        <p:spPr bwMode="auto">
          <a:xfrm>
            <a:off x="762000" y="441325"/>
            <a:ext cx="2492990"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3600" dirty="0" smtClean="0">
                <a:latin typeface="微软雅黑" pitchFamily="34" charset="-122"/>
                <a:ea typeface="微软雅黑" pitchFamily="34" charset="-122"/>
              </a:rPr>
              <a:t>开放</a:t>
            </a:r>
            <a:r>
              <a:rPr lang="zh-CN" altLang="en-US" sz="3600" dirty="0">
                <a:latin typeface="微软雅黑" pitchFamily="34" charset="-122"/>
                <a:ea typeface="微软雅黑" pitchFamily="34" charset="-122"/>
              </a:rPr>
              <a:t>定址法</a:t>
            </a: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5" name="Rectangle 3"/>
          <p:cNvSpPr>
            <a:spLocks noChangeArrowheads="1"/>
          </p:cNvSpPr>
          <p:nvPr/>
        </p:nvSpPr>
        <p:spPr bwMode="auto">
          <a:xfrm>
            <a:off x="357158" y="1500174"/>
            <a:ext cx="8382000" cy="4078039"/>
          </a:xfrm>
          <a:prstGeom prst="rect">
            <a:avLst/>
          </a:prstGeom>
          <a:noFill/>
          <a:ln w="12700" cap="sq">
            <a:noFill/>
            <a:miter lim="800000"/>
            <a:headEnd type="none" w="sm" len="sm"/>
            <a:tailEnd type="none" w="sm" len="sm"/>
          </a:ln>
          <a:effectLst/>
        </p:spPr>
        <p:txBody>
          <a:bodyPr>
            <a:spAutoFit/>
          </a:bodyPr>
          <a:lstStyle/>
          <a:p>
            <a:pPr>
              <a:lnSpc>
                <a:spcPct val="150000"/>
              </a:lnSpc>
              <a:spcBef>
                <a:spcPts val="600"/>
              </a:spcBef>
              <a:buFont typeface="Wingdings" pitchFamily="2" charset="2"/>
              <a:buNone/>
            </a:pPr>
            <a:r>
              <a:rPr lang="zh-CN" altLang="en-US" sz="2800" dirty="0" smtClean="0">
                <a:latin typeface="微软雅黑" pitchFamily="34" charset="-122"/>
                <a:ea typeface="微软雅黑" pitchFamily="34" charset="-122"/>
              </a:rPr>
              <a:t>排序</a:t>
            </a:r>
            <a:r>
              <a:rPr lang="zh-CN" altLang="en-US" sz="2800" dirty="0">
                <a:latin typeface="微软雅黑" pitchFamily="34" charset="-122"/>
                <a:ea typeface="微软雅黑" pitchFamily="34" charset="-122"/>
              </a:rPr>
              <a:t>是指将一组数据元素按某个数据项值的大小排列成一个有序序列的过程</a:t>
            </a:r>
            <a:r>
              <a:rPr lang="zh-CN" altLang="en-US" sz="2800" dirty="0" smtClean="0">
                <a:latin typeface="微软雅黑" pitchFamily="34" charset="-122"/>
                <a:ea typeface="微软雅黑" pitchFamily="34" charset="-122"/>
              </a:rPr>
              <a:t>。</a:t>
            </a:r>
            <a:endParaRPr lang="en-US" altLang="zh-CN" sz="2800" dirty="0" smtClean="0">
              <a:latin typeface="微软雅黑" pitchFamily="34" charset="-122"/>
              <a:ea typeface="微软雅黑" pitchFamily="34" charset="-122"/>
            </a:endParaRPr>
          </a:p>
          <a:p>
            <a:pPr>
              <a:lnSpc>
                <a:spcPct val="150000"/>
              </a:lnSpc>
              <a:spcBef>
                <a:spcPts val="600"/>
              </a:spcBef>
              <a:buFont typeface="Arial" pitchFamily="34" charset="0"/>
              <a:buChar char="•"/>
            </a:pPr>
            <a:r>
              <a:rPr lang="en-US" altLang="zh-CN" sz="2000" dirty="0" smtClean="0">
                <a:solidFill>
                  <a:srgbClr val="FF0000"/>
                </a:solidFill>
                <a:latin typeface="微软雅黑" pitchFamily="34" charset="-122"/>
                <a:ea typeface="微软雅黑" pitchFamily="34" charset="-122"/>
              </a:rPr>
              <a:t> </a:t>
            </a:r>
            <a:r>
              <a:rPr lang="zh-CN" altLang="en-US" sz="2000" dirty="0" smtClean="0">
                <a:solidFill>
                  <a:srgbClr val="FF0000"/>
                </a:solidFill>
                <a:latin typeface="微软雅黑" pitchFamily="34" charset="-122"/>
                <a:ea typeface="微软雅黑" pitchFamily="34" charset="-122"/>
              </a:rPr>
              <a:t>插入排序</a:t>
            </a:r>
            <a:endParaRPr lang="en-US" altLang="zh-CN" sz="2000" dirty="0" smtClean="0">
              <a:solidFill>
                <a:srgbClr val="FF0000"/>
              </a:solidFill>
              <a:latin typeface="微软雅黑" pitchFamily="34" charset="-122"/>
              <a:ea typeface="微软雅黑" pitchFamily="34" charset="-122"/>
            </a:endParaRPr>
          </a:p>
          <a:p>
            <a:pPr>
              <a:lnSpc>
                <a:spcPct val="150000"/>
              </a:lnSpc>
              <a:spcBef>
                <a:spcPts val="600"/>
              </a:spcBef>
              <a:buFont typeface="Arial" pitchFamily="34" charset="0"/>
              <a:buChar char="•"/>
            </a:pPr>
            <a:r>
              <a:rPr lang="zh-CN" altLang="en-US" sz="2000" dirty="0" smtClean="0">
                <a:solidFill>
                  <a:srgbClr val="FF0000"/>
                </a:solidFill>
                <a:latin typeface="微软雅黑" pitchFamily="34" charset="-122"/>
                <a:ea typeface="微软雅黑" pitchFamily="34" charset="-122"/>
              </a:rPr>
              <a:t> 希尔排序 </a:t>
            </a:r>
            <a:endParaRPr lang="en-US" altLang="zh-CN" sz="2000" dirty="0" smtClean="0">
              <a:solidFill>
                <a:srgbClr val="FF0000"/>
              </a:solidFill>
              <a:latin typeface="微软雅黑" pitchFamily="34" charset="-122"/>
              <a:ea typeface="微软雅黑" pitchFamily="34" charset="-122"/>
            </a:endParaRPr>
          </a:p>
          <a:p>
            <a:pPr>
              <a:lnSpc>
                <a:spcPct val="150000"/>
              </a:lnSpc>
              <a:spcBef>
                <a:spcPts val="600"/>
              </a:spcBef>
              <a:buFont typeface="Arial" pitchFamily="34" charset="0"/>
              <a:buChar char="•"/>
            </a:pPr>
            <a:r>
              <a:rPr lang="zh-CN" altLang="en-US" sz="2000" dirty="0" smtClean="0">
                <a:solidFill>
                  <a:srgbClr val="FF0000"/>
                </a:solidFill>
                <a:latin typeface="微软雅黑" pitchFamily="34" charset="-122"/>
                <a:ea typeface="微软雅黑" pitchFamily="34" charset="-122"/>
              </a:rPr>
              <a:t> 冒泡排序</a:t>
            </a:r>
            <a:endParaRPr lang="en-US" altLang="zh-CN" sz="2000" dirty="0" smtClean="0">
              <a:solidFill>
                <a:srgbClr val="FF0000"/>
              </a:solidFill>
              <a:latin typeface="微软雅黑" pitchFamily="34" charset="-122"/>
              <a:ea typeface="微软雅黑" pitchFamily="34" charset="-122"/>
            </a:endParaRPr>
          </a:p>
          <a:p>
            <a:pPr>
              <a:lnSpc>
                <a:spcPct val="150000"/>
              </a:lnSpc>
              <a:spcBef>
                <a:spcPts val="600"/>
              </a:spcBef>
              <a:buFont typeface="Arial" pitchFamily="34" charset="0"/>
              <a:buChar char="•"/>
            </a:pPr>
            <a:r>
              <a:rPr lang="en-US" altLang="zh-CN" sz="2000" dirty="0" smtClean="0">
                <a:solidFill>
                  <a:srgbClr val="FF0000"/>
                </a:solidFill>
                <a:latin typeface="微软雅黑" pitchFamily="34" charset="-122"/>
                <a:ea typeface="微软雅黑" pitchFamily="34" charset="-122"/>
              </a:rPr>
              <a:t> </a:t>
            </a:r>
            <a:r>
              <a:rPr lang="zh-CN" altLang="en-US" sz="2000" dirty="0" smtClean="0">
                <a:solidFill>
                  <a:srgbClr val="FF0000"/>
                </a:solidFill>
                <a:latin typeface="微软雅黑" pitchFamily="34" charset="-122"/>
                <a:ea typeface="微软雅黑" pitchFamily="34" charset="-122"/>
              </a:rPr>
              <a:t>快速排序</a:t>
            </a:r>
            <a:endParaRPr lang="en-US" altLang="zh-CN" sz="2000" dirty="0" smtClean="0">
              <a:solidFill>
                <a:srgbClr val="FF0000"/>
              </a:solidFill>
              <a:latin typeface="微软雅黑" pitchFamily="34" charset="-122"/>
              <a:ea typeface="微软雅黑" pitchFamily="34" charset="-122"/>
            </a:endParaRPr>
          </a:p>
          <a:p>
            <a:pPr>
              <a:lnSpc>
                <a:spcPct val="150000"/>
              </a:lnSpc>
              <a:spcBef>
                <a:spcPts val="600"/>
              </a:spcBef>
              <a:buFont typeface="Arial" pitchFamily="34" charset="0"/>
              <a:buChar char="•"/>
            </a:pPr>
            <a:r>
              <a:rPr lang="zh-CN" altLang="en-US" sz="2000" dirty="0" smtClean="0">
                <a:solidFill>
                  <a:srgbClr val="FF0000"/>
                </a:solidFill>
                <a:latin typeface="微软雅黑" pitchFamily="34" charset="-122"/>
                <a:ea typeface="微软雅黑" pitchFamily="34" charset="-122"/>
              </a:rPr>
              <a:t> 选择排序</a:t>
            </a:r>
            <a:endParaRPr lang="zh-CN" altLang="en-US" sz="2000" dirty="0">
              <a:solidFill>
                <a:srgbClr val="FF0000"/>
              </a:solidFill>
              <a:latin typeface="微软雅黑" pitchFamily="34" charset="-122"/>
              <a:ea typeface="微软雅黑" pitchFamily="34" charset="-122"/>
            </a:endParaRPr>
          </a:p>
        </p:txBody>
      </p:sp>
      <p:sp>
        <p:nvSpPr>
          <p:cNvPr id="3" name="TextBox 2"/>
          <p:cNvSpPr txBox="1"/>
          <p:nvPr/>
        </p:nvSpPr>
        <p:spPr>
          <a:xfrm>
            <a:off x="428596" y="357166"/>
            <a:ext cx="6786610" cy="830997"/>
          </a:xfrm>
          <a:prstGeom prst="rect">
            <a:avLst/>
          </a:prstGeom>
          <a:noFill/>
        </p:spPr>
        <p:txBody>
          <a:bodyPr wrap="square" rtlCol="0">
            <a:spAutoFit/>
          </a:bodyPr>
          <a:lstStyle/>
          <a:p>
            <a:r>
              <a:rPr lang="zh-CN" altLang="en-US" sz="4800" dirty="0" smtClean="0">
                <a:latin typeface="微软雅黑" pitchFamily="34" charset="-122"/>
                <a:ea typeface="微软雅黑" pitchFamily="34" charset="-122"/>
              </a:rPr>
              <a:t>排序</a:t>
            </a:r>
            <a:endParaRPr lang="zh-CN" altLang="en-US" sz="4800" dirty="0">
              <a:latin typeface="微软雅黑" pitchFamily="34" charset="-122"/>
              <a:ea typeface="微软雅黑" pitchFamily="34" charset="-122"/>
            </a:endParaRPr>
          </a:p>
        </p:txBody>
      </p:sp>
      <p:sp>
        <p:nvSpPr>
          <p:cNvPr id="4" name="灯片编号占位符 3"/>
          <p:cNvSpPr>
            <a:spLocks noGrp="1"/>
          </p:cNvSpPr>
          <p:nvPr>
            <p:ph type="sldNum" sz="quarter" idx="12"/>
          </p:nvPr>
        </p:nvSpPr>
        <p:spPr/>
        <p:txBody>
          <a:bodyPr/>
          <a:lstStyle/>
          <a:p>
            <a:fld id="{9E3A2DB7-315D-4834-9C72-2DD9442B4884}" type="slidenum">
              <a:rPr lang="zh-CN" altLang="en-US" smtClean="0"/>
              <a:pPr/>
              <a:t>3</a:t>
            </a:fld>
            <a:endParaRPr lang="zh-CN" alt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79235">
                                            <p:txEl>
                                              <p:pRg st="0" end="0"/>
                                            </p:txEl>
                                          </p:spTgt>
                                        </p:tgtEl>
                                        <p:attrNameLst>
                                          <p:attrName>style.visibility</p:attrName>
                                        </p:attrNameLst>
                                      </p:cBhvr>
                                      <p:to>
                                        <p:strVal val="visible"/>
                                      </p:to>
                                    </p:set>
                                    <p:animEffect transition="in" filter="wipe(up)">
                                      <p:cBhvr>
                                        <p:cTn id="7" dur="500"/>
                                        <p:tgtEl>
                                          <p:spTgt spid="4792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79235">
                                            <p:txEl>
                                              <p:pRg st="1" end="1"/>
                                            </p:txEl>
                                          </p:spTgt>
                                        </p:tgtEl>
                                        <p:attrNameLst>
                                          <p:attrName>style.visibility</p:attrName>
                                        </p:attrNameLst>
                                      </p:cBhvr>
                                      <p:to>
                                        <p:strVal val="visible"/>
                                      </p:to>
                                    </p:set>
                                    <p:animEffect transition="in" filter="wipe(up)">
                                      <p:cBhvr>
                                        <p:cTn id="12" dur="500"/>
                                        <p:tgtEl>
                                          <p:spTgt spid="4792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479235">
                                            <p:txEl>
                                              <p:pRg st="2" end="2"/>
                                            </p:txEl>
                                          </p:spTgt>
                                        </p:tgtEl>
                                        <p:attrNameLst>
                                          <p:attrName>style.visibility</p:attrName>
                                        </p:attrNameLst>
                                      </p:cBhvr>
                                      <p:to>
                                        <p:strVal val="visible"/>
                                      </p:to>
                                    </p:set>
                                    <p:animEffect transition="in" filter="wipe(up)">
                                      <p:cBhvr>
                                        <p:cTn id="17" dur="500"/>
                                        <p:tgtEl>
                                          <p:spTgt spid="4792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479235">
                                            <p:txEl>
                                              <p:pRg st="3" end="3"/>
                                            </p:txEl>
                                          </p:spTgt>
                                        </p:tgtEl>
                                        <p:attrNameLst>
                                          <p:attrName>style.visibility</p:attrName>
                                        </p:attrNameLst>
                                      </p:cBhvr>
                                      <p:to>
                                        <p:strVal val="visible"/>
                                      </p:to>
                                    </p:set>
                                    <p:animEffect transition="in" filter="wipe(up)">
                                      <p:cBhvr>
                                        <p:cTn id="22" dur="500"/>
                                        <p:tgtEl>
                                          <p:spTgt spid="4792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479235">
                                            <p:txEl>
                                              <p:pRg st="4" end="4"/>
                                            </p:txEl>
                                          </p:spTgt>
                                        </p:tgtEl>
                                        <p:attrNameLst>
                                          <p:attrName>style.visibility</p:attrName>
                                        </p:attrNameLst>
                                      </p:cBhvr>
                                      <p:to>
                                        <p:strVal val="visible"/>
                                      </p:to>
                                    </p:set>
                                    <p:animEffect transition="in" filter="wipe(up)">
                                      <p:cBhvr>
                                        <p:cTn id="27" dur="500"/>
                                        <p:tgtEl>
                                          <p:spTgt spid="47923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479235">
                                            <p:txEl>
                                              <p:pRg st="5" end="5"/>
                                            </p:txEl>
                                          </p:spTgt>
                                        </p:tgtEl>
                                        <p:attrNameLst>
                                          <p:attrName>style.visibility</p:attrName>
                                        </p:attrNameLst>
                                      </p:cBhvr>
                                      <p:to>
                                        <p:strVal val="visible"/>
                                      </p:to>
                                    </p:set>
                                    <p:animEffect transition="in" filter="wipe(up)">
                                      <p:cBhvr>
                                        <p:cTn id="32" dur="500"/>
                                        <p:tgtEl>
                                          <p:spTgt spid="4792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idx="4294967295"/>
          </p:nvPr>
        </p:nvSpPr>
        <p:spPr>
          <a:xfrm>
            <a:off x="500034" y="1500174"/>
            <a:ext cx="7772400" cy="685800"/>
          </a:xfrm>
        </p:spPr>
        <p:txBody>
          <a:bodyPr>
            <a:normAutofit/>
          </a:bodyPr>
          <a:lstStyle/>
          <a:p>
            <a:pPr algn="just"/>
            <a:r>
              <a:rPr lang="zh-CN" altLang="en-US" sz="2800" dirty="0">
                <a:latin typeface="微软雅黑" pitchFamily="34" charset="-122"/>
                <a:ea typeface="微软雅黑" pitchFamily="34" charset="-122"/>
              </a:rPr>
              <a:t>对增量 </a:t>
            </a:r>
            <a:r>
              <a:rPr lang="en-US" altLang="zh-CN" sz="2800" b="1" i="1" dirty="0" err="1">
                <a:latin typeface="微软雅黑" pitchFamily="34" charset="-122"/>
                <a:ea typeface="微软雅黑" pitchFamily="34" charset="-122"/>
              </a:rPr>
              <a:t>d</a:t>
            </a:r>
            <a:r>
              <a:rPr lang="en-US" altLang="zh-CN" sz="2800" b="1" i="1" baseline="-25000" dirty="0" err="1">
                <a:latin typeface="微软雅黑" pitchFamily="34" charset="-122"/>
                <a:ea typeface="微软雅黑" pitchFamily="34" charset="-122"/>
              </a:rPr>
              <a:t>i</a:t>
            </a:r>
            <a:r>
              <a:rPr lang="en-US" altLang="zh-CN" sz="2800" baseline="-25000" dirty="0">
                <a:latin typeface="微软雅黑" pitchFamily="34" charset="-122"/>
                <a:ea typeface="微软雅黑" pitchFamily="34" charset="-122"/>
              </a:rPr>
              <a:t>  </a:t>
            </a:r>
            <a:r>
              <a:rPr lang="zh-CN" altLang="en-US" sz="2800" dirty="0">
                <a:latin typeface="微软雅黑" pitchFamily="34" charset="-122"/>
                <a:ea typeface="微软雅黑" pitchFamily="34" charset="-122"/>
              </a:rPr>
              <a:t>有三种取法：</a:t>
            </a:r>
          </a:p>
        </p:txBody>
      </p:sp>
      <p:sp>
        <p:nvSpPr>
          <p:cNvPr id="160771" name="Rectangle 3"/>
          <p:cNvSpPr>
            <a:spLocks noGrp="1" noChangeArrowheads="1"/>
          </p:cNvSpPr>
          <p:nvPr>
            <p:ph type="body" idx="4294967295"/>
          </p:nvPr>
        </p:nvSpPr>
        <p:spPr>
          <a:xfrm>
            <a:off x="500034" y="2285992"/>
            <a:ext cx="8382000" cy="3714776"/>
          </a:xfrm>
        </p:spPr>
        <p:txBody>
          <a:bodyPr>
            <a:normAutofit/>
          </a:bodyPr>
          <a:lstStyle/>
          <a:p>
            <a:pPr>
              <a:lnSpc>
                <a:spcPct val="130000"/>
              </a:lnSpc>
              <a:buNone/>
            </a:pPr>
            <a:r>
              <a:rPr lang="en-US" altLang="zh-CN" sz="2400" dirty="0">
                <a:latin typeface="微软雅黑" pitchFamily="34" charset="-122"/>
                <a:ea typeface="微软雅黑" pitchFamily="34" charset="-122"/>
              </a:rPr>
              <a:t>1) </a:t>
            </a:r>
            <a:r>
              <a:rPr lang="zh-CN" altLang="en-US" sz="2400" b="1" dirty="0">
                <a:solidFill>
                  <a:srgbClr val="C00000"/>
                </a:solidFill>
                <a:latin typeface="微软雅黑" pitchFamily="34" charset="-122"/>
                <a:ea typeface="微软雅黑" pitchFamily="34" charset="-122"/>
              </a:rPr>
              <a:t>线性探测再散列</a:t>
            </a:r>
            <a:r>
              <a:rPr lang="zh-CN" altLang="en-US" sz="2400" b="1" dirty="0">
                <a:latin typeface="微软雅黑" pitchFamily="34" charset="-122"/>
                <a:ea typeface="微软雅黑" pitchFamily="34" charset="-122"/>
              </a:rPr>
              <a:t/>
            </a:r>
            <a:br>
              <a:rPr lang="zh-CN" altLang="en-US" sz="2400" b="1" dirty="0">
                <a:latin typeface="微软雅黑" pitchFamily="34" charset="-122"/>
                <a:ea typeface="微软雅黑" pitchFamily="34" charset="-122"/>
              </a:rPr>
            </a:br>
            <a:r>
              <a:rPr lang="zh-CN" altLang="en-US" sz="2400" dirty="0">
                <a:latin typeface="微软雅黑" pitchFamily="34" charset="-122"/>
                <a:ea typeface="微软雅黑" pitchFamily="34" charset="-122"/>
              </a:rPr>
              <a:t>     </a:t>
            </a:r>
            <a:r>
              <a:rPr lang="en-US" altLang="zh-CN" sz="2400" b="1" i="1" dirty="0" err="1" smtClean="0">
                <a:latin typeface="微软雅黑" pitchFamily="34" charset="-122"/>
                <a:ea typeface="微软雅黑" pitchFamily="34" charset="-122"/>
              </a:rPr>
              <a:t>d</a:t>
            </a:r>
            <a:r>
              <a:rPr lang="en-US" altLang="zh-CN" sz="2400" b="1" i="1" baseline="-25000" dirty="0" err="1" smtClean="0">
                <a:latin typeface="微软雅黑" pitchFamily="34" charset="-122"/>
                <a:ea typeface="微软雅黑" pitchFamily="34" charset="-122"/>
              </a:rPr>
              <a:t>i</a:t>
            </a:r>
            <a:r>
              <a:rPr lang="en-US" altLang="zh-CN" sz="2400" b="1" i="1" dirty="0" smtClean="0">
                <a:latin typeface="微软雅黑" pitchFamily="34" charset="-122"/>
                <a:ea typeface="微软雅黑" pitchFamily="34" charset="-122"/>
              </a:rPr>
              <a:t> </a:t>
            </a:r>
            <a:r>
              <a:rPr lang="en-US" altLang="zh-CN" sz="2400" b="1" i="1" dirty="0">
                <a:latin typeface="微软雅黑" pitchFamily="34" charset="-122"/>
                <a:ea typeface="微软雅黑" pitchFamily="34" charset="-122"/>
              </a:rPr>
              <a:t>= </a:t>
            </a:r>
            <a:r>
              <a:rPr lang="en-US" altLang="zh-CN" sz="2400" b="1" i="1" dirty="0" smtClean="0">
                <a:latin typeface="微软雅黑" pitchFamily="34" charset="-122"/>
                <a:ea typeface="微软雅黑" pitchFamily="34" charset="-122"/>
              </a:rPr>
              <a:t>c </a:t>
            </a:r>
            <a:r>
              <a:rPr lang="en-US" altLang="zh-CN" sz="2400" b="1" i="1" dirty="0" smtClean="0">
                <a:latin typeface="微软雅黑" pitchFamily="34" charset="-122"/>
                <a:ea typeface="微软雅黑" pitchFamily="34" charset="-122"/>
                <a:sym typeface="Symbol" pitchFamily="18" charset="2"/>
              </a:rPr>
              <a:t>  </a:t>
            </a:r>
            <a:r>
              <a:rPr lang="en-US" altLang="zh-CN" sz="2400" b="1" i="1" dirty="0" err="1">
                <a:latin typeface="微软雅黑" pitchFamily="34" charset="-122"/>
                <a:ea typeface="微软雅黑" pitchFamily="34" charset="-122"/>
              </a:rPr>
              <a:t>i</a:t>
            </a:r>
            <a:r>
              <a:rPr lang="en-US" altLang="zh-CN" sz="2400" dirty="0">
                <a:latin typeface="微软雅黑" pitchFamily="34" charset="-122"/>
                <a:ea typeface="微软雅黑" pitchFamily="34" charset="-122"/>
              </a:rPr>
              <a:t>   </a:t>
            </a:r>
            <a:r>
              <a:rPr lang="zh-CN" altLang="en-US" sz="2400" dirty="0">
                <a:latin typeface="微软雅黑" pitchFamily="34" charset="-122"/>
                <a:ea typeface="微软雅黑" pitchFamily="34" charset="-122"/>
              </a:rPr>
              <a:t>最简单的情况  </a:t>
            </a:r>
            <a:r>
              <a:rPr lang="en-US" altLang="zh-CN" sz="2400" b="1" i="1" dirty="0">
                <a:latin typeface="微软雅黑" pitchFamily="34" charset="-122"/>
                <a:ea typeface="微软雅黑" pitchFamily="34" charset="-122"/>
              </a:rPr>
              <a:t>c=1</a:t>
            </a:r>
            <a:endParaRPr lang="en-US" altLang="zh-CN" sz="2400" dirty="0">
              <a:latin typeface="微软雅黑" pitchFamily="34" charset="-122"/>
              <a:ea typeface="微软雅黑" pitchFamily="34" charset="-122"/>
            </a:endParaRPr>
          </a:p>
          <a:p>
            <a:pPr>
              <a:lnSpc>
                <a:spcPct val="130000"/>
              </a:lnSpc>
              <a:buNone/>
            </a:pPr>
            <a:r>
              <a:rPr lang="en-US" altLang="zh-CN" sz="2400" dirty="0">
                <a:latin typeface="微软雅黑" pitchFamily="34" charset="-122"/>
                <a:ea typeface="微软雅黑" pitchFamily="34" charset="-122"/>
              </a:rPr>
              <a:t>2) </a:t>
            </a:r>
            <a:r>
              <a:rPr lang="zh-CN" altLang="en-US" sz="2400" b="1" dirty="0">
                <a:latin typeface="微软雅黑" pitchFamily="34" charset="-122"/>
                <a:ea typeface="微软雅黑" pitchFamily="34" charset="-122"/>
              </a:rPr>
              <a:t>平方探测再散列</a:t>
            </a:r>
            <a:br>
              <a:rPr lang="zh-CN" altLang="en-US" sz="2400" b="1" dirty="0">
                <a:latin typeface="微软雅黑" pitchFamily="34" charset="-122"/>
                <a:ea typeface="微软雅黑" pitchFamily="34" charset="-122"/>
              </a:rPr>
            </a:br>
            <a:r>
              <a:rPr lang="zh-CN" altLang="en-US" sz="2400" dirty="0">
                <a:latin typeface="微软雅黑" pitchFamily="34" charset="-122"/>
                <a:ea typeface="微软雅黑" pitchFamily="34" charset="-122"/>
              </a:rPr>
              <a:t>    </a:t>
            </a:r>
            <a:r>
              <a:rPr lang="zh-CN" altLang="en-US" sz="2400" dirty="0" smtClean="0">
                <a:latin typeface="微软雅黑" pitchFamily="34" charset="-122"/>
                <a:ea typeface="微软雅黑" pitchFamily="34" charset="-122"/>
              </a:rPr>
              <a:t> </a:t>
            </a:r>
            <a:r>
              <a:rPr lang="en-US" altLang="zh-CN" sz="2400" b="1" i="1" dirty="0" err="1">
                <a:latin typeface="微软雅黑" pitchFamily="34" charset="-122"/>
                <a:ea typeface="微软雅黑" pitchFamily="34" charset="-122"/>
              </a:rPr>
              <a:t>d</a:t>
            </a:r>
            <a:r>
              <a:rPr lang="en-US" altLang="zh-CN" sz="2400" b="1" i="1" baseline="-25000" dirty="0" err="1">
                <a:latin typeface="微软雅黑" pitchFamily="34" charset="-122"/>
                <a:ea typeface="微软雅黑" pitchFamily="34" charset="-122"/>
              </a:rPr>
              <a:t>i</a:t>
            </a:r>
            <a:r>
              <a:rPr lang="en-US" altLang="zh-CN" sz="2400" b="1" i="1" dirty="0">
                <a:latin typeface="微软雅黑" pitchFamily="34" charset="-122"/>
                <a:ea typeface="微软雅黑" pitchFamily="34" charset="-122"/>
              </a:rPr>
              <a:t> = 1</a:t>
            </a:r>
            <a:r>
              <a:rPr lang="en-US" altLang="zh-CN" sz="2400" b="1" i="1" baseline="30000" dirty="0">
                <a:latin typeface="微软雅黑" pitchFamily="34" charset="-122"/>
                <a:ea typeface="微软雅黑" pitchFamily="34" charset="-122"/>
              </a:rPr>
              <a:t>2</a:t>
            </a:r>
            <a:r>
              <a:rPr lang="en-US" altLang="zh-CN" sz="2400" b="1" i="1" dirty="0">
                <a:latin typeface="微软雅黑" pitchFamily="34" charset="-122"/>
                <a:ea typeface="微软雅黑" pitchFamily="34" charset="-122"/>
              </a:rPr>
              <a:t>, -1</a:t>
            </a:r>
            <a:r>
              <a:rPr lang="en-US" altLang="zh-CN" sz="2400" b="1" i="1" baseline="30000" dirty="0">
                <a:latin typeface="微软雅黑" pitchFamily="34" charset="-122"/>
                <a:ea typeface="微软雅黑" pitchFamily="34" charset="-122"/>
              </a:rPr>
              <a:t>2</a:t>
            </a:r>
            <a:r>
              <a:rPr lang="en-US" altLang="zh-CN" sz="2400" b="1" i="1" dirty="0">
                <a:latin typeface="微软雅黑" pitchFamily="34" charset="-122"/>
                <a:ea typeface="微软雅黑" pitchFamily="34" charset="-122"/>
              </a:rPr>
              <a:t>, 2</a:t>
            </a:r>
            <a:r>
              <a:rPr lang="en-US" altLang="zh-CN" sz="2400" b="1" i="1" baseline="30000" dirty="0">
                <a:latin typeface="微软雅黑" pitchFamily="34" charset="-122"/>
                <a:ea typeface="微软雅黑" pitchFamily="34" charset="-122"/>
              </a:rPr>
              <a:t>2</a:t>
            </a:r>
            <a:r>
              <a:rPr lang="en-US" altLang="zh-CN" sz="2400" b="1" i="1" dirty="0">
                <a:latin typeface="微软雅黑" pitchFamily="34" charset="-122"/>
                <a:ea typeface="微软雅黑" pitchFamily="34" charset="-122"/>
              </a:rPr>
              <a:t>, -2</a:t>
            </a:r>
            <a:r>
              <a:rPr lang="en-US" altLang="zh-CN" sz="2400" b="1" i="1" baseline="30000" dirty="0">
                <a:latin typeface="微软雅黑" pitchFamily="34" charset="-122"/>
                <a:ea typeface="微软雅黑" pitchFamily="34" charset="-122"/>
              </a:rPr>
              <a:t>2</a:t>
            </a:r>
            <a:r>
              <a:rPr lang="en-US" altLang="zh-CN" sz="2400" b="1" i="1" dirty="0">
                <a:latin typeface="微软雅黑" pitchFamily="34" charset="-122"/>
                <a:ea typeface="微软雅黑" pitchFamily="34" charset="-122"/>
              </a:rPr>
              <a:t>, …,</a:t>
            </a:r>
            <a:endParaRPr lang="en-US" altLang="zh-CN" sz="2400" dirty="0">
              <a:latin typeface="微软雅黑" pitchFamily="34" charset="-122"/>
              <a:ea typeface="微软雅黑" pitchFamily="34" charset="-122"/>
            </a:endParaRPr>
          </a:p>
          <a:p>
            <a:pPr>
              <a:lnSpc>
                <a:spcPct val="130000"/>
              </a:lnSpc>
              <a:buNone/>
            </a:pPr>
            <a:r>
              <a:rPr lang="en-US" altLang="zh-CN" sz="2400" dirty="0">
                <a:latin typeface="微软雅黑" pitchFamily="34" charset="-122"/>
                <a:ea typeface="微软雅黑" pitchFamily="34" charset="-122"/>
              </a:rPr>
              <a:t>3) </a:t>
            </a:r>
            <a:r>
              <a:rPr lang="zh-CN" altLang="en-US" sz="2400" b="1" dirty="0">
                <a:latin typeface="微软雅黑" pitchFamily="34" charset="-122"/>
                <a:ea typeface="微软雅黑" pitchFamily="34" charset="-122"/>
              </a:rPr>
              <a:t>随机探测再散列</a:t>
            </a:r>
            <a:br>
              <a:rPr lang="zh-CN" altLang="en-US" sz="2400" b="1" dirty="0">
                <a:latin typeface="微软雅黑" pitchFamily="34" charset="-122"/>
                <a:ea typeface="微软雅黑" pitchFamily="34" charset="-122"/>
              </a:rPr>
            </a:br>
            <a:r>
              <a:rPr lang="zh-CN" altLang="en-US" sz="2400" dirty="0">
                <a:latin typeface="微软雅黑" pitchFamily="34" charset="-122"/>
                <a:ea typeface="微软雅黑" pitchFamily="34" charset="-122"/>
              </a:rPr>
              <a:t>     </a:t>
            </a:r>
            <a:r>
              <a:rPr lang="en-US" altLang="zh-CN" sz="2400" b="1" i="1" dirty="0" err="1" smtClean="0">
                <a:latin typeface="微软雅黑" pitchFamily="34" charset="-122"/>
                <a:ea typeface="微软雅黑" pitchFamily="34" charset="-122"/>
              </a:rPr>
              <a:t>d</a:t>
            </a:r>
            <a:r>
              <a:rPr lang="en-US" altLang="zh-CN" sz="2400" b="1" i="1" baseline="-25000" dirty="0" err="1" smtClean="0">
                <a:latin typeface="微软雅黑" pitchFamily="34" charset="-122"/>
                <a:ea typeface="微软雅黑" pitchFamily="34" charset="-122"/>
              </a:rPr>
              <a:t>i</a:t>
            </a:r>
            <a:r>
              <a:rPr lang="en-US" altLang="zh-CN" sz="2400" b="1" i="1" dirty="0" smtClean="0">
                <a:latin typeface="微软雅黑" pitchFamily="34" charset="-122"/>
                <a:ea typeface="微软雅黑" pitchFamily="34" charset="-122"/>
              </a:rPr>
              <a:t> </a:t>
            </a:r>
            <a:r>
              <a:rPr lang="zh-CN" altLang="en-US" sz="2400" dirty="0">
                <a:latin typeface="微软雅黑" pitchFamily="34" charset="-122"/>
                <a:ea typeface="微软雅黑" pitchFamily="34" charset="-122"/>
              </a:rPr>
              <a:t>是一组</a:t>
            </a:r>
            <a:r>
              <a:rPr lang="zh-CN" altLang="en-US" sz="2400" b="1" dirty="0">
                <a:latin typeface="微软雅黑" pitchFamily="34" charset="-122"/>
                <a:ea typeface="微软雅黑" pitchFamily="34" charset="-122"/>
              </a:rPr>
              <a:t>伪随机数列</a:t>
            </a:r>
            <a:r>
              <a:rPr lang="zh-CN" altLang="en-US" sz="2400" dirty="0">
                <a:latin typeface="微软雅黑" pitchFamily="34" charset="-122"/>
                <a:ea typeface="微软雅黑" pitchFamily="34" charset="-122"/>
              </a:rPr>
              <a:t>   或者</a:t>
            </a:r>
          </a:p>
          <a:p>
            <a:pPr algn="just">
              <a:lnSpc>
                <a:spcPct val="130000"/>
              </a:lnSpc>
              <a:buNone/>
            </a:pPr>
            <a:r>
              <a:rPr lang="zh-CN" altLang="en-US" sz="2400" dirty="0">
                <a:latin typeface="微软雅黑" pitchFamily="34" charset="-122"/>
                <a:ea typeface="微软雅黑" pitchFamily="34" charset="-122"/>
              </a:rPr>
              <a:t>     </a:t>
            </a:r>
            <a:r>
              <a:rPr lang="zh-CN" altLang="en-US" sz="2400" dirty="0" smtClean="0">
                <a:latin typeface="微软雅黑" pitchFamily="34" charset="-122"/>
                <a:ea typeface="微软雅黑" pitchFamily="34" charset="-122"/>
              </a:rPr>
              <a:t>    </a:t>
            </a:r>
            <a:r>
              <a:rPr lang="en-US" altLang="zh-CN" sz="2400" b="1" i="1" dirty="0" err="1" smtClean="0">
                <a:latin typeface="微软雅黑" pitchFamily="34" charset="-122"/>
                <a:ea typeface="微软雅黑" pitchFamily="34" charset="-122"/>
              </a:rPr>
              <a:t>d</a:t>
            </a:r>
            <a:r>
              <a:rPr lang="en-US" altLang="zh-CN" sz="2400" b="1" i="1" baseline="-25000" dirty="0" err="1" smtClean="0">
                <a:latin typeface="微软雅黑" pitchFamily="34" charset="-122"/>
                <a:ea typeface="微软雅黑" pitchFamily="34" charset="-122"/>
              </a:rPr>
              <a:t>i</a:t>
            </a:r>
            <a:r>
              <a:rPr lang="en-US" altLang="zh-CN" sz="2400" b="1" i="1" dirty="0" smtClean="0">
                <a:latin typeface="微软雅黑" pitchFamily="34" charset="-122"/>
                <a:ea typeface="微软雅黑" pitchFamily="34" charset="-122"/>
              </a:rPr>
              <a:t>=i</a:t>
            </a:r>
            <a:r>
              <a:rPr lang="en-US" altLang="zh-CN" sz="2400" b="1" i="1" dirty="0" smtClean="0">
                <a:latin typeface="微软雅黑" pitchFamily="34" charset="-122"/>
                <a:ea typeface="微软雅黑" pitchFamily="34" charset="-122"/>
                <a:sym typeface="Symbol" pitchFamily="18" charset="2"/>
              </a:rPr>
              <a:t>×H</a:t>
            </a:r>
            <a:r>
              <a:rPr lang="en-US" altLang="zh-CN" sz="2400" b="1" i="1" baseline="-25000" dirty="0" smtClean="0">
                <a:latin typeface="微软雅黑" pitchFamily="34" charset="-122"/>
                <a:ea typeface="微软雅黑" pitchFamily="34" charset="-122"/>
                <a:sym typeface="Symbol" pitchFamily="18" charset="2"/>
              </a:rPr>
              <a:t>2</a:t>
            </a:r>
            <a:r>
              <a:rPr lang="en-US" altLang="zh-CN" sz="2400" b="1" i="1" dirty="0" smtClean="0">
                <a:latin typeface="微软雅黑" pitchFamily="34" charset="-122"/>
                <a:ea typeface="微软雅黑" pitchFamily="34" charset="-122"/>
                <a:sym typeface="Symbol" pitchFamily="18" charset="2"/>
              </a:rPr>
              <a:t>(key</a:t>
            </a:r>
            <a:r>
              <a:rPr lang="en-US" altLang="zh-CN" sz="2400" b="1" i="1" dirty="0">
                <a:latin typeface="微软雅黑" pitchFamily="34" charset="-122"/>
                <a:ea typeface="微软雅黑" pitchFamily="34" charset="-122"/>
                <a:sym typeface="Symbol" pitchFamily="18" charset="2"/>
              </a:rPr>
              <a:t>) </a:t>
            </a:r>
            <a:r>
              <a:rPr lang="en-US" altLang="zh-CN" sz="2400" b="1" dirty="0">
                <a:latin typeface="微软雅黑" pitchFamily="34" charset="-122"/>
                <a:ea typeface="微软雅黑" pitchFamily="34" charset="-122"/>
                <a:sym typeface="Symbol" pitchFamily="18" charset="2"/>
              </a:rPr>
              <a:t>(</a:t>
            </a:r>
            <a:r>
              <a:rPr lang="zh-CN" altLang="en-US" sz="2400" b="1" dirty="0">
                <a:latin typeface="微软雅黑" pitchFamily="34" charset="-122"/>
                <a:ea typeface="微软雅黑" pitchFamily="34" charset="-122"/>
                <a:sym typeface="Symbol" pitchFamily="18" charset="2"/>
              </a:rPr>
              <a:t>又称双散列函数探测</a:t>
            </a:r>
            <a:r>
              <a:rPr lang="en-US" altLang="zh-CN" sz="2400" b="1" dirty="0">
                <a:latin typeface="微软雅黑" pitchFamily="34" charset="-122"/>
                <a:ea typeface="微软雅黑" pitchFamily="34" charset="-122"/>
                <a:sym typeface="Symbol" pitchFamily="18" charset="2"/>
              </a:rPr>
              <a:t>)</a:t>
            </a:r>
            <a:endParaRPr lang="en-US" altLang="zh-CN" sz="2400" b="1" i="1" dirty="0">
              <a:latin typeface="微软雅黑" pitchFamily="34" charset="-122"/>
              <a:ea typeface="微软雅黑" pitchFamily="34" charset="-122"/>
            </a:endParaRPr>
          </a:p>
        </p:txBody>
      </p:sp>
      <p:sp>
        <p:nvSpPr>
          <p:cNvPr id="160773" name="Rectangle 5">
            <a:hlinkClick r:id="" action="ppaction://noaction"/>
          </p:cNvPr>
          <p:cNvSpPr>
            <a:spLocks noChangeArrowheads="1"/>
          </p:cNvSpPr>
          <p:nvPr/>
        </p:nvSpPr>
        <p:spPr bwMode="auto">
          <a:xfrm>
            <a:off x="1676400" y="5791200"/>
            <a:ext cx="7467600"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 name="Text Box 4"/>
          <p:cNvSpPr txBox="1">
            <a:spLocks noChangeArrowheads="1"/>
          </p:cNvSpPr>
          <p:nvPr/>
        </p:nvSpPr>
        <p:spPr bwMode="auto">
          <a:xfrm>
            <a:off x="571472" y="441325"/>
            <a:ext cx="268351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sz="3600" dirty="0" smtClean="0">
                <a:latin typeface="微软雅黑" pitchFamily="34" charset="-122"/>
                <a:ea typeface="微软雅黑" pitchFamily="34" charset="-122"/>
              </a:rPr>
              <a:t>开放</a:t>
            </a:r>
            <a:r>
              <a:rPr lang="zh-CN" altLang="en-US" sz="3600" dirty="0">
                <a:latin typeface="微软雅黑" pitchFamily="34" charset="-122"/>
                <a:ea typeface="微软雅黑" pitchFamily="34" charset="-122"/>
              </a:rPr>
              <a:t>定址法</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60771">
                                            <p:txEl>
                                              <p:pRg st="1" end="1"/>
                                            </p:txEl>
                                          </p:spTgt>
                                        </p:tgtEl>
                                        <p:attrNameLst>
                                          <p:attrName>style.visibility</p:attrName>
                                        </p:attrNameLst>
                                      </p:cBhvr>
                                      <p:to>
                                        <p:strVal val="visible"/>
                                      </p:to>
                                    </p:set>
                                    <p:animEffect transition="in" filter="blinds(horizontal)">
                                      <p:cBhvr>
                                        <p:cTn id="7" dur="500"/>
                                        <p:tgtEl>
                                          <p:spTgt spid="16077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60771">
                                            <p:txEl>
                                              <p:pRg st="2" end="2"/>
                                            </p:txEl>
                                          </p:spTgt>
                                        </p:tgtEl>
                                        <p:attrNameLst>
                                          <p:attrName>style.visibility</p:attrName>
                                        </p:attrNameLst>
                                      </p:cBhvr>
                                      <p:to>
                                        <p:strVal val="visible"/>
                                      </p:to>
                                    </p:set>
                                    <p:animEffect transition="in" filter="blinds(horizontal)">
                                      <p:cBhvr>
                                        <p:cTn id="12" dur="500"/>
                                        <p:tgtEl>
                                          <p:spTgt spid="160771">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160771">
                                            <p:txEl>
                                              <p:pRg st="3" end="3"/>
                                            </p:txEl>
                                          </p:spTgt>
                                        </p:tgtEl>
                                        <p:attrNameLst>
                                          <p:attrName>style.visibility</p:attrName>
                                        </p:attrNameLst>
                                      </p:cBhvr>
                                      <p:to>
                                        <p:strVal val="visible"/>
                                      </p:to>
                                    </p:set>
                                    <p:animEffect transition="in" filter="blinds(horizontal)">
                                      <p:cBhvr>
                                        <p:cTn id="15" dur="500"/>
                                        <p:tgtEl>
                                          <p:spTgt spid="1607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Text Box 2"/>
          <p:cNvSpPr txBox="1">
            <a:spLocks noChangeArrowheads="1"/>
          </p:cNvSpPr>
          <p:nvPr/>
        </p:nvSpPr>
        <p:spPr bwMode="auto">
          <a:xfrm>
            <a:off x="428596" y="1357298"/>
            <a:ext cx="5884944" cy="10156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nSpc>
                <a:spcPct val="125000"/>
              </a:lnSpc>
            </a:pPr>
            <a:r>
              <a:rPr lang="zh-CN" altLang="en-US" sz="2400" b="1" dirty="0">
                <a:latin typeface="微软雅黑" pitchFamily="34" charset="-122"/>
                <a:ea typeface="微软雅黑" pitchFamily="34" charset="-122"/>
              </a:rPr>
              <a:t>例如</a:t>
            </a:r>
            <a:r>
              <a:rPr lang="en-US" altLang="zh-CN" sz="2400" b="1" dirty="0">
                <a:latin typeface="微软雅黑" pitchFamily="34" charset="-122"/>
                <a:ea typeface="微软雅黑" pitchFamily="34" charset="-122"/>
              </a:rPr>
              <a:t>:</a:t>
            </a:r>
            <a:r>
              <a:rPr lang="en-US" altLang="zh-CN" sz="2400" dirty="0">
                <a:latin typeface="微软雅黑" pitchFamily="34" charset="-122"/>
                <a:ea typeface="微软雅黑" pitchFamily="34" charset="-122"/>
              </a:rPr>
              <a:t>  </a:t>
            </a:r>
            <a:r>
              <a:rPr lang="zh-CN" altLang="en-US" sz="2400" dirty="0">
                <a:latin typeface="微软雅黑" pitchFamily="34" charset="-122"/>
                <a:ea typeface="微软雅黑" pitchFamily="34" charset="-122"/>
              </a:rPr>
              <a:t>关键字集合 </a:t>
            </a:r>
          </a:p>
          <a:p>
            <a:pPr>
              <a:lnSpc>
                <a:spcPct val="125000"/>
              </a:lnSpc>
            </a:pPr>
            <a:r>
              <a:rPr lang="zh-CN" altLang="en-US" sz="2400" dirty="0">
                <a:latin typeface="微软雅黑" pitchFamily="34" charset="-122"/>
                <a:ea typeface="微软雅黑" pitchFamily="34" charset="-122"/>
              </a:rPr>
              <a:t>        </a:t>
            </a:r>
            <a:r>
              <a:rPr lang="en-US" altLang="zh-CN" sz="2400" dirty="0">
                <a:latin typeface="微软雅黑" pitchFamily="34" charset="-122"/>
                <a:ea typeface="微软雅黑" pitchFamily="34" charset="-122"/>
              </a:rPr>
              <a:t>{ 19, 01, 23, 14, 55, 68, 11, 82, 36 }</a:t>
            </a:r>
          </a:p>
        </p:txBody>
      </p:sp>
      <p:sp>
        <p:nvSpPr>
          <p:cNvPr id="231427" name="Text Box 3"/>
          <p:cNvSpPr txBox="1">
            <a:spLocks noChangeArrowheads="1"/>
          </p:cNvSpPr>
          <p:nvPr/>
        </p:nvSpPr>
        <p:spPr bwMode="auto">
          <a:xfrm>
            <a:off x="411637" y="2395831"/>
            <a:ext cx="7017883"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b="1" dirty="0">
                <a:latin typeface="微软雅黑" pitchFamily="34" charset="-122"/>
                <a:ea typeface="微软雅黑" pitchFamily="34" charset="-122"/>
              </a:rPr>
              <a:t>设定</a:t>
            </a:r>
            <a:r>
              <a:rPr lang="zh-CN" altLang="en-US" sz="2400" dirty="0">
                <a:latin typeface="微软雅黑" pitchFamily="34" charset="-122"/>
                <a:ea typeface="微软雅黑" pitchFamily="34" charset="-122"/>
              </a:rPr>
              <a:t>哈希函数 </a:t>
            </a:r>
            <a:r>
              <a:rPr lang="en-US" altLang="zh-CN" sz="2400" dirty="0">
                <a:latin typeface="微软雅黑" pitchFamily="34" charset="-122"/>
                <a:ea typeface="微软雅黑" pitchFamily="34" charset="-122"/>
              </a:rPr>
              <a:t>H(key) = key </a:t>
            </a:r>
            <a:r>
              <a:rPr lang="en-US" altLang="zh-CN" sz="2400" b="1" dirty="0">
                <a:latin typeface="微软雅黑" pitchFamily="34" charset="-122"/>
                <a:ea typeface="微软雅黑" pitchFamily="34" charset="-122"/>
              </a:rPr>
              <a:t>MOD</a:t>
            </a:r>
            <a:r>
              <a:rPr lang="en-US" altLang="zh-CN" sz="2400" dirty="0">
                <a:latin typeface="微软雅黑" pitchFamily="34" charset="-122"/>
                <a:ea typeface="微软雅黑" pitchFamily="34" charset="-122"/>
              </a:rPr>
              <a:t> 11 ( </a:t>
            </a:r>
            <a:r>
              <a:rPr lang="zh-CN" altLang="en-US" sz="2400" dirty="0">
                <a:latin typeface="微软雅黑" pitchFamily="34" charset="-122"/>
                <a:ea typeface="微软雅黑" pitchFamily="34" charset="-122"/>
              </a:rPr>
              <a:t>表长</a:t>
            </a:r>
            <a:r>
              <a:rPr lang="en-US" altLang="zh-CN" sz="2400" dirty="0">
                <a:latin typeface="微软雅黑" pitchFamily="34" charset="-122"/>
                <a:ea typeface="微软雅黑" pitchFamily="34" charset="-122"/>
              </a:rPr>
              <a:t>=11 )</a:t>
            </a:r>
          </a:p>
        </p:txBody>
      </p:sp>
      <p:graphicFrame>
        <p:nvGraphicFramePr>
          <p:cNvPr id="231430" name="Object 6"/>
          <p:cNvGraphicFramePr>
            <a:graphicFrameLocks noChangeAspect="1"/>
          </p:cNvGraphicFramePr>
          <p:nvPr/>
        </p:nvGraphicFramePr>
        <p:xfrm>
          <a:off x="604866" y="3443296"/>
          <a:ext cx="8039100" cy="990600"/>
        </p:xfrm>
        <a:graphic>
          <a:graphicData uri="http://schemas.openxmlformats.org/presentationml/2006/ole">
            <p:oleObj spid="_x0000_s55298" name="文档" r:id="rId3" imgW="7988400" imgH="992160" progId="Word.Document.8">
              <p:embed/>
            </p:oleObj>
          </a:graphicData>
        </a:graphic>
      </p:graphicFrame>
      <p:graphicFrame>
        <p:nvGraphicFramePr>
          <p:cNvPr id="231431" name="Object 7"/>
          <p:cNvGraphicFramePr>
            <a:graphicFrameLocks noChangeAspect="1"/>
          </p:cNvGraphicFramePr>
          <p:nvPr/>
        </p:nvGraphicFramePr>
        <p:xfrm>
          <a:off x="685800" y="5148282"/>
          <a:ext cx="8077200" cy="1066800"/>
        </p:xfrm>
        <a:graphic>
          <a:graphicData uri="http://schemas.openxmlformats.org/presentationml/2006/ole">
            <p:oleObj spid="_x0000_s55299" name="Document" r:id="rId4" imgW="7988400" imgH="992160" progId="Word.Document.8">
              <p:embed/>
            </p:oleObj>
          </a:graphicData>
        </a:graphic>
      </p:graphicFrame>
      <p:sp>
        <p:nvSpPr>
          <p:cNvPr id="231432" name="Text Box 8"/>
          <p:cNvSpPr txBox="1">
            <a:spLocks noChangeArrowheads="1"/>
          </p:cNvSpPr>
          <p:nvPr/>
        </p:nvSpPr>
        <p:spPr bwMode="auto">
          <a:xfrm>
            <a:off x="6472266" y="3671896"/>
            <a:ext cx="59055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200" b="1" dirty="0">
                <a:solidFill>
                  <a:srgbClr val="A50021"/>
                </a:solidFill>
              </a:rPr>
              <a:t>19</a:t>
            </a:r>
            <a:endParaRPr lang="en-US" altLang="zh-CN" sz="3600" dirty="0"/>
          </a:p>
        </p:txBody>
      </p:sp>
      <p:sp>
        <p:nvSpPr>
          <p:cNvPr id="231433" name="Text Box 9"/>
          <p:cNvSpPr txBox="1">
            <a:spLocks noChangeArrowheads="1"/>
          </p:cNvSpPr>
          <p:nvPr/>
        </p:nvSpPr>
        <p:spPr bwMode="auto">
          <a:xfrm>
            <a:off x="1366866" y="3671896"/>
            <a:ext cx="59055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200" b="1" dirty="0">
                <a:solidFill>
                  <a:srgbClr val="A50021"/>
                </a:solidFill>
              </a:rPr>
              <a:t>01</a:t>
            </a:r>
            <a:endParaRPr lang="en-US" altLang="zh-CN" sz="3600" dirty="0"/>
          </a:p>
        </p:txBody>
      </p:sp>
      <p:sp>
        <p:nvSpPr>
          <p:cNvPr id="231434" name="Text Box 10"/>
          <p:cNvSpPr txBox="1">
            <a:spLocks noChangeArrowheads="1"/>
          </p:cNvSpPr>
          <p:nvPr/>
        </p:nvSpPr>
        <p:spPr bwMode="auto">
          <a:xfrm>
            <a:off x="2147916" y="3671896"/>
            <a:ext cx="59055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200" b="1" dirty="0">
                <a:solidFill>
                  <a:srgbClr val="3333FF"/>
                </a:solidFill>
              </a:rPr>
              <a:t>23</a:t>
            </a:r>
            <a:endParaRPr lang="en-US" altLang="zh-CN" sz="3600" dirty="0"/>
          </a:p>
        </p:txBody>
      </p:sp>
      <p:sp>
        <p:nvSpPr>
          <p:cNvPr id="231435" name="Text Box 11"/>
          <p:cNvSpPr txBox="1">
            <a:spLocks noChangeArrowheads="1"/>
          </p:cNvSpPr>
          <p:nvPr/>
        </p:nvSpPr>
        <p:spPr bwMode="auto">
          <a:xfrm>
            <a:off x="2833716" y="3671896"/>
            <a:ext cx="59055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200" b="1" dirty="0">
                <a:solidFill>
                  <a:srgbClr val="A50021"/>
                </a:solidFill>
              </a:rPr>
              <a:t>14</a:t>
            </a:r>
            <a:endParaRPr lang="en-US" altLang="zh-CN" sz="3600" dirty="0"/>
          </a:p>
        </p:txBody>
      </p:sp>
      <p:sp>
        <p:nvSpPr>
          <p:cNvPr id="231436" name="Text Box 12"/>
          <p:cNvSpPr txBox="1">
            <a:spLocks noChangeArrowheads="1"/>
          </p:cNvSpPr>
          <p:nvPr/>
        </p:nvSpPr>
        <p:spPr bwMode="auto">
          <a:xfrm>
            <a:off x="700116" y="3671896"/>
            <a:ext cx="59055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200" b="1" dirty="0">
                <a:solidFill>
                  <a:srgbClr val="A50021"/>
                </a:solidFill>
              </a:rPr>
              <a:t>55</a:t>
            </a:r>
            <a:endParaRPr lang="en-US" altLang="zh-CN" sz="3600" dirty="0"/>
          </a:p>
        </p:txBody>
      </p:sp>
      <p:sp>
        <p:nvSpPr>
          <p:cNvPr id="231437" name="Text Box 13"/>
          <p:cNvSpPr txBox="1">
            <a:spLocks noChangeArrowheads="1"/>
          </p:cNvSpPr>
          <p:nvPr/>
        </p:nvSpPr>
        <p:spPr bwMode="auto">
          <a:xfrm>
            <a:off x="3576666" y="3671896"/>
            <a:ext cx="59055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200" b="1" dirty="0">
                <a:solidFill>
                  <a:srgbClr val="FF00FF"/>
                </a:solidFill>
              </a:rPr>
              <a:t>68</a:t>
            </a:r>
            <a:endParaRPr lang="en-US" altLang="zh-CN" sz="3600" dirty="0"/>
          </a:p>
        </p:txBody>
      </p:sp>
      <p:sp>
        <p:nvSpPr>
          <p:cNvPr id="231438" name="Text Box 14"/>
          <p:cNvSpPr txBox="1">
            <a:spLocks noChangeArrowheads="1"/>
          </p:cNvSpPr>
          <p:nvPr/>
        </p:nvSpPr>
        <p:spPr bwMode="auto">
          <a:xfrm>
            <a:off x="6572250" y="5407045"/>
            <a:ext cx="590550" cy="5794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200" b="1">
                <a:solidFill>
                  <a:srgbClr val="A50021"/>
                </a:solidFill>
              </a:rPr>
              <a:t>19</a:t>
            </a:r>
            <a:endParaRPr lang="en-US" altLang="zh-CN" sz="3600"/>
          </a:p>
        </p:txBody>
      </p:sp>
      <p:sp>
        <p:nvSpPr>
          <p:cNvPr id="231439" name="Text Box 15"/>
          <p:cNvSpPr txBox="1">
            <a:spLocks noChangeArrowheads="1"/>
          </p:cNvSpPr>
          <p:nvPr/>
        </p:nvSpPr>
        <p:spPr bwMode="auto">
          <a:xfrm>
            <a:off x="1466850" y="5407045"/>
            <a:ext cx="590550" cy="5794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200" b="1" dirty="0">
                <a:solidFill>
                  <a:srgbClr val="A50021"/>
                </a:solidFill>
              </a:rPr>
              <a:t>01</a:t>
            </a:r>
            <a:endParaRPr lang="en-US" altLang="zh-CN" sz="3600" dirty="0"/>
          </a:p>
        </p:txBody>
      </p:sp>
      <p:sp>
        <p:nvSpPr>
          <p:cNvPr id="231440" name="Text Box 16"/>
          <p:cNvSpPr txBox="1">
            <a:spLocks noChangeArrowheads="1"/>
          </p:cNvSpPr>
          <p:nvPr/>
        </p:nvSpPr>
        <p:spPr bwMode="auto">
          <a:xfrm>
            <a:off x="2228850" y="5407045"/>
            <a:ext cx="590550" cy="5794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200" b="1">
                <a:solidFill>
                  <a:srgbClr val="3333FF"/>
                </a:solidFill>
              </a:rPr>
              <a:t>23</a:t>
            </a:r>
            <a:endParaRPr lang="en-US" altLang="zh-CN" sz="3600"/>
          </a:p>
        </p:txBody>
      </p:sp>
      <p:sp>
        <p:nvSpPr>
          <p:cNvPr id="231441" name="Text Box 17"/>
          <p:cNvSpPr txBox="1">
            <a:spLocks noChangeArrowheads="1"/>
          </p:cNvSpPr>
          <p:nvPr/>
        </p:nvSpPr>
        <p:spPr bwMode="auto">
          <a:xfrm>
            <a:off x="2895600" y="5407045"/>
            <a:ext cx="590550" cy="5794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200" b="1">
                <a:solidFill>
                  <a:srgbClr val="A50021"/>
                </a:solidFill>
              </a:rPr>
              <a:t>14</a:t>
            </a:r>
            <a:endParaRPr lang="en-US" altLang="zh-CN" sz="3600"/>
          </a:p>
        </p:txBody>
      </p:sp>
      <p:sp>
        <p:nvSpPr>
          <p:cNvPr id="231442" name="Text Box 18"/>
          <p:cNvSpPr txBox="1">
            <a:spLocks noChangeArrowheads="1"/>
          </p:cNvSpPr>
          <p:nvPr/>
        </p:nvSpPr>
        <p:spPr bwMode="auto">
          <a:xfrm>
            <a:off x="5105400" y="5407045"/>
            <a:ext cx="590550" cy="5794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200" b="1">
                <a:solidFill>
                  <a:srgbClr val="FF00FF"/>
                </a:solidFill>
              </a:rPr>
              <a:t>68</a:t>
            </a:r>
            <a:endParaRPr lang="en-US" altLang="zh-CN" sz="3600"/>
          </a:p>
        </p:txBody>
      </p:sp>
      <p:sp>
        <p:nvSpPr>
          <p:cNvPr id="231443" name="Rectangle 19"/>
          <p:cNvSpPr>
            <a:spLocks noChangeArrowheads="1"/>
          </p:cNvSpPr>
          <p:nvPr/>
        </p:nvSpPr>
        <p:spPr bwMode="auto">
          <a:xfrm>
            <a:off x="381000" y="2967335"/>
            <a:ext cx="4493538"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dirty="0">
                <a:latin typeface="微软雅黑" pitchFamily="34" charset="-122"/>
                <a:ea typeface="微软雅黑" pitchFamily="34" charset="-122"/>
              </a:rPr>
              <a:t>若采用</a:t>
            </a:r>
            <a:r>
              <a:rPr lang="zh-CN" altLang="en-US" sz="2400" b="1" dirty="0">
                <a:latin typeface="微软雅黑" pitchFamily="34" charset="-122"/>
                <a:ea typeface="微软雅黑" pitchFamily="34" charset="-122"/>
              </a:rPr>
              <a:t>线性探测再散列</a:t>
            </a:r>
            <a:r>
              <a:rPr lang="zh-CN" altLang="en-US" sz="2400" dirty="0">
                <a:latin typeface="微软雅黑" pitchFamily="34" charset="-122"/>
                <a:ea typeface="微软雅黑" pitchFamily="34" charset="-122"/>
              </a:rPr>
              <a:t>处理冲突</a:t>
            </a:r>
            <a:endParaRPr lang="zh-CN" altLang="en-US" sz="2400" b="1" dirty="0">
              <a:latin typeface="微软雅黑" pitchFamily="34" charset="-122"/>
              <a:ea typeface="微软雅黑" pitchFamily="34" charset="-122"/>
            </a:endParaRPr>
          </a:p>
        </p:txBody>
      </p:sp>
      <p:sp>
        <p:nvSpPr>
          <p:cNvPr id="231444" name="Rectangle 20"/>
          <p:cNvSpPr>
            <a:spLocks noChangeArrowheads="1"/>
          </p:cNvSpPr>
          <p:nvPr/>
        </p:nvSpPr>
        <p:spPr bwMode="auto">
          <a:xfrm>
            <a:off x="381000" y="4643446"/>
            <a:ext cx="4493538"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dirty="0">
                <a:latin typeface="微软雅黑" pitchFamily="34" charset="-122"/>
                <a:ea typeface="微软雅黑" pitchFamily="34" charset="-122"/>
              </a:rPr>
              <a:t>若采用</a:t>
            </a:r>
            <a:r>
              <a:rPr lang="zh-CN" altLang="en-US" sz="2400" b="1" dirty="0">
                <a:latin typeface="微软雅黑" pitchFamily="34" charset="-122"/>
                <a:ea typeface="微软雅黑" pitchFamily="34" charset="-122"/>
              </a:rPr>
              <a:t>二次探测再散列</a:t>
            </a:r>
            <a:r>
              <a:rPr lang="zh-CN" altLang="en-US" sz="2400" dirty="0">
                <a:latin typeface="微软雅黑" pitchFamily="34" charset="-122"/>
                <a:ea typeface="微软雅黑" pitchFamily="34" charset="-122"/>
              </a:rPr>
              <a:t>处理冲突</a:t>
            </a:r>
            <a:endParaRPr lang="zh-CN" altLang="en-US" sz="2400" b="1" dirty="0">
              <a:latin typeface="微软雅黑" pitchFamily="34" charset="-122"/>
              <a:ea typeface="微软雅黑" pitchFamily="34" charset="-122"/>
            </a:endParaRPr>
          </a:p>
        </p:txBody>
      </p:sp>
      <p:sp>
        <p:nvSpPr>
          <p:cNvPr id="231445" name="Text Box 21"/>
          <p:cNvSpPr txBox="1">
            <a:spLocks noChangeArrowheads="1"/>
          </p:cNvSpPr>
          <p:nvPr/>
        </p:nvSpPr>
        <p:spPr bwMode="auto">
          <a:xfrm>
            <a:off x="4281516" y="3671896"/>
            <a:ext cx="59055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200" b="1" dirty="0">
                <a:solidFill>
                  <a:srgbClr val="006600"/>
                </a:solidFill>
              </a:rPr>
              <a:t>11</a:t>
            </a:r>
            <a:endParaRPr lang="en-US" altLang="zh-CN" sz="3600" dirty="0"/>
          </a:p>
        </p:txBody>
      </p:sp>
      <p:sp>
        <p:nvSpPr>
          <p:cNvPr id="231446" name="Text Box 22"/>
          <p:cNvSpPr txBox="1">
            <a:spLocks noChangeArrowheads="1"/>
          </p:cNvSpPr>
          <p:nvPr/>
        </p:nvSpPr>
        <p:spPr bwMode="auto">
          <a:xfrm>
            <a:off x="4967316" y="3671896"/>
            <a:ext cx="59055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200" b="1">
                <a:solidFill>
                  <a:srgbClr val="3333FF"/>
                </a:solidFill>
              </a:rPr>
              <a:t>82</a:t>
            </a:r>
            <a:endParaRPr lang="en-US" altLang="zh-CN" sz="3600"/>
          </a:p>
        </p:txBody>
      </p:sp>
      <p:sp>
        <p:nvSpPr>
          <p:cNvPr id="231447" name="Text Box 23"/>
          <p:cNvSpPr txBox="1">
            <a:spLocks noChangeArrowheads="1"/>
          </p:cNvSpPr>
          <p:nvPr/>
        </p:nvSpPr>
        <p:spPr bwMode="auto">
          <a:xfrm>
            <a:off x="5729316" y="3671896"/>
            <a:ext cx="59055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200" b="1">
                <a:solidFill>
                  <a:srgbClr val="FF0000"/>
                </a:solidFill>
              </a:rPr>
              <a:t>36</a:t>
            </a:r>
            <a:endParaRPr lang="en-US" altLang="zh-CN" sz="3600"/>
          </a:p>
        </p:txBody>
      </p:sp>
      <p:sp>
        <p:nvSpPr>
          <p:cNvPr id="231448" name="Text Box 24"/>
          <p:cNvSpPr txBox="1">
            <a:spLocks noChangeArrowheads="1"/>
          </p:cNvSpPr>
          <p:nvPr/>
        </p:nvSpPr>
        <p:spPr bwMode="auto">
          <a:xfrm>
            <a:off x="762000" y="5376882"/>
            <a:ext cx="59055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200" b="1" dirty="0">
                <a:solidFill>
                  <a:srgbClr val="A50021"/>
                </a:solidFill>
              </a:rPr>
              <a:t>55</a:t>
            </a:r>
            <a:endParaRPr lang="en-US" altLang="zh-CN" sz="3600" dirty="0"/>
          </a:p>
        </p:txBody>
      </p:sp>
      <p:sp>
        <p:nvSpPr>
          <p:cNvPr id="231449" name="Text Box 25"/>
          <p:cNvSpPr txBox="1">
            <a:spLocks noChangeArrowheads="1"/>
          </p:cNvSpPr>
          <p:nvPr/>
        </p:nvSpPr>
        <p:spPr bwMode="auto">
          <a:xfrm>
            <a:off x="8001000" y="5407045"/>
            <a:ext cx="590550" cy="5794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200" b="1">
                <a:solidFill>
                  <a:srgbClr val="006600"/>
                </a:solidFill>
              </a:rPr>
              <a:t>11</a:t>
            </a:r>
            <a:endParaRPr lang="en-US" altLang="zh-CN" sz="3600"/>
          </a:p>
        </p:txBody>
      </p:sp>
      <p:sp>
        <p:nvSpPr>
          <p:cNvPr id="231450" name="Text Box 26"/>
          <p:cNvSpPr txBox="1">
            <a:spLocks noChangeArrowheads="1"/>
          </p:cNvSpPr>
          <p:nvPr/>
        </p:nvSpPr>
        <p:spPr bwMode="auto">
          <a:xfrm>
            <a:off x="4362450" y="5407045"/>
            <a:ext cx="590550" cy="5794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200" b="1">
                <a:solidFill>
                  <a:srgbClr val="A50021"/>
                </a:solidFill>
              </a:rPr>
              <a:t>82</a:t>
            </a:r>
            <a:endParaRPr lang="en-US" altLang="zh-CN" sz="3600"/>
          </a:p>
        </p:txBody>
      </p:sp>
      <p:sp>
        <p:nvSpPr>
          <p:cNvPr id="231451" name="Text Box 27"/>
          <p:cNvSpPr txBox="1">
            <a:spLocks noChangeArrowheads="1"/>
          </p:cNvSpPr>
          <p:nvPr/>
        </p:nvSpPr>
        <p:spPr bwMode="auto">
          <a:xfrm>
            <a:off x="3657600" y="5407045"/>
            <a:ext cx="590550" cy="5794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200" b="1">
                <a:solidFill>
                  <a:srgbClr val="FF0000"/>
                </a:solidFill>
              </a:rPr>
              <a:t>36</a:t>
            </a:r>
            <a:endParaRPr lang="en-US" altLang="zh-CN" sz="3600"/>
          </a:p>
        </p:txBody>
      </p:sp>
      <p:sp>
        <p:nvSpPr>
          <p:cNvPr id="231453" name="Text Box 29"/>
          <p:cNvSpPr txBox="1">
            <a:spLocks noChangeArrowheads="1"/>
          </p:cNvSpPr>
          <p:nvPr/>
        </p:nvSpPr>
        <p:spPr bwMode="auto">
          <a:xfrm>
            <a:off x="776316" y="4195771"/>
            <a:ext cx="6244017" cy="5232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dirty="0" smtClean="0">
                <a:solidFill>
                  <a:srgbClr val="A50021"/>
                </a:solidFill>
              </a:rPr>
              <a:t> 1      </a:t>
            </a:r>
            <a:r>
              <a:rPr lang="en-US" altLang="zh-CN" sz="2800" dirty="0">
                <a:solidFill>
                  <a:srgbClr val="A50021"/>
                </a:solidFill>
              </a:rPr>
              <a:t>1      2     </a:t>
            </a:r>
            <a:r>
              <a:rPr lang="en-US" altLang="zh-CN" sz="2800" dirty="0" smtClean="0">
                <a:solidFill>
                  <a:srgbClr val="A50021"/>
                </a:solidFill>
              </a:rPr>
              <a:t>  </a:t>
            </a:r>
            <a:r>
              <a:rPr lang="en-US" altLang="zh-CN" sz="2800" dirty="0">
                <a:solidFill>
                  <a:srgbClr val="A50021"/>
                </a:solidFill>
              </a:rPr>
              <a:t>1      3       6     </a:t>
            </a:r>
            <a:r>
              <a:rPr lang="en-US" altLang="zh-CN" sz="2800" dirty="0" smtClean="0">
                <a:solidFill>
                  <a:srgbClr val="A50021"/>
                </a:solidFill>
              </a:rPr>
              <a:t>  </a:t>
            </a:r>
            <a:r>
              <a:rPr lang="en-US" altLang="zh-CN" sz="2800" dirty="0">
                <a:solidFill>
                  <a:srgbClr val="A50021"/>
                </a:solidFill>
              </a:rPr>
              <a:t>2      </a:t>
            </a:r>
            <a:r>
              <a:rPr lang="en-US" altLang="zh-CN" sz="2800" dirty="0" smtClean="0">
                <a:solidFill>
                  <a:srgbClr val="A50021"/>
                </a:solidFill>
              </a:rPr>
              <a:t> 5       1</a:t>
            </a:r>
            <a:endParaRPr lang="en-US" altLang="zh-CN" sz="2800" dirty="0"/>
          </a:p>
        </p:txBody>
      </p:sp>
      <p:sp>
        <p:nvSpPr>
          <p:cNvPr id="27" name="Text Box 4"/>
          <p:cNvSpPr txBox="1">
            <a:spLocks noChangeArrowheads="1"/>
          </p:cNvSpPr>
          <p:nvPr/>
        </p:nvSpPr>
        <p:spPr bwMode="auto">
          <a:xfrm>
            <a:off x="571472" y="441325"/>
            <a:ext cx="268351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sz="3600" dirty="0" smtClean="0">
                <a:latin typeface="微软雅黑" pitchFamily="34" charset="-122"/>
                <a:ea typeface="微软雅黑" pitchFamily="34" charset="-122"/>
              </a:rPr>
              <a:t>开放</a:t>
            </a:r>
            <a:r>
              <a:rPr lang="zh-CN" altLang="en-US" sz="3600" dirty="0">
                <a:latin typeface="微软雅黑" pitchFamily="34" charset="-122"/>
                <a:ea typeface="微软雅黑" pitchFamily="34" charset="-122"/>
              </a:rPr>
              <a:t>定址法</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1427"/>
                                        </p:tgtEl>
                                        <p:attrNameLst>
                                          <p:attrName>style.visibility</p:attrName>
                                        </p:attrNameLst>
                                      </p:cBhvr>
                                      <p:to>
                                        <p:strVal val="visible"/>
                                      </p:to>
                                    </p:set>
                                    <p:animEffect transition="in" filter="wipe(left)">
                                      <p:cBhvr>
                                        <p:cTn id="7" dur="500"/>
                                        <p:tgtEl>
                                          <p:spTgt spid="2314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1443"/>
                                        </p:tgtEl>
                                        <p:attrNameLst>
                                          <p:attrName>style.visibility</p:attrName>
                                        </p:attrNameLst>
                                      </p:cBhvr>
                                      <p:to>
                                        <p:strVal val="visible"/>
                                      </p:to>
                                    </p:set>
                                    <p:animEffect transition="in" filter="wipe(left)">
                                      <p:cBhvr>
                                        <p:cTn id="12" dur="500"/>
                                        <p:tgtEl>
                                          <p:spTgt spid="231443"/>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231430"/>
                                        </p:tgtEl>
                                        <p:attrNameLst>
                                          <p:attrName>style.visibility</p:attrName>
                                        </p:attrNameLst>
                                      </p:cBhvr>
                                      <p:to>
                                        <p:strVal val="visible"/>
                                      </p:to>
                                    </p:set>
                                    <p:animEffect transition="in" filter="wipe(left)">
                                      <p:cBhvr>
                                        <p:cTn id="16" dur="500"/>
                                        <p:tgtEl>
                                          <p:spTgt spid="23143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231432"/>
                                        </p:tgtEl>
                                        <p:attrNameLst>
                                          <p:attrName>style.visibility</p:attrName>
                                        </p:attrNameLst>
                                      </p:cBhvr>
                                      <p:to>
                                        <p:strVal val="visible"/>
                                      </p:to>
                                    </p:set>
                                    <p:animEffect transition="in" filter="wipe(up)">
                                      <p:cBhvr>
                                        <p:cTn id="21" dur="500"/>
                                        <p:tgtEl>
                                          <p:spTgt spid="23143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231433"/>
                                        </p:tgtEl>
                                        <p:attrNameLst>
                                          <p:attrName>style.visibility</p:attrName>
                                        </p:attrNameLst>
                                      </p:cBhvr>
                                      <p:to>
                                        <p:strVal val="visible"/>
                                      </p:to>
                                    </p:set>
                                    <p:animEffect transition="in" filter="wipe(up)">
                                      <p:cBhvr>
                                        <p:cTn id="26" dur="500"/>
                                        <p:tgtEl>
                                          <p:spTgt spid="23143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231434"/>
                                        </p:tgtEl>
                                        <p:attrNameLst>
                                          <p:attrName>style.visibility</p:attrName>
                                        </p:attrNameLst>
                                      </p:cBhvr>
                                      <p:to>
                                        <p:strVal val="visible"/>
                                      </p:to>
                                    </p:set>
                                    <p:animEffect transition="in" filter="wipe(up)">
                                      <p:cBhvr>
                                        <p:cTn id="31" dur="500"/>
                                        <p:tgtEl>
                                          <p:spTgt spid="23143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231435"/>
                                        </p:tgtEl>
                                        <p:attrNameLst>
                                          <p:attrName>style.visibility</p:attrName>
                                        </p:attrNameLst>
                                      </p:cBhvr>
                                      <p:to>
                                        <p:strVal val="visible"/>
                                      </p:to>
                                    </p:set>
                                    <p:animEffect transition="in" filter="wipe(up)">
                                      <p:cBhvr>
                                        <p:cTn id="36" dur="500"/>
                                        <p:tgtEl>
                                          <p:spTgt spid="231435"/>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1" fill="hold" grpId="0" nodeType="clickEffect">
                                  <p:stCondLst>
                                    <p:cond delay="0"/>
                                  </p:stCondLst>
                                  <p:childTnLst>
                                    <p:set>
                                      <p:cBhvr>
                                        <p:cTn id="40" dur="1" fill="hold">
                                          <p:stCondLst>
                                            <p:cond delay="0"/>
                                          </p:stCondLst>
                                        </p:cTn>
                                        <p:tgtEl>
                                          <p:spTgt spid="231436"/>
                                        </p:tgtEl>
                                        <p:attrNameLst>
                                          <p:attrName>style.visibility</p:attrName>
                                        </p:attrNameLst>
                                      </p:cBhvr>
                                      <p:to>
                                        <p:strVal val="visible"/>
                                      </p:to>
                                    </p:set>
                                    <p:animEffect transition="in" filter="wipe(up)">
                                      <p:cBhvr>
                                        <p:cTn id="41" dur="500"/>
                                        <p:tgtEl>
                                          <p:spTgt spid="231436"/>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grpId="0" nodeType="clickEffect">
                                  <p:stCondLst>
                                    <p:cond delay="0"/>
                                  </p:stCondLst>
                                  <p:childTnLst>
                                    <p:set>
                                      <p:cBhvr>
                                        <p:cTn id="45" dur="1" fill="hold">
                                          <p:stCondLst>
                                            <p:cond delay="0"/>
                                          </p:stCondLst>
                                        </p:cTn>
                                        <p:tgtEl>
                                          <p:spTgt spid="231437"/>
                                        </p:tgtEl>
                                        <p:attrNameLst>
                                          <p:attrName>style.visibility</p:attrName>
                                        </p:attrNameLst>
                                      </p:cBhvr>
                                      <p:to>
                                        <p:strVal val="visible"/>
                                      </p:to>
                                    </p:set>
                                    <p:animEffect transition="in" filter="wipe(up)">
                                      <p:cBhvr>
                                        <p:cTn id="46" dur="500"/>
                                        <p:tgtEl>
                                          <p:spTgt spid="231437"/>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1" fill="hold" grpId="0" nodeType="clickEffect">
                                  <p:stCondLst>
                                    <p:cond delay="0"/>
                                  </p:stCondLst>
                                  <p:childTnLst>
                                    <p:set>
                                      <p:cBhvr>
                                        <p:cTn id="50" dur="1" fill="hold">
                                          <p:stCondLst>
                                            <p:cond delay="0"/>
                                          </p:stCondLst>
                                        </p:cTn>
                                        <p:tgtEl>
                                          <p:spTgt spid="231445"/>
                                        </p:tgtEl>
                                        <p:attrNameLst>
                                          <p:attrName>style.visibility</p:attrName>
                                        </p:attrNameLst>
                                      </p:cBhvr>
                                      <p:to>
                                        <p:strVal val="visible"/>
                                      </p:to>
                                    </p:set>
                                    <p:animEffect transition="in" filter="wipe(up)">
                                      <p:cBhvr>
                                        <p:cTn id="51" dur="500"/>
                                        <p:tgtEl>
                                          <p:spTgt spid="231445"/>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1" fill="hold" grpId="0" nodeType="clickEffect">
                                  <p:stCondLst>
                                    <p:cond delay="0"/>
                                  </p:stCondLst>
                                  <p:childTnLst>
                                    <p:set>
                                      <p:cBhvr>
                                        <p:cTn id="55" dur="1" fill="hold">
                                          <p:stCondLst>
                                            <p:cond delay="0"/>
                                          </p:stCondLst>
                                        </p:cTn>
                                        <p:tgtEl>
                                          <p:spTgt spid="231446"/>
                                        </p:tgtEl>
                                        <p:attrNameLst>
                                          <p:attrName>style.visibility</p:attrName>
                                        </p:attrNameLst>
                                      </p:cBhvr>
                                      <p:to>
                                        <p:strVal val="visible"/>
                                      </p:to>
                                    </p:set>
                                    <p:animEffect transition="in" filter="wipe(up)">
                                      <p:cBhvr>
                                        <p:cTn id="56" dur="500"/>
                                        <p:tgtEl>
                                          <p:spTgt spid="231446"/>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1" fill="hold" grpId="0" nodeType="clickEffect">
                                  <p:stCondLst>
                                    <p:cond delay="0"/>
                                  </p:stCondLst>
                                  <p:childTnLst>
                                    <p:set>
                                      <p:cBhvr>
                                        <p:cTn id="60" dur="1" fill="hold">
                                          <p:stCondLst>
                                            <p:cond delay="0"/>
                                          </p:stCondLst>
                                        </p:cTn>
                                        <p:tgtEl>
                                          <p:spTgt spid="231447"/>
                                        </p:tgtEl>
                                        <p:attrNameLst>
                                          <p:attrName>style.visibility</p:attrName>
                                        </p:attrNameLst>
                                      </p:cBhvr>
                                      <p:to>
                                        <p:strVal val="visible"/>
                                      </p:to>
                                    </p:set>
                                    <p:animEffect transition="in" filter="wipe(up)">
                                      <p:cBhvr>
                                        <p:cTn id="61" dur="500"/>
                                        <p:tgtEl>
                                          <p:spTgt spid="231447"/>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231444"/>
                                        </p:tgtEl>
                                        <p:attrNameLst>
                                          <p:attrName>style.visibility</p:attrName>
                                        </p:attrNameLst>
                                      </p:cBhvr>
                                      <p:to>
                                        <p:strVal val="visible"/>
                                      </p:to>
                                    </p:set>
                                    <p:animEffect transition="in" filter="wipe(left)">
                                      <p:cBhvr>
                                        <p:cTn id="66" dur="500"/>
                                        <p:tgtEl>
                                          <p:spTgt spid="231444"/>
                                        </p:tgtEl>
                                      </p:cBhvr>
                                    </p:animEffect>
                                  </p:childTnLst>
                                </p:cTn>
                              </p:par>
                            </p:childTnLst>
                          </p:cTn>
                        </p:par>
                        <p:par>
                          <p:cTn id="67" fill="hold" nodeType="afterGroup">
                            <p:stCondLst>
                              <p:cond delay="500"/>
                            </p:stCondLst>
                            <p:childTnLst>
                              <p:par>
                                <p:cTn id="68" presetID="22" presetClass="entr" presetSubtype="8" fill="hold" nodeType="afterEffect">
                                  <p:stCondLst>
                                    <p:cond delay="0"/>
                                  </p:stCondLst>
                                  <p:childTnLst>
                                    <p:set>
                                      <p:cBhvr>
                                        <p:cTn id="69" dur="1" fill="hold">
                                          <p:stCondLst>
                                            <p:cond delay="0"/>
                                          </p:stCondLst>
                                        </p:cTn>
                                        <p:tgtEl>
                                          <p:spTgt spid="231431"/>
                                        </p:tgtEl>
                                        <p:attrNameLst>
                                          <p:attrName>style.visibility</p:attrName>
                                        </p:attrNameLst>
                                      </p:cBhvr>
                                      <p:to>
                                        <p:strVal val="visible"/>
                                      </p:to>
                                    </p:set>
                                    <p:animEffect transition="in" filter="wipe(left)">
                                      <p:cBhvr>
                                        <p:cTn id="70" dur="500"/>
                                        <p:tgtEl>
                                          <p:spTgt spid="231431"/>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22" presetClass="entr" presetSubtype="1" fill="hold" grpId="0" nodeType="clickEffect">
                                  <p:stCondLst>
                                    <p:cond delay="0"/>
                                  </p:stCondLst>
                                  <p:childTnLst>
                                    <p:set>
                                      <p:cBhvr>
                                        <p:cTn id="74" dur="1" fill="hold">
                                          <p:stCondLst>
                                            <p:cond delay="0"/>
                                          </p:stCondLst>
                                        </p:cTn>
                                        <p:tgtEl>
                                          <p:spTgt spid="231438"/>
                                        </p:tgtEl>
                                        <p:attrNameLst>
                                          <p:attrName>style.visibility</p:attrName>
                                        </p:attrNameLst>
                                      </p:cBhvr>
                                      <p:to>
                                        <p:strVal val="visible"/>
                                      </p:to>
                                    </p:set>
                                    <p:animEffect transition="in" filter="wipe(up)">
                                      <p:cBhvr>
                                        <p:cTn id="75" dur="500"/>
                                        <p:tgtEl>
                                          <p:spTgt spid="231438"/>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22" presetClass="entr" presetSubtype="1" fill="hold" grpId="0" nodeType="clickEffect">
                                  <p:stCondLst>
                                    <p:cond delay="0"/>
                                  </p:stCondLst>
                                  <p:childTnLst>
                                    <p:set>
                                      <p:cBhvr>
                                        <p:cTn id="79" dur="1" fill="hold">
                                          <p:stCondLst>
                                            <p:cond delay="0"/>
                                          </p:stCondLst>
                                        </p:cTn>
                                        <p:tgtEl>
                                          <p:spTgt spid="231439"/>
                                        </p:tgtEl>
                                        <p:attrNameLst>
                                          <p:attrName>style.visibility</p:attrName>
                                        </p:attrNameLst>
                                      </p:cBhvr>
                                      <p:to>
                                        <p:strVal val="visible"/>
                                      </p:to>
                                    </p:set>
                                    <p:animEffect transition="in" filter="wipe(up)">
                                      <p:cBhvr>
                                        <p:cTn id="80" dur="500"/>
                                        <p:tgtEl>
                                          <p:spTgt spid="231439"/>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1" fill="hold" grpId="0" nodeType="clickEffect">
                                  <p:stCondLst>
                                    <p:cond delay="0"/>
                                  </p:stCondLst>
                                  <p:childTnLst>
                                    <p:set>
                                      <p:cBhvr>
                                        <p:cTn id="84" dur="1" fill="hold">
                                          <p:stCondLst>
                                            <p:cond delay="0"/>
                                          </p:stCondLst>
                                        </p:cTn>
                                        <p:tgtEl>
                                          <p:spTgt spid="231440"/>
                                        </p:tgtEl>
                                        <p:attrNameLst>
                                          <p:attrName>style.visibility</p:attrName>
                                        </p:attrNameLst>
                                      </p:cBhvr>
                                      <p:to>
                                        <p:strVal val="visible"/>
                                      </p:to>
                                    </p:set>
                                    <p:animEffect transition="in" filter="wipe(up)">
                                      <p:cBhvr>
                                        <p:cTn id="85" dur="500"/>
                                        <p:tgtEl>
                                          <p:spTgt spid="231440"/>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1" fill="hold" grpId="0" nodeType="clickEffect">
                                  <p:stCondLst>
                                    <p:cond delay="0"/>
                                  </p:stCondLst>
                                  <p:childTnLst>
                                    <p:set>
                                      <p:cBhvr>
                                        <p:cTn id="89" dur="1" fill="hold">
                                          <p:stCondLst>
                                            <p:cond delay="0"/>
                                          </p:stCondLst>
                                        </p:cTn>
                                        <p:tgtEl>
                                          <p:spTgt spid="231441"/>
                                        </p:tgtEl>
                                        <p:attrNameLst>
                                          <p:attrName>style.visibility</p:attrName>
                                        </p:attrNameLst>
                                      </p:cBhvr>
                                      <p:to>
                                        <p:strVal val="visible"/>
                                      </p:to>
                                    </p:set>
                                    <p:animEffect transition="in" filter="wipe(up)">
                                      <p:cBhvr>
                                        <p:cTn id="90" dur="500"/>
                                        <p:tgtEl>
                                          <p:spTgt spid="231441"/>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22" presetClass="entr" presetSubtype="1" fill="hold" grpId="0" nodeType="clickEffect">
                                  <p:stCondLst>
                                    <p:cond delay="0"/>
                                  </p:stCondLst>
                                  <p:childTnLst>
                                    <p:set>
                                      <p:cBhvr>
                                        <p:cTn id="94" dur="1" fill="hold">
                                          <p:stCondLst>
                                            <p:cond delay="0"/>
                                          </p:stCondLst>
                                        </p:cTn>
                                        <p:tgtEl>
                                          <p:spTgt spid="231448"/>
                                        </p:tgtEl>
                                        <p:attrNameLst>
                                          <p:attrName>style.visibility</p:attrName>
                                        </p:attrNameLst>
                                      </p:cBhvr>
                                      <p:to>
                                        <p:strVal val="visible"/>
                                      </p:to>
                                    </p:set>
                                    <p:animEffect transition="in" filter="wipe(up)">
                                      <p:cBhvr>
                                        <p:cTn id="95" dur="500"/>
                                        <p:tgtEl>
                                          <p:spTgt spid="231448"/>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22" presetClass="entr" presetSubtype="1" fill="hold" grpId="0" nodeType="clickEffect">
                                  <p:stCondLst>
                                    <p:cond delay="0"/>
                                  </p:stCondLst>
                                  <p:childTnLst>
                                    <p:set>
                                      <p:cBhvr>
                                        <p:cTn id="99" dur="1" fill="hold">
                                          <p:stCondLst>
                                            <p:cond delay="0"/>
                                          </p:stCondLst>
                                        </p:cTn>
                                        <p:tgtEl>
                                          <p:spTgt spid="231442"/>
                                        </p:tgtEl>
                                        <p:attrNameLst>
                                          <p:attrName>style.visibility</p:attrName>
                                        </p:attrNameLst>
                                      </p:cBhvr>
                                      <p:to>
                                        <p:strVal val="visible"/>
                                      </p:to>
                                    </p:set>
                                    <p:animEffect transition="in" filter="wipe(up)">
                                      <p:cBhvr>
                                        <p:cTn id="100" dur="500"/>
                                        <p:tgtEl>
                                          <p:spTgt spid="231442"/>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22" presetClass="entr" presetSubtype="1" fill="hold" grpId="0" nodeType="clickEffect">
                                  <p:stCondLst>
                                    <p:cond delay="0"/>
                                  </p:stCondLst>
                                  <p:childTnLst>
                                    <p:set>
                                      <p:cBhvr>
                                        <p:cTn id="104" dur="1" fill="hold">
                                          <p:stCondLst>
                                            <p:cond delay="0"/>
                                          </p:stCondLst>
                                        </p:cTn>
                                        <p:tgtEl>
                                          <p:spTgt spid="231449"/>
                                        </p:tgtEl>
                                        <p:attrNameLst>
                                          <p:attrName>style.visibility</p:attrName>
                                        </p:attrNameLst>
                                      </p:cBhvr>
                                      <p:to>
                                        <p:strVal val="visible"/>
                                      </p:to>
                                    </p:set>
                                    <p:animEffect transition="in" filter="wipe(up)">
                                      <p:cBhvr>
                                        <p:cTn id="105" dur="500"/>
                                        <p:tgtEl>
                                          <p:spTgt spid="231449"/>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22" presetClass="entr" presetSubtype="1" fill="hold" grpId="0" nodeType="clickEffect">
                                  <p:stCondLst>
                                    <p:cond delay="0"/>
                                  </p:stCondLst>
                                  <p:childTnLst>
                                    <p:set>
                                      <p:cBhvr>
                                        <p:cTn id="109" dur="1" fill="hold">
                                          <p:stCondLst>
                                            <p:cond delay="0"/>
                                          </p:stCondLst>
                                        </p:cTn>
                                        <p:tgtEl>
                                          <p:spTgt spid="231450"/>
                                        </p:tgtEl>
                                        <p:attrNameLst>
                                          <p:attrName>style.visibility</p:attrName>
                                        </p:attrNameLst>
                                      </p:cBhvr>
                                      <p:to>
                                        <p:strVal val="visible"/>
                                      </p:to>
                                    </p:set>
                                    <p:animEffect transition="in" filter="wipe(up)">
                                      <p:cBhvr>
                                        <p:cTn id="110" dur="500"/>
                                        <p:tgtEl>
                                          <p:spTgt spid="231450"/>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2" presetClass="entr" presetSubtype="1" fill="hold" grpId="0" nodeType="clickEffect">
                                  <p:stCondLst>
                                    <p:cond delay="0"/>
                                  </p:stCondLst>
                                  <p:childTnLst>
                                    <p:set>
                                      <p:cBhvr>
                                        <p:cTn id="114" dur="1" fill="hold">
                                          <p:stCondLst>
                                            <p:cond delay="0"/>
                                          </p:stCondLst>
                                        </p:cTn>
                                        <p:tgtEl>
                                          <p:spTgt spid="231451"/>
                                        </p:tgtEl>
                                        <p:attrNameLst>
                                          <p:attrName>style.visibility</p:attrName>
                                        </p:attrNameLst>
                                      </p:cBhvr>
                                      <p:to>
                                        <p:strVal val="visible"/>
                                      </p:to>
                                    </p:set>
                                    <p:animEffect transition="in" filter="wipe(up)">
                                      <p:cBhvr>
                                        <p:cTn id="115" dur="500"/>
                                        <p:tgtEl>
                                          <p:spTgt spid="231451"/>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22" presetClass="entr" presetSubtype="8" fill="hold" grpId="0" nodeType="clickEffect">
                                  <p:stCondLst>
                                    <p:cond delay="0"/>
                                  </p:stCondLst>
                                  <p:childTnLst>
                                    <p:set>
                                      <p:cBhvr>
                                        <p:cTn id="119" dur="1" fill="hold">
                                          <p:stCondLst>
                                            <p:cond delay="0"/>
                                          </p:stCondLst>
                                        </p:cTn>
                                        <p:tgtEl>
                                          <p:spTgt spid="231453"/>
                                        </p:tgtEl>
                                        <p:attrNameLst>
                                          <p:attrName>style.visibility</p:attrName>
                                        </p:attrNameLst>
                                      </p:cBhvr>
                                      <p:to>
                                        <p:strVal val="visible"/>
                                      </p:to>
                                    </p:set>
                                    <p:animEffect transition="in" filter="wipe(left)">
                                      <p:cBhvr>
                                        <p:cTn id="120" dur="500"/>
                                        <p:tgtEl>
                                          <p:spTgt spid="2314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7" grpId="0" autoUpdateAnimBg="0"/>
      <p:bldP spid="231432" grpId="0" autoUpdateAnimBg="0"/>
      <p:bldP spid="231433" grpId="0" autoUpdateAnimBg="0"/>
      <p:bldP spid="231434" grpId="0" autoUpdateAnimBg="0"/>
      <p:bldP spid="231435" grpId="0" autoUpdateAnimBg="0"/>
      <p:bldP spid="231436" grpId="0" autoUpdateAnimBg="0"/>
      <p:bldP spid="231437" grpId="0" autoUpdateAnimBg="0"/>
      <p:bldP spid="231438" grpId="0" autoUpdateAnimBg="0"/>
      <p:bldP spid="231439" grpId="0" autoUpdateAnimBg="0"/>
      <p:bldP spid="231440" grpId="0" autoUpdateAnimBg="0"/>
      <p:bldP spid="231441" grpId="0" autoUpdateAnimBg="0"/>
      <p:bldP spid="231442" grpId="0" autoUpdateAnimBg="0"/>
      <p:bldP spid="231443" grpId="0" autoUpdateAnimBg="0"/>
      <p:bldP spid="231444" grpId="0" autoUpdateAnimBg="0"/>
      <p:bldP spid="231445" grpId="0" autoUpdateAnimBg="0"/>
      <p:bldP spid="231446" grpId="0" autoUpdateAnimBg="0"/>
      <p:bldP spid="231447" grpId="0" autoUpdateAnimBg="0"/>
      <p:bldP spid="231448" grpId="0" autoUpdateAnimBg="0"/>
      <p:bldP spid="231449" grpId="0" autoUpdateAnimBg="0"/>
      <p:bldP spid="231450" grpId="0" autoUpdateAnimBg="0"/>
      <p:bldP spid="231451" grpId="0" autoUpdateAnimBg="0"/>
      <p:bldP spid="231453"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哈希查找</a:t>
            </a:r>
            <a:endParaRPr lang="zh-CN" altLang="en-US" dirty="0"/>
          </a:p>
        </p:txBody>
      </p:sp>
      <p:sp>
        <p:nvSpPr>
          <p:cNvPr id="4" name="灯片编号占位符 3"/>
          <p:cNvSpPr>
            <a:spLocks noGrp="1"/>
          </p:cNvSpPr>
          <p:nvPr>
            <p:ph type="sldNum" sz="quarter" idx="12"/>
          </p:nvPr>
        </p:nvSpPr>
        <p:spPr/>
        <p:txBody>
          <a:bodyPr/>
          <a:lstStyle/>
          <a:p>
            <a:fld id="{9E3A2DB7-315D-4834-9C72-2DD9442B4884}" type="slidenum">
              <a:rPr lang="zh-CN" altLang="en-US" smtClean="0"/>
              <a:pPr/>
              <a:t>32</a:t>
            </a:fld>
            <a:endParaRPr lang="zh-CN" altLang="en-US" dirty="0"/>
          </a:p>
        </p:txBody>
      </p:sp>
      <p:sp>
        <p:nvSpPr>
          <p:cNvPr id="5" name="Text Box 2">
            <a:hlinkClick r:id="rId2" action="ppaction://hlinksldjump" highlightClick="1"/>
          </p:cNvPr>
          <p:cNvSpPr txBox="1">
            <a:spLocks noChangeArrowheads="1"/>
          </p:cNvSpPr>
          <p:nvPr/>
        </p:nvSpPr>
        <p:spPr bwMode="auto">
          <a:xfrm>
            <a:off x="690586" y="1571618"/>
            <a:ext cx="6596058" cy="4001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lang="en-US" altLang="zh-CN" sz="2000" dirty="0">
                <a:latin typeface="微软雅黑" pitchFamily="34" charset="-122"/>
                <a:ea typeface="微软雅黑" pitchFamily="34" charset="-122"/>
              </a:rPr>
              <a:t> </a:t>
            </a:r>
            <a:r>
              <a:rPr lang="zh-CN" altLang="en-US" sz="2000" b="1" dirty="0">
                <a:latin typeface="微软雅黑" pitchFamily="34" charset="-122"/>
                <a:ea typeface="微软雅黑" pitchFamily="34" charset="-122"/>
              </a:rPr>
              <a:t>一、什么是哈希表？</a:t>
            </a:r>
          </a:p>
        </p:txBody>
      </p:sp>
      <p:sp>
        <p:nvSpPr>
          <p:cNvPr id="6" name="Text Box 3">
            <a:hlinkClick r:id="rId3" action="ppaction://hlinksldjump" highlightClick="1"/>
          </p:cNvPr>
          <p:cNvSpPr txBox="1">
            <a:spLocks noChangeArrowheads="1"/>
          </p:cNvSpPr>
          <p:nvPr/>
        </p:nvSpPr>
        <p:spPr bwMode="auto">
          <a:xfrm>
            <a:off x="690586" y="2428868"/>
            <a:ext cx="6781800" cy="4001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lvl="2" indent="-822325"/>
            <a:r>
              <a:rPr lang="zh-CN" altLang="en-US" sz="2000" dirty="0">
                <a:latin typeface="微软雅黑" pitchFamily="34" charset="-122"/>
                <a:ea typeface="微软雅黑" pitchFamily="34" charset="-122"/>
              </a:rPr>
              <a:t>二、</a:t>
            </a:r>
            <a:r>
              <a:rPr lang="zh-CN" altLang="en-US" sz="2000" b="1" dirty="0">
                <a:latin typeface="微软雅黑" pitchFamily="34" charset="-122"/>
                <a:ea typeface="微软雅黑" pitchFamily="34" charset="-122"/>
              </a:rPr>
              <a:t>哈希函数的构造方法</a:t>
            </a:r>
            <a:endParaRPr lang="zh-CN" altLang="en-US" sz="2000" dirty="0">
              <a:latin typeface="微软雅黑" pitchFamily="34" charset="-122"/>
              <a:ea typeface="微软雅黑" pitchFamily="34" charset="-122"/>
            </a:endParaRPr>
          </a:p>
        </p:txBody>
      </p:sp>
      <p:sp>
        <p:nvSpPr>
          <p:cNvPr id="7" name="Text Box 4">
            <a:hlinkClick r:id="rId4" action="ppaction://hlinksldjump" highlightClick="1"/>
          </p:cNvPr>
          <p:cNvSpPr txBox="1">
            <a:spLocks noChangeArrowheads="1"/>
          </p:cNvSpPr>
          <p:nvPr/>
        </p:nvSpPr>
        <p:spPr bwMode="auto">
          <a:xfrm>
            <a:off x="690586" y="3248018"/>
            <a:ext cx="7024686" cy="4001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lvl="2" indent="-822325"/>
            <a:r>
              <a:rPr lang="zh-CN" altLang="en-US" sz="2000" dirty="0">
                <a:latin typeface="微软雅黑" pitchFamily="34" charset="-122"/>
                <a:ea typeface="微软雅黑" pitchFamily="34" charset="-122"/>
              </a:rPr>
              <a:t>三、</a:t>
            </a:r>
            <a:r>
              <a:rPr lang="zh-CN" altLang="en-US" sz="2000" b="1" dirty="0">
                <a:latin typeface="微软雅黑" pitchFamily="34" charset="-122"/>
                <a:ea typeface="微软雅黑" pitchFamily="34" charset="-122"/>
              </a:rPr>
              <a:t>处理冲突的方法</a:t>
            </a:r>
            <a:endParaRPr lang="zh-CN" altLang="en-US" sz="2000" dirty="0">
              <a:latin typeface="微软雅黑" pitchFamily="34" charset="-122"/>
              <a:ea typeface="微软雅黑" pitchFamily="34" charset="-122"/>
            </a:endParaRPr>
          </a:p>
        </p:txBody>
      </p:sp>
      <p:sp>
        <p:nvSpPr>
          <p:cNvPr id="8" name="Text Box 5">
            <a:hlinkClick r:id="rId5" action="ppaction://hlinksldjump" highlightClick="1"/>
          </p:cNvPr>
          <p:cNvSpPr txBox="1">
            <a:spLocks noChangeArrowheads="1"/>
          </p:cNvSpPr>
          <p:nvPr/>
        </p:nvSpPr>
        <p:spPr bwMode="auto">
          <a:xfrm>
            <a:off x="781066" y="4086218"/>
            <a:ext cx="6719892" cy="400110"/>
          </a:xfrm>
          <a:prstGeom prst="rect">
            <a:avLst/>
          </a:prstGeom>
          <a:solidFill>
            <a:schemeClr val="accent6">
              <a:lumMod val="40000"/>
              <a:lumOff val="60000"/>
            </a:schemeClr>
          </a:solid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sz="2000" dirty="0" smtClean="0">
                <a:latin typeface="微软雅黑" pitchFamily="34" charset="-122"/>
                <a:ea typeface="微软雅黑" pitchFamily="34" charset="-122"/>
              </a:rPr>
              <a:t>四</a:t>
            </a:r>
            <a:r>
              <a:rPr lang="zh-CN" altLang="en-US" sz="2000"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哈希表的查找和插入</a:t>
            </a:r>
          </a:p>
        </p:txBody>
      </p:sp>
      <p:sp>
        <p:nvSpPr>
          <p:cNvPr id="9" name="Text Box 6">
            <a:hlinkClick r:id="" action="ppaction://noaction" highlightClick="1"/>
          </p:cNvPr>
          <p:cNvSpPr txBox="1">
            <a:spLocks noChangeArrowheads="1"/>
          </p:cNvSpPr>
          <p:nvPr/>
        </p:nvSpPr>
        <p:spPr bwMode="auto">
          <a:xfrm>
            <a:off x="781066" y="4924418"/>
            <a:ext cx="6791330" cy="4001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sz="2000" dirty="0" smtClean="0">
                <a:latin typeface="微软雅黑" pitchFamily="34" charset="-122"/>
                <a:ea typeface="微软雅黑" pitchFamily="34" charset="-122"/>
              </a:rPr>
              <a:t>五</a:t>
            </a:r>
            <a:r>
              <a:rPr lang="zh-CN" altLang="en-US" sz="2000"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哈希表的删除操作</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vertical)">
                                      <p:cBhvr>
                                        <p:cTn id="7" dur="500"/>
                                        <p:tgtEl>
                                          <p:spTgt spid="5"/>
                                        </p:tgtEl>
                                      </p:cBhvr>
                                    </p:animEffect>
                                  </p:childTnLst>
                                </p:cTn>
                              </p:par>
                            </p:childTnLst>
                          </p:cTn>
                        </p:par>
                        <p:par>
                          <p:cTn id="8" fill="hold">
                            <p:stCondLst>
                              <p:cond delay="500"/>
                            </p:stCondLst>
                            <p:childTnLst>
                              <p:par>
                                <p:cTn id="9" presetID="14" presetClass="entr" presetSubtype="5"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randombar(vertical)">
                                      <p:cBhvr>
                                        <p:cTn id="11" dur="500"/>
                                        <p:tgtEl>
                                          <p:spTgt spid="6"/>
                                        </p:tgtEl>
                                      </p:cBhvr>
                                    </p:animEffect>
                                  </p:childTnLst>
                                </p:cTn>
                              </p:par>
                            </p:childTnLst>
                          </p:cTn>
                        </p:par>
                        <p:par>
                          <p:cTn id="12" fill="hold">
                            <p:stCondLst>
                              <p:cond delay="1000"/>
                            </p:stCondLst>
                            <p:childTnLst>
                              <p:par>
                                <p:cTn id="13" presetID="14" presetClass="entr" presetSubtype="5"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randombar(vertical)">
                                      <p:cBhvr>
                                        <p:cTn id="15" dur="500"/>
                                        <p:tgtEl>
                                          <p:spTgt spid="7"/>
                                        </p:tgtEl>
                                      </p:cBhvr>
                                    </p:animEffect>
                                  </p:childTnLst>
                                </p:cTn>
                              </p:par>
                            </p:childTnLst>
                          </p:cTn>
                        </p:par>
                        <p:par>
                          <p:cTn id="16" fill="hold">
                            <p:stCondLst>
                              <p:cond delay="1500"/>
                            </p:stCondLst>
                            <p:childTnLst>
                              <p:par>
                                <p:cTn id="17" presetID="14" presetClass="entr" presetSubtype="5"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randombar(vertical)">
                                      <p:cBhvr>
                                        <p:cTn id="19" dur="500"/>
                                        <p:tgtEl>
                                          <p:spTgt spid="8"/>
                                        </p:tgtEl>
                                      </p:cBhvr>
                                    </p:animEffect>
                                  </p:childTnLst>
                                </p:cTn>
                              </p:par>
                            </p:childTnLst>
                          </p:cTn>
                        </p:par>
                        <p:par>
                          <p:cTn id="20" fill="hold">
                            <p:stCondLst>
                              <p:cond delay="2000"/>
                            </p:stCondLst>
                            <p:childTnLst>
                              <p:par>
                                <p:cTn id="21" presetID="14" presetClass="entr" presetSubtype="5"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randombar(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P spid="6" grpId="0" autoUpdateAnimBg="0"/>
      <p:bldP spid="7" grpId="0" autoUpdateAnimBg="0"/>
      <p:bldP spid="8" grpId="0" animBg="1" autoUpdateAnimBg="0"/>
      <p:bldP spid="9"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Text Box 2"/>
          <p:cNvSpPr txBox="1">
            <a:spLocks noChangeArrowheads="1"/>
          </p:cNvSpPr>
          <p:nvPr/>
        </p:nvSpPr>
        <p:spPr bwMode="auto">
          <a:xfrm>
            <a:off x="142844" y="1508782"/>
            <a:ext cx="8358246" cy="10156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marL="265113" lvl="2">
              <a:lnSpc>
                <a:spcPct val="125000"/>
              </a:lnSpc>
            </a:pPr>
            <a:r>
              <a:rPr lang="zh-CN" altLang="en-US" sz="2400" dirty="0" smtClean="0">
                <a:latin typeface="微软雅黑" pitchFamily="34" charset="-122"/>
                <a:ea typeface="微软雅黑" pitchFamily="34" charset="-122"/>
              </a:rPr>
              <a:t>查找</a:t>
            </a:r>
            <a:r>
              <a:rPr lang="zh-CN" altLang="en-US" sz="2400" dirty="0">
                <a:latin typeface="微软雅黑" pitchFamily="34" charset="-122"/>
                <a:ea typeface="微软雅黑" pitchFamily="34" charset="-122"/>
              </a:rPr>
              <a:t>过程和造表过程一致。假设采用</a:t>
            </a:r>
            <a:r>
              <a:rPr lang="zh-CN" altLang="en-US" sz="2400" dirty="0">
                <a:solidFill>
                  <a:srgbClr val="FF0000"/>
                </a:solidFill>
                <a:latin typeface="微软雅黑" pitchFamily="34" charset="-122"/>
                <a:ea typeface="微软雅黑" pitchFamily="34" charset="-122"/>
              </a:rPr>
              <a:t>开放定址</a:t>
            </a:r>
            <a:r>
              <a:rPr lang="zh-CN" altLang="en-US" sz="2400" dirty="0">
                <a:latin typeface="微软雅黑" pitchFamily="34" charset="-122"/>
                <a:ea typeface="微软雅黑" pitchFamily="34" charset="-122"/>
              </a:rPr>
              <a:t>处理冲突，则</a:t>
            </a:r>
            <a:r>
              <a:rPr lang="zh-CN" altLang="en-US" sz="2400" b="1" dirty="0">
                <a:latin typeface="微软雅黑" pitchFamily="34" charset="-122"/>
                <a:ea typeface="微软雅黑" pitchFamily="34" charset="-122"/>
              </a:rPr>
              <a:t>查找过程</a:t>
            </a:r>
            <a:r>
              <a:rPr lang="zh-CN" altLang="en-US" sz="2400" dirty="0">
                <a:latin typeface="微软雅黑" pitchFamily="34" charset="-122"/>
                <a:ea typeface="微软雅黑" pitchFamily="34" charset="-122"/>
              </a:rPr>
              <a:t>为</a:t>
            </a:r>
            <a:r>
              <a:rPr lang="en-US" altLang="zh-CN" sz="2400" dirty="0">
                <a:latin typeface="微软雅黑" pitchFamily="34" charset="-122"/>
                <a:ea typeface="微软雅黑" pitchFamily="34" charset="-122"/>
              </a:rPr>
              <a:t>:       </a:t>
            </a:r>
          </a:p>
        </p:txBody>
      </p:sp>
      <p:sp>
        <p:nvSpPr>
          <p:cNvPr id="163843" name="Text Box 3"/>
          <p:cNvSpPr txBox="1">
            <a:spLocks noChangeArrowheads="1"/>
          </p:cNvSpPr>
          <p:nvPr/>
        </p:nvSpPr>
        <p:spPr bwMode="auto">
          <a:xfrm>
            <a:off x="428596" y="425215"/>
            <a:ext cx="2954655"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3600" dirty="0" smtClean="0">
                <a:latin typeface="微软雅黑" pitchFamily="34" charset="-122"/>
                <a:ea typeface="微软雅黑" pitchFamily="34" charset="-122"/>
              </a:rPr>
              <a:t>哈希</a:t>
            </a:r>
            <a:r>
              <a:rPr lang="zh-CN" altLang="en-US" sz="3600" dirty="0">
                <a:latin typeface="微软雅黑" pitchFamily="34" charset="-122"/>
                <a:ea typeface="微软雅黑" pitchFamily="34" charset="-122"/>
              </a:rPr>
              <a:t>表的查找</a:t>
            </a:r>
          </a:p>
        </p:txBody>
      </p:sp>
      <p:sp>
        <p:nvSpPr>
          <p:cNvPr id="163844" name="Text Box 4"/>
          <p:cNvSpPr txBox="1">
            <a:spLocks noChangeArrowheads="1"/>
          </p:cNvSpPr>
          <p:nvPr/>
        </p:nvSpPr>
        <p:spPr bwMode="auto">
          <a:xfrm>
            <a:off x="428596" y="2714620"/>
            <a:ext cx="5251630" cy="5539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nSpc>
                <a:spcPct val="125000"/>
              </a:lnSpc>
            </a:pPr>
            <a:r>
              <a:rPr lang="zh-CN" altLang="en-US" sz="2400" dirty="0" smtClean="0">
                <a:latin typeface="微软雅黑" pitchFamily="34" charset="-122"/>
                <a:ea typeface="微软雅黑" pitchFamily="34" charset="-122"/>
              </a:rPr>
              <a:t>对于</a:t>
            </a:r>
            <a:r>
              <a:rPr lang="zh-CN" altLang="en-US" sz="2400" dirty="0">
                <a:latin typeface="微软雅黑" pitchFamily="34" charset="-122"/>
                <a:ea typeface="微软雅黑" pitchFamily="34" charset="-122"/>
              </a:rPr>
              <a:t>给定值 </a:t>
            </a:r>
            <a:r>
              <a:rPr lang="en-US" altLang="zh-CN" sz="2400" dirty="0">
                <a:latin typeface="微软雅黑" pitchFamily="34" charset="-122"/>
                <a:ea typeface="微软雅黑" pitchFamily="34" charset="-122"/>
              </a:rPr>
              <a:t>K, </a:t>
            </a:r>
            <a:r>
              <a:rPr lang="zh-CN" altLang="en-US" sz="2400" dirty="0">
                <a:latin typeface="微软雅黑" pitchFamily="34" charset="-122"/>
                <a:ea typeface="微软雅黑" pitchFamily="34" charset="-122"/>
              </a:rPr>
              <a:t>计算哈希地址 </a:t>
            </a:r>
            <a:r>
              <a:rPr lang="en-US" altLang="zh-CN" sz="2400" dirty="0" err="1">
                <a:latin typeface="微软雅黑" pitchFamily="34" charset="-122"/>
                <a:ea typeface="微软雅黑" pitchFamily="34" charset="-122"/>
              </a:rPr>
              <a:t>i</a:t>
            </a:r>
            <a:r>
              <a:rPr lang="en-US" altLang="zh-CN" sz="2400" dirty="0">
                <a:latin typeface="微软雅黑" pitchFamily="34" charset="-122"/>
                <a:ea typeface="微软雅黑" pitchFamily="34" charset="-122"/>
              </a:rPr>
              <a:t> = H(K)</a:t>
            </a:r>
          </a:p>
        </p:txBody>
      </p:sp>
      <p:sp>
        <p:nvSpPr>
          <p:cNvPr id="163845" name="Rectangle 5"/>
          <p:cNvSpPr>
            <a:spLocks noChangeArrowheads="1"/>
          </p:cNvSpPr>
          <p:nvPr/>
        </p:nvSpPr>
        <p:spPr bwMode="auto">
          <a:xfrm>
            <a:off x="500034" y="3286124"/>
            <a:ext cx="4328429" cy="5539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nSpc>
                <a:spcPct val="125000"/>
              </a:lnSpc>
            </a:pPr>
            <a:r>
              <a:rPr lang="zh-CN" altLang="en-US" sz="2400" b="1" dirty="0">
                <a:latin typeface="微软雅黑" pitchFamily="34" charset="-122"/>
                <a:ea typeface="微软雅黑" pitchFamily="34" charset="-122"/>
              </a:rPr>
              <a:t>若 </a:t>
            </a:r>
            <a:r>
              <a:rPr lang="en-US" altLang="zh-CN" sz="2400" b="1" dirty="0">
                <a:latin typeface="微软雅黑" pitchFamily="34" charset="-122"/>
                <a:ea typeface="微软雅黑" pitchFamily="34" charset="-122"/>
              </a:rPr>
              <a:t>r[</a:t>
            </a:r>
            <a:r>
              <a:rPr lang="en-US" altLang="zh-CN" sz="2400" b="1" dirty="0" err="1">
                <a:latin typeface="微软雅黑" pitchFamily="34" charset="-122"/>
                <a:ea typeface="微软雅黑" pitchFamily="34" charset="-122"/>
              </a:rPr>
              <a:t>i</a:t>
            </a:r>
            <a:r>
              <a:rPr lang="en-US" altLang="zh-CN" sz="2400" b="1" dirty="0">
                <a:latin typeface="微软雅黑" pitchFamily="34" charset="-122"/>
                <a:ea typeface="微软雅黑" pitchFamily="34" charset="-122"/>
              </a:rPr>
              <a:t>] = NULL</a:t>
            </a:r>
            <a:r>
              <a:rPr lang="en-US" altLang="zh-CN" sz="2400" dirty="0">
                <a:latin typeface="微软雅黑" pitchFamily="34" charset="-122"/>
                <a:ea typeface="微软雅黑" pitchFamily="34" charset="-122"/>
              </a:rPr>
              <a:t>  </a:t>
            </a:r>
            <a:r>
              <a:rPr lang="zh-CN" altLang="en-US" sz="2400" dirty="0">
                <a:latin typeface="微软雅黑" pitchFamily="34" charset="-122"/>
                <a:ea typeface="微软雅黑" pitchFamily="34" charset="-122"/>
              </a:rPr>
              <a:t>则查找不成功</a:t>
            </a:r>
          </a:p>
        </p:txBody>
      </p:sp>
      <p:sp>
        <p:nvSpPr>
          <p:cNvPr id="163846" name="Rectangle 6"/>
          <p:cNvSpPr>
            <a:spLocks noChangeArrowheads="1"/>
          </p:cNvSpPr>
          <p:nvPr/>
        </p:nvSpPr>
        <p:spPr bwMode="auto">
          <a:xfrm>
            <a:off x="500034" y="3857628"/>
            <a:ext cx="4019049" cy="5539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nSpc>
                <a:spcPct val="125000"/>
              </a:lnSpc>
            </a:pPr>
            <a:r>
              <a:rPr lang="zh-CN" altLang="en-US" sz="2400" b="1" dirty="0">
                <a:latin typeface="微软雅黑" pitchFamily="34" charset="-122"/>
                <a:ea typeface="微软雅黑" pitchFamily="34" charset="-122"/>
              </a:rPr>
              <a:t>若</a:t>
            </a:r>
            <a:r>
              <a:rPr lang="zh-CN" altLang="en-US" sz="2400" dirty="0">
                <a:latin typeface="微软雅黑" pitchFamily="34" charset="-122"/>
                <a:ea typeface="微软雅黑" pitchFamily="34" charset="-122"/>
              </a:rPr>
              <a:t> </a:t>
            </a:r>
            <a:r>
              <a:rPr lang="en-US" altLang="zh-CN" sz="2400" b="1" dirty="0">
                <a:latin typeface="微软雅黑" pitchFamily="34" charset="-122"/>
                <a:ea typeface="微软雅黑" pitchFamily="34" charset="-122"/>
              </a:rPr>
              <a:t>r[</a:t>
            </a:r>
            <a:r>
              <a:rPr lang="en-US" altLang="zh-CN" sz="2400" b="1" dirty="0" err="1">
                <a:latin typeface="微软雅黑" pitchFamily="34" charset="-122"/>
                <a:ea typeface="微软雅黑" pitchFamily="34" charset="-122"/>
              </a:rPr>
              <a:t>i</a:t>
            </a:r>
            <a:r>
              <a:rPr lang="en-US" altLang="zh-CN" sz="2400" b="1" dirty="0">
                <a:latin typeface="微软雅黑" pitchFamily="34" charset="-122"/>
                <a:ea typeface="微软雅黑" pitchFamily="34" charset="-122"/>
              </a:rPr>
              <a:t>].key = K</a:t>
            </a:r>
            <a:r>
              <a:rPr lang="en-US" altLang="zh-CN" sz="2400" dirty="0">
                <a:latin typeface="微软雅黑" pitchFamily="34" charset="-122"/>
                <a:ea typeface="微软雅黑" pitchFamily="34" charset="-122"/>
              </a:rPr>
              <a:t>  </a:t>
            </a:r>
            <a:r>
              <a:rPr lang="zh-CN" altLang="en-US" sz="2400" dirty="0">
                <a:latin typeface="微软雅黑" pitchFamily="34" charset="-122"/>
                <a:ea typeface="微软雅黑" pitchFamily="34" charset="-122"/>
              </a:rPr>
              <a:t>则查找成功</a:t>
            </a:r>
          </a:p>
        </p:txBody>
      </p:sp>
      <p:sp>
        <p:nvSpPr>
          <p:cNvPr id="163847" name="Rectangle 7"/>
          <p:cNvSpPr>
            <a:spLocks noChangeArrowheads="1"/>
          </p:cNvSpPr>
          <p:nvPr/>
        </p:nvSpPr>
        <p:spPr bwMode="auto">
          <a:xfrm>
            <a:off x="500034" y="4500570"/>
            <a:ext cx="5549917" cy="14773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nSpc>
                <a:spcPct val="125000"/>
              </a:lnSpc>
            </a:pPr>
            <a:r>
              <a:rPr lang="zh-CN" altLang="en-US" sz="2400" b="1" dirty="0">
                <a:latin typeface="微软雅黑" pitchFamily="34" charset="-122"/>
                <a:ea typeface="微软雅黑" pitchFamily="34" charset="-122"/>
              </a:rPr>
              <a:t>否则</a:t>
            </a:r>
            <a:r>
              <a:rPr lang="zh-CN" altLang="en-US" sz="2400" dirty="0">
                <a:latin typeface="微软雅黑" pitchFamily="34" charset="-122"/>
                <a:ea typeface="微软雅黑" pitchFamily="34" charset="-122"/>
              </a:rPr>
              <a:t> “求下一地址 </a:t>
            </a:r>
            <a:r>
              <a:rPr lang="en-US" altLang="zh-CN" sz="2400" b="1" dirty="0">
                <a:latin typeface="微软雅黑" pitchFamily="34" charset="-122"/>
                <a:ea typeface="微软雅黑" pitchFamily="34" charset="-122"/>
              </a:rPr>
              <a:t>Hi</a:t>
            </a:r>
            <a:r>
              <a:rPr lang="en-US" altLang="zh-CN" sz="2400" dirty="0" smtClean="0">
                <a:latin typeface="微软雅黑" pitchFamily="34" charset="-122"/>
                <a:ea typeface="微软雅黑" pitchFamily="34" charset="-122"/>
              </a:rPr>
              <a:t>”</a:t>
            </a:r>
            <a:r>
              <a:rPr lang="zh-CN" altLang="en-US" sz="2400" dirty="0" smtClean="0">
                <a:latin typeface="微软雅黑" pitchFamily="34" charset="-122"/>
                <a:ea typeface="微软雅黑" pitchFamily="34" charset="-122"/>
              </a:rPr>
              <a:t>，直至</a:t>
            </a:r>
            <a:endParaRPr lang="zh-CN" altLang="en-US" sz="2400" dirty="0">
              <a:latin typeface="微软雅黑" pitchFamily="34" charset="-122"/>
              <a:ea typeface="微软雅黑" pitchFamily="34" charset="-122"/>
            </a:endParaRPr>
          </a:p>
          <a:p>
            <a:pPr>
              <a:lnSpc>
                <a:spcPct val="125000"/>
              </a:lnSpc>
            </a:pPr>
            <a:r>
              <a:rPr lang="zh-CN" altLang="en-US" sz="2400" dirty="0">
                <a:latin typeface="微软雅黑" pitchFamily="34" charset="-122"/>
                <a:ea typeface="微软雅黑" pitchFamily="34" charset="-122"/>
              </a:rPr>
              <a:t>        </a:t>
            </a:r>
            <a:r>
              <a:rPr lang="en-US" altLang="zh-CN" sz="2400" b="1" dirty="0" smtClean="0">
                <a:latin typeface="微软雅黑" pitchFamily="34" charset="-122"/>
                <a:ea typeface="微软雅黑" pitchFamily="34" charset="-122"/>
              </a:rPr>
              <a:t>r[Hi</a:t>
            </a:r>
            <a:r>
              <a:rPr lang="en-US" altLang="zh-CN" sz="2400" b="1" dirty="0">
                <a:latin typeface="微软雅黑" pitchFamily="34" charset="-122"/>
                <a:ea typeface="微软雅黑" pitchFamily="34" charset="-122"/>
              </a:rPr>
              <a:t>] = NULL</a:t>
            </a:r>
            <a:r>
              <a:rPr lang="en-US" altLang="zh-CN" sz="2400" dirty="0">
                <a:latin typeface="微软雅黑" pitchFamily="34" charset="-122"/>
                <a:ea typeface="微软雅黑" pitchFamily="34" charset="-122"/>
              </a:rPr>
              <a:t>  (</a:t>
            </a:r>
            <a:r>
              <a:rPr lang="zh-CN" altLang="en-US" sz="2400" dirty="0">
                <a:latin typeface="微软雅黑" pitchFamily="34" charset="-122"/>
                <a:ea typeface="微软雅黑" pitchFamily="34" charset="-122"/>
              </a:rPr>
              <a:t>查找不成功</a:t>
            </a:r>
            <a:r>
              <a:rPr lang="en-US" altLang="zh-CN" sz="2400" dirty="0">
                <a:latin typeface="微软雅黑" pitchFamily="34" charset="-122"/>
                <a:ea typeface="微软雅黑" pitchFamily="34" charset="-122"/>
              </a:rPr>
              <a:t>)</a:t>
            </a:r>
          </a:p>
          <a:p>
            <a:pPr>
              <a:lnSpc>
                <a:spcPct val="125000"/>
              </a:lnSpc>
            </a:pPr>
            <a:r>
              <a:rPr lang="en-US" altLang="zh-CN" sz="2400" dirty="0">
                <a:latin typeface="微软雅黑" pitchFamily="34" charset="-122"/>
                <a:ea typeface="微软雅黑" pitchFamily="34" charset="-122"/>
              </a:rPr>
              <a:t> </a:t>
            </a:r>
            <a:r>
              <a:rPr lang="zh-CN" altLang="en-US" sz="2400" dirty="0">
                <a:latin typeface="微软雅黑" pitchFamily="34" charset="-122"/>
                <a:ea typeface="微软雅黑" pitchFamily="34" charset="-122"/>
              </a:rPr>
              <a:t>或    </a:t>
            </a:r>
            <a:r>
              <a:rPr lang="en-US" altLang="zh-CN" sz="2400" b="1" dirty="0">
                <a:latin typeface="微软雅黑" pitchFamily="34" charset="-122"/>
                <a:ea typeface="微软雅黑" pitchFamily="34" charset="-122"/>
              </a:rPr>
              <a:t>r[Hi].key = K</a:t>
            </a:r>
            <a:r>
              <a:rPr lang="en-US" altLang="zh-CN" sz="2400" dirty="0">
                <a:latin typeface="微软雅黑" pitchFamily="34" charset="-122"/>
                <a:ea typeface="微软雅黑" pitchFamily="34" charset="-122"/>
              </a:rPr>
              <a:t>  (</a:t>
            </a:r>
            <a:r>
              <a:rPr lang="zh-CN" altLang="en-US" sz="2400" dirty="0">
                <a:latin typeface="微软雅黑" pitchFamily="34" charset="-122"/>
                <a:ea typeface="微软雅黑" pitchFamily="34" charset="-122"/>
              </a:rPr>
              <a:t>查找成功</a:t>
            </a:r>
            <a:r>
              <a:rPr lang="en-US" altLang="zh-CN" sz="2400" dirty="0">
                <a:latin typeface="微软雅黑" pitchFamily="34" charset="-122"/>
                <a:ea typeface="微软雅黑" pitchFamily="34" charset="-122"/>
              </a:rPr>
              <a:t>) </a:t>
            </a:r>
            <a:r>
              <a:rPr lang="zh-CN" altLang="en-US" sz="2400" dirty="0">
                <a:latin typeface="微软雅黑" pitchFamily="34" charset="-122"/>
                <a:ea typeface="微软雅黑" pitchFamily="34" charset="-122"/>
              </a:rPr>
              <a:t>为止。</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3842"/>
                                        </p:tgtEl>
                                        <p:attrNameLst>
                                          <p:attrName>style.visibility</p:attrName>
                                        </p:attrNameLst>
                                      </p:cBhvr>
                                      <p:to>
                                        <p:strVal val="visible"/>
                                      </p:to>
                                    </p:set>
                                    <p:animEffect transition="in" filter="wipe(left)">
                                      <p:cBhvr>
                                        <p:cTn id="7" dur="500"/>
                                        <p:tgtEl>
                                          <p:spTgt spid="1638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163844"/>
                                        </p:tgtEl>
                                        <p:attrNameLst>
                                          <p:attrName>style.visibility</p:attrName>
                                        </p:attrNameLst>
                                      </p:cBhvr>
                                      <p:to>
                                        <p:strVal val="visible"/>
                                      </p:to>
                                    </p:set>
                                    <p:animEffect transition="in" filter="strips(upRight)">
                                      <p:cBhvr>
                                        <p:cTn id="12" dur="500"/>
                                        <p:tgtEl>
                                          <p:spTgt spid="1638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iterate type="lt">
                                    <p:tmPct val="100000"/>
                                  </p:iterate>
                                  <p:childTnLst>
                                    <p:set>
                                      <p:cBhvr>
                                        <p:cTn id="16" dur="1" fill="hold">
                                          <p:stCondLst>
                                            <p:cond delay="0"/>
                                          </p:stCondLst>
                                        </p:cTn>
                                        <p:tgtEl>
                                          <p:spTgt spid="163845"/>
                                        </p:tgtEl>
                                        <p:attrNameLst>
                                          <p:attrName>style.visibility</p:attrName>
                                        </p:attrNameLst>
                                      </p:cBhvr>
                                      <p:to>
                                        <p:strVal val="visible"/>
                                      </p:to>
                                    </p:set>
                                    <p:animEffect transition="in" filter="wipe(left)">
                                      <p:cBhvr>
                                        <p:cTn id="17" dur="75"/>
                                        <p:tgtEl>
                                          <p:spTgt spid="16384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iterate type="lt">
                                    <p:tmPct val="100000"/>
                                  </p:iterate>
                                  <p:childTnLst>
                                    <p:set>
                                      <p:cBhvr>
                                        <p:cTn id="21" dur="1" fill="hold">
                                          <p:stCondLst>
                                            <p:cond delay="0"/>
                                          </p:stCondLst>
                                        </p:cTn>
                                        <p:tgtEl>
                                          <p:spTgt spid="163846"/>
                                        </p:tgtEl>
                                        <p:attrNameLst>
                                          <p:attrName>style.visibility</p:attrName>
                                        </p:attrNameLst>
                                      </p:cBhvr>
                                      <p:to>
                                        <p:strVal val="visible"/>
                                      </p:to>
                                    </p:set>
                                    <p:animEffect transition="in" filter="wipe(left)">
                                      <p:cBhvr>
                                        <p:cTn id="22" dur="75"/>
                                        <p:tgtEl>
                                          <p:spTgt spid="16384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iterate type="lt">
                                    <p:tmPct val="100000"/>
                                  </p:iterate>
                                  <p:childTnLst>
                                    <p:set>
                                      <p:cBhvr>
                                        <p:cTn id="26" dur="1" fill="hold">
                                          <p:stCondLst>
                                            <p:cond delay="0"/>
                                          </p:stCondLst>
                                        </p:cTn>
                                        <p:tgtEl>
                                          <p:spTgt spid="163847"/>
                                        </p:tgtEl>
                                        <p:attrNameLst>
                                          <p:attrName>style.visibility</p:attrName>
                                        </p:attrNameLst>
                                      </p:cBhvr>
                                      <p:to>
                                        <p:strVal val="visible"/>
                                      </p:to>
                                    </p:set>
                                    <p:animEffect transition="in" filter="wipe(left)">
                                      <p:cBhvr>
                                        <p:cTn id="27" dur="75"/>
                                        <p:tgtEl>
                                          <p:spTgt spid="1638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2" grpId="0" autoUpdateAnimBg="0"/>
      <p:bldP spid="163844" grpId="0" autoUpdateAnimBg="0"/>
      <p:bldP spid="163845" grpId="0" autoUpdateAnimBg="0"/>
      <p:bldP spid="163846" grpId="0" autoUpdateAnimBg="0"/>
      <p:bldP spid="163847"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9E3A2DB7-315D-4834-9C72-2DD9442B4884}" type="slidenum">
              <a:rPr lang="zh-CN" altLang="en-US" smtClean="0"/>
              <a:pPr/>
              <a:t>34</a:t>
            </a:fld>
            <a:endParaRPr lang="zh-CN" altLang="en-US"/>
          </a:p>
        </p:txBody>
      </p:sp>
      <p:sp>
        <p:nvSpPr>
          <p:cNvPr id="74753" name="Rectangle 1"/>
          <p:cNvSpPr>
            <a:spLocks noChangeArrowheads="1"/>
          </p:cNvSpPr>
          <p:nvPr/>
        </p:nvSpPr>
        <p:spPr bwMode="auto">
          <a:xfrm>
            <a:off x="214282" y="1357298"/>
            <a:ext cx="8429684" cy="47397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000" dirty="0" err="1" smtClean="0"/>
              <a:t>typedef</a:t>
            </a:r>
            <a:r>
              <a:rPr lang="en-US" sz="2000" dirty="0" smtClean="0"/>
              <a:t> </a:t>
            </a:r>
            <a:r>
              <a:rPr lang="en-US" sz="2000" dirty="0" err="1" smtClean="0"/>
              <a:t>struct</a:t>
            </a:r>
            <a:endParaRPr lang="zh-CN" altLang="en-US" sz="2000" dirty="0" smtClean="0"/>
          </a:p>
          <a:p>
            <a:r>
              <a:rPr lang="en-US" sz="2000" dirty="0" smtClean="0"/>
              <a:t>{</a:t>
            </a:r>
            <a:endParaRPr lang="zh-CN" altLang="en-US" sz="2000" dirty="0" smtClean="0"/>
          </a:p>
          <a:p>
            <a:r>
              <a:rPr lang="en-US" sz="2000" dirty="0" smtClean="0"/>
              <a:t>    </a:t>
            </a:r>
            <a:r>
              <a:rPr lang="en-US" sz="2000" dirty="0" err="1" smtClean="0"/>
              <a:t>keytype</a:t>
            </a:r>
            <a:r>
              <a:rPr lang="en-US" sz="2000" dirty="0" smtClean="0"/>
              <a:t> </a:t>
            </a:r>
            <a:r>
              <a:rPr lang="en-US" sz="2000" dirty="0" err="1" smtClean="0"/>
              <a:t>elem</a:t>
            </a:r>
            <a:r>
              <a:rPr lang="en-US" sz="2000" dirty="0" smtClean="0"/>
              <a:t>[100];</a:t>
            </a:r>
            <a:endParaRPr lang="zh-CN" altLang="en-US" sz="2000" dirty="0" smtClean="0"/>
          </a:p>
          <a:p>
            <a:r>
              <a:rPr lang="en-US" sz="2000" dirty="0" smtClean="0"/>
              <a:t>    </a:t>
            </a:r>
            <a:r>
              <a:rPr lang="en-US" sz="2000" dirty="0" err="1" smtClean="0"/>
              <a:t>int</a:t>
            </a:r>
            <a:r>
              <a:rPr lang="en-US" sz="2000" dirty="0" smtClean="0"/>
              <a:t> length;   </a:t>
            </a:r>
            <a:r>
              <a:rPr lang="en-US" sz="2000" dirty="0" smtClean="0">
                <a:latin typeface="微软雅黑" pitchFamily="34" charset="-122"/>
                <a:ea typeface="微软雅黑" pitchFamily="34" charset="-122"/>
              </a:rPr>
              <a:t>/*</a:t>
            </a:r>
            <a:r>
              <a:rPr lang="zh-CN" altLang="en-US" sz="2000" dirty="0" smtClean="0">
                <a:latin typeface="微软雅黑" pitchFamily="34" charset="-122"/>
                <a:ea typeface="微软雅黑" pitchFamily="34" charset="-122"/>
              </a:rPr>
              <a:t>当前的长度</a:t>
            </a:r>
            <a:r>
              <a:rPr lang="en-US" sz="2000" dirty="0" smtClean="0">
                <a:latin typeface="微软雅黑" pitchFamily="34" charset="-122"/>
                <a:ea typeface="微软雅黑" pitchFamily="34" charset="-122"/>
              </a:rPr>
              <a:t>*/</a:t>
            </a:r>
            <a:endParaRPr lang="zh-CN" altLang="en-US" sz="2000" dirty="0" smtClean="0">
              <a:latin typeface="微软雅黑" pitchFamily="34" charset="-122"/>
              <a:ea typeface="微软雅黑" pitchFamily="34" charset="-122"/>
            </a:endParaRPr>
          </a:p>
          <a:p>
            <a:r>
              <a:rPr lang="en-US" sz="2000" dirty="0" smtClean="0"/>
              <a:t>    </a:t>
            </a:r>
            <a:r>
              <a:rPr lang="en-US" sz="2000" dirty="0" err="1" smtClean="0"/>
              <a:t>int</a:t>
            </a:r>
            <a:r>
              <a:rPr lang="en-US" sz="2000" dirty="0" smtClean="0"/>
              <a:t> size;       </a:t>
            </a:r>
            <a:r>
              <a:rPr lang="en-US" sz="2000" dirty="0" smtClean="0">
                <a:latin typeface="微软雅黑" pitchFamily="34" charset="-122"/>
                <a:ea typeface="微软雅黑" pitchFamily="34" charset="-122"/>
              </a:rPr>
              <a:t>/*</a:t>
            </a:r>
            <a:r>
              <a:rPr lang="zh-CN" altLang="en-US" sz="2000" dirty="0" smtClean="0">
                <a:latin typeface="微软雅黑" pitchFamily="34" charset="-122"/>
                <a:ea typeface="微软雅黑" pitchFamily="34" charset="-122"/>
              </a:rPr>
              <a:t>哈希表的总长</a:t>
            </a:r>
            <a:r>
              <a:rPr lang="en-US" sz="2000" dirty="0" smtClean="0">
                <a:latin typeface="微软雅黑" pitchFamily="34" charset="-122"/>
                <a:ea typeface="微软雅黑" pitchFamily="34" charset="-122"/>
              </a:rPr>
              <a:t>*/</a:t>
            </a:r>
            <a:endParaRPr lang="zh-CN" altLang="en-US" sz="2000" dirty="0" smtClean="0">
              <a:latin typeface="微软雅黑" pitchFamily="34" charset="-122"/>
              <a:ea typeface="微软雅黑" pitchFamily="34" charset="-122"/>
            </a:endParaRPr>
          </a:p>
          <a:p>
            <a:r>
              <a:rPr lang="en-US" sz="2000" dirty="0" smtClean="0"/>
              <a:t>}</a:t>
            </a:r>
            <a:r>
              <a:rPr lang="en-US" sz="2000" dirty="0" err="1" smtClean="0"/>
              <a:t>hashtable</a:t>
            </a:r>
            <a:r>
              <a:rPr lang="en-US" sz="2000" dirty="0" smtClean="0"/>
              <a:t>;</a:t>
            </a:r>
            <a:endParaRPr lang="zh-CN" altLang="en-US" sz="2000" dirty="0" smtClean="0"/>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CN" sz="2000" b="0" i="0" u="none" strike="noStrike" cap="none" normalizeH="0" baseline="0" dirty="0" smtClean="0">
              <a:ln>
                <a:noFill/>
              </a:ln>
              <a:solidFill>
                <a:schemeClr val="tx1"/>
              </a:solidFill>
              <a:effectLst/>
              <a:latin typeface="微软雅黑" pitchFamily="34" charset="-122"/>
              <a:ea typeface="微软雅黑" pitchFamily="34" charset="-122"/>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b="0" i="0" u="none" strike="noStrike" cap="none" normalizeH="0" baseline="0" dirty="0" err="1" smtClean="0">
                <a:ln>
                  <a:noFill/>
                </a:ln>
                <a:solidFill>
                  <a:schemeClr val="tx1"/>
                </a:solidFill>
                <a:effectLst/>
                <a:latin typeface="微软雅黑" pitchFamily="34" charset="-122"/>
                <a:ea typeface="微软雅黑" pitchFamily="34" charset="-122"/>
                <a:cs typeface="Calibri" pitchFamily="34" charset="0"/>
              </a:rPr>
              <a:t>int</a:t>
            </a:r>
            <a:r>
              <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Calibri" pitchFamily="34" charset="0"/>
              </a:rPr>
              <a:t> search(</a:t>
            </a:r>
            <a:r>
              <a:rPr kumimoji="0" lang="en-US" altLang="zh-CN" b="0" i="0" u="none" strike="noStrike" cap="none" normalizeH="0" baseline="0" dirty="0" err="1" smtClean="0">
                <a:ln>
                  <a:noFill/>
                </a:ln>
                <a:solidFill>
                  <a:schemeClr val="tx1"/>
                </a:solidFill>
                <a:effectLst/>
                <a:latin typeface="微软雅黑" pitchFamily="34" charset="-122"/>
                <a:ea typeface="微软雅黑" pitchFamily="34" charset="-122"/>
                <a:cs typeface="Calibri" pitchFamily="34" charset="0"/>
              </a:rPr>
              <a:t>hashtable</a:t>
            </a:r>
            <a:r>
              <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Calibri" pitchFamily="34" charset="0"/>
              </a:rPr>
              <a:t> *h, </a:t>
            </a:r>
            <a:r>
              <a:rPr kumimoji="0" lang="en-US" altLang="zh-CN" b="0" i="0" u="none" strike="noStrike" cap="none" normalizeH="0" baseline="0" dirty="0" err="1" smtClean="0">
                <a:ln>
                  <a:noFill/>
                </a:ln>
                <a:solidFill>
                  <a:schemeClr val="tx1"/>
                </a:solidFill>
                <a:effectLst/>
                <a:latin typeface="微软雅黑" pitchFamily="34" charset="-122"/>
                <a:ea typeface="微软雅黑" pitchFamily="34" charset="-122"/>
                <a:cs typeface="Calibri" pitchFamily="34" charset="0"/>
              </a:rPr>
              <a:t>int</a:t>
            </a:r>
            <a:r>
              <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Calibri" pitchFamily="34" charset="0"/>
              </a:rPr>
              <a:t> key)</a:t>
            </a:r>
            <a:endPar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Calibri" pitchFamily="34" charset="0"/>
              </a:rPr>
              <a:t>{  </a:t>
            </a:r>
            <a:r>
              <a:rPr kumimoji="0" lang="en-US" altLang="zh-CN" b="0" i="0" u="none" strike="noStrike" cap="none" normalizeH="0" baseline="0" dirty="0" err="1" smtClean="0">
                <a:ln>
                  <a:noFill/>
                </a:ln>
                <a:solidFill>
                  <a:schemeClr val="tx1"/>
                </a:solidFill>
                <a:effectLst/>
                <a:latin typeface="微软雅黑" pitchFamily="34" charset="-122"/>
                <a:ea typeface="微软雅黑" pitchFamily="34" charset="-122"/>
                <a:cs typeface="Calibri" pitchFamily="34" charset="0"/>
              </a:rPr>
              <a:t>int</a:t>
            </a:r>
            <a:r>
              <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Calibri" pitchFamily="34" charset="0"/>
              </a:rPr>
              <a:t> p;</a:t>
            </a:r>
            <a:endPar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Calibri" pitchFamily="34" charset="0"/>
              </a:rPr>
              <a:t>   p=</a:t>
            </a:r>
            <a:r>
              <a:rPr kumimoji="0" lang="en-US" altLang="zh-CN" b="0" i="0" u="none" strike="noStrike" cap="none" normalizeH="0" baseline="0" dirty="0" smtClean="0">
                <a:ln>
                  <a:noFill/>
                </a:ln>
                <a:solidFill>
                  <a:srgbClr val="C00000"/>
                </a:solidFill>
                <a:effectLst/>
                <a:latin typeface="微软雅黑" pitchFamily="34" charset="-122"/>
                <a:ea typeface="微软雅黑" pitchFamily="34" charset="-122"/>
                <a:cs typeface="Calibri" pitchFamily="34" charset="0"/>
              </a:rPr>
              <a:t>hash</a:t>
            </a:r>
            <a:r>
              <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Calibri" pitchFamily="34" charset="0"/>
              </a:rPr>
              <a:t>(h, key);</a:t>
            </a:r>
            <a:endPar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Calibri" pitchFamily="34" charset="0"/>
              </a:rPr>
              <a:t>   while(h-&gt;</a:t>
            </a:r>
            <a:r>
              <a:rPr kumimoji="0" lang="en-US" altLang="zh-CN" b="0" i="0" u="none" strike="noStrike" cap="none" normalizeH="0" baseline="0" dirty="0" err="1" smtClean="0">
                <a:ln>
                  <a:noFill/>
                </a:ln>
                <a:solidFill>
                  <a:schemeClr val="tx1"/>
                </a:solidFill>
                <a:effectLst/>
                <a:latin typeface="微软雅黑" pitchFamily="34" charset="-122"/>
                <a:ea typeface="微软雅黑" pitchFamily="34" charset="-122"/>
                <a:cs typeface="Calibri" pitchFamily="34" charset="0"/>
              </a:rPr>
              <a:t>elem</a:t>
            </a:r>
            <a:r>
              <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Calibri" pitchFamily="34" charset="0"/>
              </a:rPr>
              <a:t>[p].key!=-1</a:t>
            </a:r>
            <a:r>
              <a:rPr kumimoji="0" lang="en-US" altLang="zh-CN" b="0" i="0" u="none" strike="noStrike" cap="none" normalizeH="0" baseline="0" dirty="0" smtClean="0">
                <a:ln>
                  <a:noFill/>
                </a:ln>
                <a:solidFill>
                  <a:srgbClr val="C00000"/>
                </a:solidFill>
                <a:effectLst/>
                <a:latin typeface="微软雅黑" pitchFamily="34" charset="-122"/>
                <a:ea typeface="微软雅黑" pitchFamily="34" charset="-122"/>
                <a:cs typeface="Calibri" pitchFamily="34" charset="0"/>
              </a:rPr>
              <a:t>&amp;&amp;</a:t>
            </a:r>
            <a:r>
              <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Calibri" pitchFamily="34" charset="0"/>
              </a:rPr>
              <a:t>h-&gt;</a:t>
            </a:r>
            <a:r>
              <a:rPr kumimoji="0" lang="en-US" altLang="zh-CN" b="0" i="0" u="none" strike="noStrike" cap="none" normalizeH="0" baseline="0" dirty="0" err="1" smtClean="0">
                <a:ln>
                  <a:noFill/>
                </a:ln>
                <a:solidFill>
                  <a:schemeClr val="tx1"/>
                </a:solidFill>
                <a:effectLst/>
                <a:latin typeface="微软雅黑" pitchFamily="34" charset="-122"/>
                <a:ea typeface="微软雅黑" pitchFamily="34" charset="-122"/>
                <a:cs typeface="Calibri" pitchFamily="34" charset="0"/>
              </a:rPr>
              <a:t>elem</a:t>
            </a:r>
            <a:r>
              <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Calibri" pitchFamily="34" charset="0"/>
              </a:rPr>
              <a:t>[p].key!=key){</a:t>
            </a:r>
            <a:endPar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Calibri" pitchFamily="34" charset="0"/>
              </a:rPr>
              <a:t>        p=</a:t>
            </a:r>
            <a:r>
              <a:rPr kumimoji="0" lang="en-US" altLang="zh-CN" b="0" i="0" u="none" strike="noStrike" cap="none" normalizeH="0" baseline="0" dirty="0" smtClean="0">
                <a:ln>
                  <a:noFill/>
                </a:ln>
                <a:solidFill>
                  <a:srgbClr val="C00000"/>
                </a:solidFill>
                <a:effectLst/>
                <a:latin typeface="微软雅黑" pitchFamily="34" charset="-122"/>
                <a:ea typeface="微软雅黑" pitchFamily="34" charset="-122"/>
                <a:cs typeface="Calibri" pitchFamily="34" charset="0"/>
              </a:rPr>
              <a:t>hash2</a:t>
            </a:r>
            <a:r>
              <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Calibri" pitchFamily="34" charset="0"/>
              </a:rPr>
              <a:t>(h, </a:t>
            </a:r>
            <a:r>
              <a:rPr lang="en-US" altLang="zh-CN" dirty="0" smtClean="0">
                <a:latin typeface="微软雅黑" pitchFamily="34" charset="-122"/>
                <a:ea typeface="微软雅黑" pitchFamily="34" charset="-122"/>
                <a:cs typeface="Calibri" pitchFamily="34" charset="0"/>
              </a:rPr>
              <a:t>key, p</a:t>
            </a:r>
            <a:r>
              <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Calibri"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lang="en-US" altLang="zh-CN" dirty="0" smtClean="0">
                <a:latin typeface="微软雅黑" pitchFamily="34" charset="-122"/>
                <a:ea typeface="微软雅黑" pitchFamily="34" charset="-122"/>
                <a:cs typeface="Calibri" pitchFamily="34" charset="0"/>
              </a:rPr>
              <a:t>    }</a:t>
            </a:r>
            <a:endPar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Calibri" pitchFamily="34" charset="0"/>
              </a:rPr>
              <a:t>   if(h-&gt;</a:t>
            </a:r>
            <a:r>
              <a:rPr kumimoji="0" lang="en-US" altLang="zh-CN" b="0" i="0" u="none" strike="noStrike" cap="none" normalizeH="0" baseline="0" dirty="0" err="1" smtClean="0">
                <a:ln>
                  <a:noFill/>
                </a:ln>
                <a:solidFill>
                  <a:schemeClr val="tx1"/>
                </a:solidFill>
                <a:effectLst/>
                <a:latin typeface="微软雅黑" pitchFamily="34" charset="-122"/>
                <a:ea typeface="微软雅黑" pitchFamily="34" charset="-122"/>
                <a:cs typeface="Calibri" pitchFamily="34" charset="0"/>
              </a:rPr>
              <a:t>elem</a:t>
            </a:r>
            <a:r>
              <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Calibri" pitchFamily="34" charset="0"/>
              </a:rPr>
              <a:t>[p].key==key)   return p;</a:t>
            </a:r>
            <a:endPar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Calibri" pitchFamily="34" charset="0"/>
              </a:rPr>
              <a:t>   else   return(-1);</a:t>
            </a:r>
            <a:endPar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Calibri" pitchFamily="34" charset="0"/>
              </a:rPr>
              <a:t>}</a:t>
            </a:r>
            <a:endParaRPr kumimoji="0" lang="en-US" altLang="zh-CN" b="0"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p:txBody>
      </p:sp>
      <p:sp>
        <p:nvSpPr>
          <p:cNvPr id="4" name="Text Box 3"/>
          <p:cNvSpPr txBox="1">
            <a:spLocks noChangeArrowheads="1"/>
          </p:cNvSpPr>
          <p:nvPr/>
        </p:nvSpPr>
        <p:spPr bwMode="auto">
          <a:xfrm>
            <a:off x="428596" y="425215"/>
            <a:ext cx="2954655"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3600" dirty="0" smtClean="0">
                <a:latin typeface="微软雅黑" pitchFamily="34" charset="-122"/>
                <a:ea typeface="微软雅黑" pitchFamily="34" charset="-122"/>
              </a:rPr>
              <a:t>哈希</a:t>
            </a:r>
            <a:r>
              <a:rPr lang="zh-CN" altLang="en-US" sz="3600" dirty="0">
                <a:latin typeface="微软雅黑" pitchFamily="34" charset="-122"/>
                <a:ea typeface="微软雅黑" pitchFamily="34" charset="-122"/>
              </a:rPr>
              <a:t>表的查找</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4753">
                                            <p:txEl>
                                              <p:pRg st="10" end="10"/>
                                            </p:txEl>
                                          </p:spTgt>
                                        </p:tgtEl>
                                        <p:attrNameLst>
                                          <p:attrName>style.visibility</p:attrName>
                                        </p:attrNameLst>
                                      </p:cBhvr>
                                      <p:to>
                                        <p:strVal val="visible"/>
                                      </p:to>
                                    </p:set>
                                    <p:animEffect transition="in" filter="blinds(horizontal)">
                                      <p:cBhvr>
                                        <p:cTn id="7" dur="500"/>
                                        <p:tgtEl>
                                          <p:spTgt spid="74753">
                                            <p:txEl>
                                              <p:pRg st="10" end="1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74753">
                                            <p:txEl>
                                              <p:pRg st="11" end="11"/>
                                            </p:txEl>
                                          </p:spTgt>
                                        </p:tgtEl>
                                        <p:attrNameLst>
                                          <p:attrName>style.visibility</p:attrName>
                                        </p:attrNameLst>
                                      </p:cBhvr>
                                      <p:to>
                                        <p:strVal val="visible"/>
                                      </p:to>
                                    </p:set>
                                    <p:animEffect transition="in" filter="blinds(horizontal)">
                                      <p:cBhvr>
                                        <p:cTn id="10" dur="500"/>
                                        <p:tgtEl>
                                          <p:spTgt spid="74753">
                                            <p:txEl>
                                              <p:pRg st="11" end="1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74753">
                                            <p:txEl>
                                              <p:pRg st="12" end="12"/>
                                            </p:txEl>
                                          </p:spTgt>
                                        </p:tgtEl>
                                        <p:attrNameLst>
                                          <p:attrName>style.visibility</p:attrName>
                                        </p:attrNameLst>
                                      </p:cBhvr>
                                      <p:to>
                                        <p:strVal val="visible"/>
                                      </p:to>
                                    </p:set>
                                    <p:animEffect transition="in" filter="blinds(horizontal)">
                                      <p:cBhvr>
                                        <p:cTn id="13" dur="500"/>
                                        <p:tgtEl>
                                          <p:spTgt spid="74753">
                                            <p:txEl>
                                              <p:pRg st="12" end="1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74753">
                                            <p:txEl>
                                              <p:pRg st="13" end="13"/>
                                            </p:txEl>
                                          </p:spTgt>
                                        </p:tgtEl>
                                        <p:attrNameLst>
                                          <p:attrName>style.visibility</p:attrName>
                                        </p:attrNameLst>
                                      </p:cBhvr>
                                      <p:to>
                                        <p:strVal val="visible"/>
                                      </p:to>
                                    </p:set>
                                    <p:animEffect transition="in" filter="blinds(horizontal)">
                                      <p:cBhvr>
                                        <p:cTn id="18" dur="500"/>
                                        <p:tgtEl>
                                          <p:spTgt spid="74753">
                                            <p:txEl>
                                              <p:pRg st="13" end="1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74753">
                                            <p:txEl>
                                              <p:pRg st="14" end="14"/>
                                            </p:txEl>
                                          </p:spTgt>
                                        </p:tgtEl>
                                        <p:attrNameLst>
                                          <p:attrName>style.visibility</p:attrName>
                                        </p:attrNameLst>
                                      </p:cBhvr>
                                      <p:to>
                                        <p:strVal val="visible"/>
                                      </p:to>
                                    </p:set>
                                    <p:animEffect transition="in" filter="blinds(horizontal)">
                                      <p:cBhvr>
                                        <p:cTn id="21" dur="500"/>
                                        <p:tgtEl>
                                          <p:spTgt spid="74753">
                                            <p:txEl>
                                              <p:pRg st="14" end="1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74753">
                                            <p:txEl>
                                              <p:pRg st="15" end="15"/>
                                            </p:txEl>
                                          </p:spTgt>
                                        </p:tgtEl>
                                        <p:attrNameLst>
                                          <p:attrName>style.visibility</p:attrName>
                                        </p:attrNameLst>
                                      </p:cBhvr>
                                      <p:to>
                                        <p:strVal val="visible"/>
                                      </p:to>
                                    </p:set>
                                    <p:animEffect transition="in" filter="blinds(horizontal)">
                                      <p:cBhvr>
                                        <p:cTn id="24" dur="500"/>
                                        <p:tgtEl>
                                          <p:spTgt spid="7475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9" name="Text Box 3"/>
          <p:cNvSpPr txBox="1">
            <a:spLocks noChangeArrowheads="1"/>
          </p:cNvSpPr>
          <p:nvPr/>
        </p:nvSpPr>
        <p:spPr bwMode="auto">
          <a:xfrm>
            <a:off x="642910" y="1357298"/>
            <a:ext cx="6743736" cy="5355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a:defRPr kumimoji="1" sz="2400">
                <a:solidFill>
                  <a:schemeClr val="tx1"/>
                </a:solidFill>
                <a:latin typeface="Times New Roman" pitchFamily="18" charset="0"/>
                <a:ea typeface="宋体" pitchFamily="2" charset="-122"/>
              </a:defRPr>
            </a:lvl1pPr>
            <a:lvl2pPr marL="190500">
              <a:defRPr kumimoji="1" sz="2400">
                <a:solidFill>
                  <a:schemeClr val="tx1"/>
                </a:solidFill>
                <a:latin typeface="Times New Roman" pitchFamily="18" charset="0"/>
                <a:ea typeface="宋体" pitchFamily="2" charset="-122"/>
              </a:defRPr>
            </a:lvl2pPr>
            <a:lvl3pPr marL="381000">
              <a:defRPr kumimoji="1" sz="2400">
                <a:solidFill>
                  <a:schemeClr val="tx1"/>
                </a:solidFill>
                <a:latin typeface="Times New Roman" pitchFamily="18" charset="0"/>
                <a:ea typeface="宋体" pitchFamily="2" charset="-122"/>
              </a:defRPr>
            </a:lvl3pPr>
            <a:lvl4pPr>
              <a:defRPr kumimoji="1" sz="2400">
                <a:solidFill>
                  <a:schemeClr val="tx1"/>
                </a:solidFill>
                <a:latin typeface="Times New Roman" pitchFamily="18" charset="0"/>
                <a:ea typeface="宋体" pitchFamily="2" charset="-122"/>
              </a:defRPr>
            </a:lvl4pPr>
            <a:lvl5pPr>
              <a:defRPr kumimoji="1" sz="2400">
                <a:solidFill>
                  <a:schemeClr val="tx1"/>
                </a:solidFill>
                <a:latin typeface="Times New Roman" pitchFamily="18" charset="0"/>
                <a:ea typeface="宋体" pitchFamily="2" charset="-122"/>
              </a:defRPr>
            </a:lvl5pPr>
            <a:lvl6pPr fontAlgn="base">
              <a:spcBef>
                <a:spcPct val="0"/>
              </a:spcBef>
              <a:spcAft>
                <a:spcPct val="0"/>
              </a:spcAft>
              <a:defRPr kumimoji="1" sz="2400">
                <a:solidFill>
                  <a:schemeClr val="tx1"/>
                </a:solidFill>
                <a:latin typeface="Times New Roman" pitchFamily="18" charset="0"/>
                <a:ea typeface="宋体" pitchFamily="2" charset="-122"/>
              </a:defRPr>
            </a:lvl6pPr>
            <a:lvl7pPr fontAlgn="base">
              <a:spcBef>
                <a:spcPct val="0"/>
              </a:spcBef>
              <a:spcAft>
                <a:spcPct val="0"/>
              </a:spcAft>
              <a:defRPr kumimoji="1" sz="2400">
                <a:solidFill>
                  <a:schemeClr val="tx1"/>
                </a:solidFill>
                <a:latin typeface="Times New Roman" pitchFamily="18" charset="0"/>
                <a:ea typeface="宋体" pitchFamily="2" charset="-122"/>
              </a:defRPr>
            </a:lvl7pPr>
            <a:lvl8pPr fontAlgn="base">
              <a:spcBef>
                <a:spcPct val="0"/>
              </a:spcBef>
              <a:spcAft>
                <a:spcPct val="0"/>
              </a:spcAft>
              <a:defRPr kumimoji="1" sz="2400">
                <a:solidFill>
                  <a:schemeClr val="tx1"/>
                </a:solidFill>
                <a:latin typeface="Times New Roman" pitchFamily="18" charset="0"/>
                <a:ea typeface="宋体" pitchFamily="2" charset="-122"/>
              </a:defRPr>
            </a:lvl8pPr>
            <a:lvl9pPr fontAlgn="base">
              <a:spcBef>
                <a:spcPct val="0"/>
              </a:spcBef>
              <a:spcAft>
                <a:spcPct val="0"/>
              </a:spcAft>
              <a:defRPr kumimoji="1" sz="2400">
                <a:solidFill>
                  <a:schemeClr val="tx1"/>
                </a:solidFill>
                <a:latin typeface="Times New Roman" pitchFamily="18" charset="0"/>
                <a:ea typeface="宋体" pitchFamily="2" charset="-122"/>
              </a:defRPr>
            </a:lvl9pPr>
          </a:lstStyle>
          <a:p>
            <a:pPr marL="0" lvl="2">
              <a:lnSpc>
                <a:spcPct val="120000"/>
              </a:lnSpc>
            </a:pPr>
            <a:r>
              <a:rPr lang="zh-CN" altLang="en-US" dirty="0">
                <a:latin typeface="微软雅黑" pitchFamily="34" charset="-122"/>
                <a:ea typeface="微软雅黑" pitchFamily="34" charset="-122"/>
              </a:rPr>
              <a:t>将所有哈希地址相同的</a:t>
            </a:r>
            <a:r>
              <a:rPr lang="zh-CN" altLang="en-US" dirty="0" smtClean="0">
                <a:latin typeface="微软雅黑" pitchFamily="34" charset="-122"/>
                <a:ea typeface="微软雅黑" pitchFamily="34" charset="-122"/>
              </a:rPr>
              <a:t>记录都</a:t>
            </a:r>
            <a:r>
              <a:rPr lang="zh-CN" altLang="en-US" dirty="0">
                <a:latin typeface="微软雅黑" pitchFamily="34" charset="-122"/>
                <a:ea typeface="微软雅黑" pitchFamily="34" charset="-122"/>
              </a:rPr>
              <a:t>链接在同一链表中</a:t>
            </a:r>
            <a:r>
              <a:rPr lang="zh-CN" altLang="en-US" dirty="0" smtClean="0">
                <a:latin typeface="微软雅黑" pitchFamily="34" charset="-122"/>
                <a:ea typeface="微软雅黑" pitchFamily="34" charset="-122"/>
              </a:rPr>
              <a:t>。</a:t>
            </a:r>
            <a:endParaRPr lang="zh-CN" altLang="en-US" dirty="0">
              <a:latin typeface="微软雅黑" pitchFamily="34" charset="-122"/>
              <a:ea typeface="微软雅黑" pitchFamily="34" charset="-122"/>
            </a:endParaRPr>
          </a:p>
        </p:txBody>
      </p:sp>
      <p:sp>
        <p:nvSpPr>
          <p:cNvPr id="162820" name="Text Box 4"/>
          <p:cNvSpPr txBox="1">
            <a:spLocks noChangeArrowheads="1"/>
          </p:cNvSpPr>
          <p:nvPr/>
        </p:nvSpPr>
        <p:spPr bwMode="auto">
          <a:xfrm>
            <a:off x="-457200" y="304800"/>
            <a:ext cx="37338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lvl="2"/>
            <a:r>
              <a:rPr lang="zh-CN" altLang="en-US" sz="4000" dirty="0" smtClean="0">
                <a:latin typeface="微软雅黑" pitchFamily="34" charset="-122"/>
                <a:ea typeface="微软雅黑" pitchFamily="34" charset="-122"/>
              </a:rPr>
              <a:t>链</a:t>
            </a:r>
            <a:r>
              <a:rPr lang="zh-CN" altLang="en-US" sz="4000" dirty="0">
                <a:latin typeface="微软雅黑" pitchFamily="34" charset="-122"/>
                <a:ea typeface="微软雅黑" pitchFamily="34" charset="-122"/>
              </a:rPr>
              <a:t>地址法</a:t>
            </a:r>
            <a:endParaRPr lang="zh-CN" altLang="en-US" dirty="0">
              <a:latin typeface="微软雅黑" pitchFamily="34" charset="-122"/>
              <a:ea typeface="微软雅黑" pitchFamily="34" charset="-122"/>
            </a:endParaRPr>
          </a:p>
        </p:txBody>
      </p:sp>
      <p:grpSp>
        <p:nvGrpSpPr>
          <p:cNvPr id="2" name="Group 68"/>
          <p:cNvGrpSpPr>
            <a:grpSpLocks/>
          </p:cNvGrpSpPr>
          <p:nvPr/>
        </p:nvGrpSpPr>
        <p:grpSpPr bwMode="auto">
          <a:xfrm>
            <a:off x="785786" y="1905000"/>
            <a:ext cx="914400" cy="4095768"/>
            <a:chOff x="672" y="1200"/>
            <a:chExt cx="576" cy="2880"/>
          </a:xfrm>
        </p:grpSpPr>
        <p:sp>
          <p:nvSpPr>
            <p:cNvPr id="162823" name="Rectangle 7"/>
            <p:cNvSpPr>
              <a:spLocks noChangeArrowheads="1"/>
            </p:cNvSpPr>
            <p:nvPr/>
          </p:nvSpPr>
          <p:spPr bwMode="auto">
            <a:xfrm>
              <a:off x="960" y="1200"/>
              <a:ext cx="288" cy="2880"/>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24" name="Line 8"/>
            <p:cNvSpPr>
              <a:spLocks noChangeShapeType="1"/>
            </p:cNvSpPr>
            <p:nvPr/>
          </p:nvSpPr>
          <p:spPr bwMode="auto">
            <a:xfrm>
              <a:off x="960" y="1632"/>
              <a:ext cx="288" cy="0"/>
            </a:xfrm>
            <a:prstGeom prst="line">
              <a:avLst/>
            </a:prstGeom>
            <a:noFill/>
            <a:ln w="9525">
              <a:solidFill>
                <a:schemeClr val="accent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25" name="Line 9"/>
            <p:cNvSpPr>
              <a:spLocks noChangeShapeType="1"/>
            </p:cNvSpPr>
            <p:nvPr/>
          </p:nvSpPr>
          <p:spPr bwMode="auto">
            <a:xfrm>
              <a:off x="960" y="2016"/>
              <a:ext cx="288" cy="0"/>
            </a:xfrm>
            <a:prstGeom prst="line">
              <a:avLst/>
            </a:prstGeom>
            <a:noFill/>
            <a:ln w="9525">
              <a:solidFill>
                <a:schemeClr val="accent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27" name="Line 11"/>
            <p:cNvSpPr>
              <a:spLocks noChangeShapeType="1"/>
            </p:cNvSpPr>
            <p:nvPr/>
          </p:nvSpPr>
          <p:spPr bwMode="auto">
            <a:xfrm>
              <a:off x="960" y="2400"/>
              <a:ext cx="288" cy="0"/>
            </a:xfrm>
            <a:prstGeom prst="line">
              <a:avLst/>
            </a:prstGeom>
            <a:noFill/>
            <a:ln w="9525">
              <a:solidFill>
                <a:schemeClr val="accent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28" name="Line 12"/>
            <p:cNvSpPr>
              <a:spLocks noChangeShapeType="1"/>
            </p:cNvSpPr>
            <p:nvPr/>
          </p:nvSpPr>
          <p:spPr bwMode="auto">
            <a:xfrm>
              <a:off x="960" y="2784"/>
              <a:ext cx="288" cy="0"/>
            </a:xfrm>
            <a:prstGeom prst="line">
              <a:avLst/>
            </a:prstGeom>
            <a:noFill/>
            <a:ln w="9525">
              <a:solidFill>
                <a:schemeClr val="accent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29" name="Line 13"/>
            <p:cNvSpPr>
              <a:spLocks noChangeShapeType="1"/>
            </p:cNvSpPr>
            <p:nvPr/>
          </p:nvSpPr>
          <p:spPr bwMode="auto">
            <a:xfrm>
              <a:off x="960" y="3216"/>
              <a:ext cx="288" cy="0"/>
            </a:xfrm>
            <a:prstGeom prst="line">
              <a:avLst/>
            </a:prstGeom>
            <a:noFill/>
            <a:ln w="9525">
              <a:solidFill>
                <a:schemeClr val="accent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31" name="Line 15"/>
            <p:cNvSpPr>
              <a:spLocks noChangeShapeType="1"/>
            </p:cNvSpPr>
            <p:nvPr/>
          </p:nvSpPr>
          <p:spPr bwMode="auto">
            <a:xfrm>
              <a:off x="960" y="3648"/>
              <a:ext cx="288" cy="0"/>
            </a:xfrm>
            <a:prstGeom prst="line">
              <a:avLst/>
            </a:prstGeom>
            <a:noFill/>
            <a:ln w="9525">
              <a:solidFill>
                <a:schemeClr val="accent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33" name="Text Box 17"/>
            <p:cNvSpPr txBox="1">
              <a:spLocks noChangeArrowheads="1"/>
            </p:cNvSpPr>
            <p:nvPr/>
          </p:nvSpPr>
          <p:spPr bwMode="auto">
            <a:xfrm>
              <a:off x="672" y="1233"/>
              <a:ext cx="336" cy="27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500" dirty="0"/>
                <a:t>0</a:t>
              </a:r>
            </a:p>
            <a:p>
              <a:pPr>
                <a:spcBef>
                  <a:spcPct val="50000"/>
                </a:spcBef>
              </a:pPr>
              <a:r>
                <a:rPr lang="en-US" altLang="zh-CN" sz="2500" dirty="0"/>
                <a:t>1</a:t>
              </a:r>
            </a:p>
            <a:p>
              <a:pPr>
                <a:spcBef>
                  <a:spcPct val="50000"/>
                </a:spcBef>
              </a:pPr>
              <a:r>
                <a:rPr lang="en-US" altLang="zh-CN" sz="2500" dirty="0"/>
                <a:t>2</a:t>
              </a:r>
            </a:p>
            <a:p>
              <a:pPr>
                <a:spcBef>
                  <a:spcPct val="50000"/>
                </a:spcBef>
              </a:pPr>
              <a:r>
                <a:rPr lang="en-US" altLang="zh-CN" sz="2500" dirty="0"/>
                <a:t>3</a:t>
              </a:r>
            </a:p>
            <a:p>
              <a:pPr>
                <a:spcBef>
                  <a:spcPct val="50000"/>
                </a:spcBef>
              </a:pPr>
              <a:r>
                <a:rPr lang="en-US" altLang="zh-CN" sz="2500" dirty="0"/>
                <a:t>4</a:t>
              </a:r>
            </a:p>
            <a:p>
              <a:pPr>
                <a:spcBef>
                  <a:spcPct val="50000"/>
                </a:spcBef>
              </a:pPr>
              <a:r>
                <a:rPr lang="en-US" altLang="zh-CN" sz="2500" dirty="0"/>
                <a:t>5</a:t>
              </a:r>
            </a:p>
            <a:p>
              <a:pPr>
                <a:spcBef>
                  <a:spcPct val="50000"/>
                </a:spcBef>
              </a:pPr>
              <a:r>
                <a:rPr lang="en-US" altLang="zh-CN" sz="2500" dirty="0"/>
                <a:t>6</a:t>
              </a:r>
            </a:p>
          </p:txBody>
        </p:sp>
      </p:grpSp>
      <p:grpSp>
        <p:nvGrpSpPr>
          <p:cNvPr id="3" name="Group 78"/>
          <p:cNvGrpSpPr>
            <a:grpSpLocks/>
          </p:cNvGrpSpPr>
          <p:nvPr/>
        </p:nvGrpSpPr>
        <p:grpSpPr bwMode="auto">
          <a:xfrm>
            <a:off x="1547786" y="4143380"/>
            <a:ext cx="1676400" cy="519112"/>
            <a:chOff x="1152" y="2793"/>
            <a:chExt cx="1056" cy="327"/>
          </a:xfrm>
        </p:grpSpPr>
        <p:sp>
          <p:nvSpPr>
            <p:cNvPr id="162877" name="Text Box 61"/>
            <p:cNvSpPr txBox="1">
              <a:spLocks noChangeArrowheads="1"/>
            </p:cNvSpPr>
            <p:nvPr/>
          </p:nvSpPr>
          <p:spPr bwMode="auto">
            <a:xfrm>
              <a:off x="1957" y="2793"/>
              <a:ext cx="251" cy="3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a:sym typeface="Symbol" pitchFamily="18" charset="2"/>
                </a:rPr>
                <a:t></a:t>
              </a:r>
              <a:endParaRPr lang="en-US" altLang="zh-CN"/>
            </a:p>
          </p:txBody>
        </p:sp>
        <p:sp>
          <p:nvSpPr>
            <p:cNvPr id="162842" name="Rectangle 26"/>
            <p:cNvSpPr>
              <a:spLocks noChangeArrowheads="1"/>
            </p:cNvSpPr>
            <p:nvPr/>
          </p:nvSpPr>
          <p:spPr bwMode="auto">
            <a:xfrm>
              <a:off x="1632" y="2832"/>
              <a:ext cx="528" cy="28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43" name="Line 27"/>
            <p:cNvSpPr>
              <a:spLocks noChangeShapeType="1"/>
            </p:cNvSpPr>
            <p:nvPr/>
          </p:nvSpPr>
          <p:spPr bwMode="auto">
            <a:xfrm>
              <a:off x="1968" y="2832"/>
              <a:ext cx="0" cy="28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55" name="Line 39"/>
            <p:cNvSpPr>
              <a:spLocks noChangeShapeType="1"/>
            </p:cNvSpPr>
            <p:nvPr/>
          </p:nvSpPr>
          <p:spPr bwMode="auto">
            <a:xfrm>
              <a:off x="1152" y="2976"/>
              <a:ext cx="480" cy="0"/>
            </a:xfrm>
            <a:prstGeom prst="line">
              <a:avLst/>
            </a:prstGeom>
            <a:noFill/>
            <a:ln w="19050">
              <a:solidFill>
                <a:schemeClr val="accent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69" name="Text Box 53"/>
            <p:cNvSpPr txBox="1">
              <a:spLocks noChangeArrowheads="1"/>
            </p:cNvSpPr>
            <p:nvPr/>
          </p:nvSpPr>
          <p:spPr bwMode="auto">
            <a:xfrm>
              <a:off x="1660" y="2832"/>
              <a:ext cx="264" cy="2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b="1"/>
                <a:t>11</a:t>
              </a:r>
              <a:endParaRPr lang="en-US" altLang="zh-CN"/>
            </a:p>
          </p:txBody>
        </p:sp>
      </p:grpSp>
      <p:grpSp>
        <p:nvGrpSpPr>
          <p:cNvPr id="4" name="Group 75"/>
          <p:cNvGrpSpPr>
            <a:grpSpLocks/>
          </p:cNvGrpSpPr>
          <p:nvPr/>
        </p:nvGrpSpPr>
        <p:grpSpPr bwMode="auto">
          <a:xfrm>
            <a:off x="1547786" y="4786322"/>
            <a:ext cx="4724400" cy="533400"/>
            <a:chOff x="1152" y="3264"/>
            <a:chExt cx="2976" cy="336"/>
          </a:xfrm>
        </p:grpSpPr>
        <p:sp>
          <p:nvSpPr>
            <p:cNvPr id="162878" name="Text Box 62"/>
            <p:cNvSpPr txBox="1">
              <a:spLocks noChangeArrowheads="1"/>
            </p:cNvSpPr>
            <p:nvPr/>
          </p:nvSpPr>
          <p:spPr bwMode="auto">
            <a:xfrm>
              <a:off x="3877" y="3264"/>
              <a:ext cx="251" cy="3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a:sym typeface="Symbol" pitchFamily="18" charset="2"/>
                </a:rPr>
                <a:t></a:t>
              </a:r>
              <a:endParaRPr lang="en-US" altLang="zh-CN"/>
            </a:p>
          </p:txBody>
        </p:sp>
        <p:sp>
          <p:nvSpPr>
            <p:cNvPr id="162844" name="Rectangle 28"/>
            <p:cNvSpPr>
              <a:spLocks noChangeArrowheads="1"/>
            </p:cNvSpPr>
            <p:nvPr/>
          </p:nvSpPr>
          <p:spPr bwMode="auto">
            <a:xfrm>
              <a:off x="1632" y="3312"/>
              <a:ext cx="528" cy="28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r>
                <a:rPr lang="en-US" altLang="zh-CN" b="1"/>
                <a:t>19</a:t>
              </a:r>
              <a:endParaRPr lang="en-US" altLang="zh-CN"/>
            </a:p>
          </p:txBody>
        </p:sp>
        <p:sp>
          <p:nvSpPr>
            <p:cNvPr id="162845" name="Line 29"/>
            <p:cNvSpPr>
              <a:spLocks noChangeShapeType="1"/>
            </p:cNvSpPr>
            <p:nvPr/>
          </p:nvSpPr>
          <p:spPr bwMode="auto">
            <a:xfrm>
              <a:off x="1968" y="3312"/>
              <a:ext cx="0" cy="28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46" name="Rectangle 30"/>
            <p:cNvSpPr>
              <a:spLocks noChangeArrowheads="1"/>
            </p:cNvSpPr>
            <p:nvPr/>
          </p:nvSpPr>
          <p:spPr bwMode="auto">
            <a:xfrm>
              <a:off x="2592" y="3312"/>
              <a:ext cx="528" cy="28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47" name="Line 31"/>
            <p:cNvSpPr>
              <a:spLocks noChangeShapeType="1"/>
            </p:cNvSpPr>
            <p:nvPr/>
          </p:nvSpPr>
          <p:spPr bwMode="auto">
            <a:xfrm>
              <a:off x="2928" y="3312"/>
              <a:ext cx="0" cy="28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48" name="Rectangle 32"/>
            <p:cNvSpPr>
              <a:spLocks noChangeArrowheads="1"/>
            </p:cNvSpPr>
            <p:nvPr/>
          </p:nvSpPr>
          <p:spPr bwMode="auto">
            <a:xfrm>
              <a:off x="3552" y="3312"/>
              <a:ext cx="528" cy="28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r>
                <a:rPr lang="en-US" altLang="zh-CN" b="1"/>
                <a:t>82</a:t>
              </a:r>
              <a:endParaRPr lang="en-US" altLang="zh-CN"/>
            </a:p>
          </p:txBody>
        </p:sp>
        <p:sp>
          <p:nvSpPr>
            <p:cNvPr id="162849" name="Line 33"/>
            <p:cNvSpPr>
              <a:spLocks noChangeShapeType="1"/>
            </p:cNvSpPr>
            <p:nvPr/>
          </p:nvSpPr>
          <p:spPr bwMode="auto">
            <a:xfrm>
              <a:off x="3888" y="3312"/>
              <a:ext cx="0" cy="28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56" name="Line 40"/>
            <p:cNvSpPr>
              <a:spLocks noChangeShapeType="1"/>
            </p:cNvSpPr>
            <p:nvPr/>
          </p:nvSpPr>
          <p:spPr bwMode="auto">
            <a:xfrm>
              <a:off x="1152" y="3456"/>
              <a:ext cx="480" cy="0"/>
            </a:xfrm>
            <a:prstGeom prst="line">
              <a:avLst/>
            </a:prstGeom>
            <a:noFill/>
            <a:ln w="19050">
              <a:solidFill>
                <a:schemeClr val="accent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59" name="Line 43"/>
            <p:cNvSpPr>
              <a:spLocks noChangeShapeType="1"/>
            </p:cNvSpPr>
            <p:nvPr/>
          </p:nvSpPr>
          <p:spPr bwMode="auto">
            <a:xfrm>
              <a:off x="2064" y="3456"/>
              <a:ext cx="528" cy="0"/>
            </a:xfrm>
            <a:prstGeom prst="line">
              <a:avLst/>
            </a:prstGeom>
            <a:noFill/>
            <a:ln w="19050">
              <a:solidFill>
                <a:schemeClr val="accent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60" name="Line 44"/>
            <p:cNvSpPr>
              <a:spLocks noChangeShapeType="1"/>
            </p:cNvSpPr>
            <p:nvPr/>
          </p:nvSpPr>
          <p:spPr bwMode="auto">
            <a:xfrm>
              <a:off x="3024" y="3456"/>
              <a:ext cx="528" cy="0"/>
            </a:xfrm>
            <a:prstGeom prst="line">
              <a:avLst/>
            </a:prstGeom>
            <a:noFill/>
            <a:ln w="19050">
              <a:solidFill>
                <a:schemeClr val="accent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71" name="Text Box 55"/>
            <p:cNvSpPr txBox="1">
              <a:spLocks noChangeArrowheads="1"/>
            </p:cNvSpPr>
            <p:nvPr/>
          </p:nvSpPr>
          <p:spPr bwMode="auto">
            <a:xfrm>
              <a:off x="2620" y="3338"/>
              <a:ext cx="264" cy="2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b="1"/>
                <a:t>68</a:t>
              </a:r>
              <a:endParaRPr lang="en-US" altLang="zh-CN"/>
            </a:p>
          </p:txBody>
        </p:sp>
      </p:grpSp>
      <p:grpSp>
        <p:nvGrpSpPr>
          <p:cNvPr id="5" name="Group 77"/>
          <p:cNvGrpSpPr>
            <a:grpSpLocks/>
          </p:cNvGrpSpPr>
          <p:nvPr/>
        </p:nvGrpSpPr>
        <p:grpSpPr bwMode="auto">
          <a:xfrm>
            <a:off x="1547786" y="5486410"/>
            <a:ext cx="1617663" cy="519112"/>
            <a:chOff x="1152" y="3705"/>
            <a:chExt cx="1019" cy="327"/>
          </a:xfrm>
        </p:grpSpPr>
        <p:sp>
          <p:nvSpPr>
            <p:cNvPr id="162850" name="Rectangle 34"/>
            <p:cNvSpPr>
              <a:spLocks noChangeArrowheads="1"/>
            </p:cNvSpPr>
            <p:nvPr/>
          </p:nvSpPr>
          <p:spPr bwMode="auto">
            <a:xfrm>
              <a:off x="1632" y="3744"/>
              <a:ext cx="528" cy="28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79" name="Text Box 63"/>
            <p:cNvSpPr txBox="1">
              <a:spLocks noChangeArrowheads="1"/>
            </p:cNvSpPr>
            <p:nvPr/>
          </p:nvSpPr>
          <p:spPr bwMode="auto">
            <a:xfrm>
              <a:off x="1920" y="3705"/>
              <a:ext cx="251" cy="3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a:sym typeface="Symbol" pitchFamily="18" charset="2"/>
                </a:rPr>
                <a:t></a:t>
              </a:r>
              <a:endParaRPr lang="en-US" altLang="zh-CN"/>
            </a:p>
          </p:txBody>
        </p:sp>
        <p:sp>
          <p:nvSpPr>
            <p:cNvPr id="162851" name="Line 35"/>
            <p:cNvSpPr>
              <a:spLocks noChangeShapeType="1"/>
            </p:cNvSpPr>
            <p:nvPr/>
          </p:nvSpPr>
          <p:spPr bwMode="auto">
            <a:xfrm>
              <a:off x="1968" y="3744"/>
              <a:ext cx="0" cy="28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57" name="Line 41"/>
            <p:cNvSpPr>
              <a:spLocks noChangeShapeType="1"/>
            </p:cNvSpPr>
            <p:nvPr/>
          </p:nvSpPr>
          <p:spPr bwMode="auto">
            <a:xfrm>
              <a:off x="1152" y="3840"/>
              <a:ext cx="480" cy="0"/>
            </a:xfrm>
            <a:prstGeom prst="line">
              <a:avLst/>
            </a:prstGeom>
            <a:noFill/>
            <a:ln w="19050">
              <a:solidFill>
                <a:schemeClr val="accent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73" name="Text Box 57"/>
            <p:cNvSpPr txBox="1">
              <a:spLocks noChangeArrowheads="1"/>
            </p:cNvSpPr>
            <p:nvPr/>
          </p:nvSpPr>
          <p:spPr bwMode="auto">
            <a:xfrm>
              <a:off x="1660" y="3744"/>
              <a:ext cx="264" cy="2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b="1"/>
                <a:t>55</a:t>
              </a:r>
              <a:endParaRPr lang="en-US" altLang="zh-CN"/>
            </a:p>
          </p:txBody>
        </p:sp>
      </p:grpSp>
      <p:grpSp>
        <p:nvGrpSpPr>
          <p:cNvPr id="6" name="Group 73"/>
          <p:cNvGrpSpPr>
            <a:grpSpLocks/>
          </p:cNvGrpSpPr>
          <p:nvPr/>
        </p:nvGrpSpPr>
        <p:grpSpPr bwMode="auto">
          <a:xfrm>
            <a:off x="1547786" y="1790720"/>
            <a:ext cx="1676400" cy="533400"/>
            <a:chOff x="1152" y="1200"/>
            <a:chExt cx="1056" cy="336"/>
          </a:xfrm>
        </p:grpSpPr>
        <p:sp>
          <p:nvSpPr>
            <p:cNvPr id="162874" name="Text Box 58"/>
            <p:cNvSpPr txBox="1">
              <a:spLocks noChangeArrowheads="1"/>
            </p:cNvSpPr>
            <p:nvPr/>
          </p:nvSpPr>
          <p:spPr bwMode="auto">
            <a:xfrm>
              <a:off x="1957" y="1200"/>
              <a:ext cx="251" cy="3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a:sym typeface="Symbol" pitchFamily="18" charset="2"/>
                </a:rPr>
                <a:t></a:t>
              </a:r>
              <a:endParaRPr lang="en-US" altLang="zh-CN"/>
            </a:p>
          </p:txBody>
        </p:sp>
        <p:sp>
          <p:nvSpPr>
            <p:cNvPr id="162835" name="Line 19"/>
            <p:cNvSpPr>
              <a:spLocks noChangeShapeType="1"/>
            </p:cNvSpPr>
            <p:nvPr/>
          </p:nvSpPr>
          <p:spPr bwMode="auto">
            <a:xfrm>
              <a:off x="1968" y="1248"/>
              <a:ext cx="0" cy="28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34" name="Rectangle 18"/>
            <p:cNvSpPr>
              <a:spLocks noChangeArrowheads="1"/>
            </p:cNvSpPr>
            <p:nvPr/>
          </p:nvSpPr>
          <p:spPr bwMode="auto">
            <a:xfrm>
              <a:off x="1632" y="1248"/>
              <a:ext cx="528" cy="28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r>
                <a:rPr lang="en-US" altLang="zh-CN" b="1"/>
                <a:t>14</a:t>
              </a:r>
              <a:endParaRPr lang="en-US" altLang="zh-CN"/>
            </a:p>
          </p:txBody>
        </p:sp>
        <p:sp>
          <p:nvSpPr>
            <p:cNvPr id="162852" name="Line 36"/>
            <p:cNvSpPr>
              <a:spLocks noChangeShapeType="1"/>
            </p:cNvSpPr>
            <p:nvPr/>
          </p:nvSpPr>
          <p:spPr bwMode="auto">
            <a:xfrm>
              <a:off x="1152" y="1440"/>
              <a:ext cx="480" cy="0"/>
            </a:xfrm>
            <a:prstGeom prst="line">
              <a:avLst/>
            </a:prstGeom>
            <a:noFill/>
            <a:ln w="19050">
              <a:solidFill>
                <a:schemeClr val="accent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7" name="Group 72"/>
          <p:cNvGrpSpPr>
            <a:grpSpLocks/>
          </p:cNvGrpSpPr>
          <p:nvPr/>
        </p:nvGrpSpPr>
        <p:grpSpPr bwMode="auto">
          <a:xfrm>
            <a:off x="1565249" y="2476520"/>
            <a:ext cx="3182937" cy="533400"/>
            <a:chOff x="1163" y="1632"/>
            <a:chExt cx="2005" cy="336"/>
          </a:xfrm>
        </p:grpSpPr>
        <p:sp>
          <p:nvSpPr>
            <p:cNvPr id="162838" name="Rectangle 22"/>
            <p:cNvSpPr>
              <a:spLocks noChangeArrowheads="1"/>
            </p:cNvSpPr>
            <p:nvPr/>
          </p:nvSpPr>
          <p:spPr bwMode="auto">
            <a:xfrm>
              <a:off x="2603" y="1671"/>
              <a:ext cx="528" cy="28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r>
                <a:rPr lang="en-US" altLang="zh-CN" b="1"/>
                <a:t>36</a:t>
              </a:r>
              <a:endParaRPr lang="en-US" altLang="zh-CN"/>
            </a:p>
          </p:txBody>
        </p:sp>
        <p:sp>
          <p:nvSpPr>
            <p:cNvPr id="162875" name="Text Box 59"/>
            <p:cNvSpPr txBox="1">
              <a:spLocks noChangeArrowheads="1"/>
            </p:cNvSpPr>
            <p:nvPr/>
          </p:nvSpPr>
          <p:spPr bwMode="auto">
            <a:xfrm>
              <a:off x="2917" y="1632"/>
              <a:ext cx="251" cy="3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a:sym typeface="Symbol" pitchFamily="18" charset="2"/>
                </a:rPr>
                <a:t></a:t>
              </a:r>
              <a:endParaRPr lang="en-US" altLang="zh-CN"/>
            </a:p>
          </p:txBody>
        </p:sp>
        <p:sp>
          <p:nvSpPr>
            <p:cNvPr id="162837" name="Line 21"/>
            <p:cNvSpPr>
              <a:spLocks noChangeShapeType="1"/>
            </p:cNvSpPr>
            <p:nvPr/>
          </p:nvSpPr>
          <p:spPr bwMode="auto">
            <a:xfrm>
              <a:off x="1979" y="1671"/>
              <a:ext cx="0" cy="28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39" name="Line 23"/>
            <p:cNvSpPr>
              <a:spLocks noChangeShapeType="1"/>
            </p:cNvSpPr>
            <p:nvPr/>
          </p:nvSpPr>
          <p:spPr bwMode="auto">
            <a:xfrm>
              <a:off x="2928" y="1680"/>
              <a:ext cx="0" cy="28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36" name="Rectangle 20"/>
            <p:cNvSpPr>
              <a:spLocks noChangeArrowheads="1"/>
            </p:cNvSpPr>
            <p:nvPr/>
          </p:nvSpPr>
          <p:spPr bwMode="auto">
            <a:xfrm>
              <a:off x="1643" y="1671"/>
              <a:ext cx="528" cy="28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r>
                <a:rPr lang="en-US" altLang="zh-CN" b="1"/>
                <a:t>01</a:t>
              </a:r>
              <a:endParaRPr lang="en-US" altLang="zh-CN"/>
            </a:p>
          </p:txBody>
        </p:sp>
        <p:sp>
          <p:nvSpPr>
            <p:cNvPr id="162853" name="Line 37"/>
            <p:cNvSpPr>
              <a:spLocks noChangeShapeType="1"/>
            </p:cNvSpPr>
            <p:nvPr/>
          </p:nvSpPr>
          <p:spPr bwMode="auto">
            <a:xfrm>
              <a:off x="1163" y="1815"/>
              <a:ext cx="480" cy="0"/>
            </a:xfrm>
            <a:prstGeom prst="line">
              <a:avLst/>
            </a:prstGeom>
            <a:noFill/>
            <a:ln w="19050">
              <a:solidFill>
                <a:schemeClr val="accent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58" name="Line 42"/>
            <p:cNvSpPr>
              <a:spLocks noChangeShapeType="1"/>
            </p:cNvSpPr>
            <p:nvPr/>
          </p:nvSpPr>
          <p:spPr bwMode="auto">
            <a:xfrm>
              <a:off x="2075" y="1815"/>
              <a:ext cx="528" cy="0"/>
            </a:xfrm>
            <a:prstGeom prst="line">
              <a:avLst/>
            </a:prstGeom>
            <a:noFill/>
            <a:ln w="19050">
              <a:solidFill>
                <a:schemeClr val="accent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8" name="Group 79"/>
          <p:cNvGrpSpPr>
            <a:grpSpLocks/>
          </p:cNvGrpSpPr>
          <p:nvPr/>
        </p:nvGrpSpPr>
        <p:grpSpPr bwMode="auto">
          <a:xfrm>
            <a:off x="1547786" y="3100408"/>
            <a:ext cx="1676400" cy="519112"/>
            <a:chOff x="1152" y="2025"/>
            <a:chExt cx="1056" cy="327"/>
          </a:xfrm>
        </p:grpSpPr>
        <p:sp>
          <p:nvSpPr>
            <p:cNvPr id="162876" name="Text Box 60"/>
            <p:cNvSpPr txBox="1">
              <a:spLocks noChangeArrowheads="1"/>
            </p:cNvSpPr>
            <p:nvPr/>
          </p:nvSpPr>
          <p:spPr bwMode="auto">
            <a:xfrm>
              <a:off x="1957" y="2025"/>
              <a:ext cx="251" cy="3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a:sym typeface="Symbol" pitchFamily="18" charset="2"/>
                </a:rPr>
                <a:t></a:t>
              </a:r>
              <a:endParaRPr lang="en-US" altLang="zh-CN"/>
            </a:p>
          </p:txBody>
        </p:sp>
        <p:sp>
          <p:nvSpPr>
            <p:cNvPr id="162841" name="Line 25"/>
            <p:cNvSpPr>
              <a:spLocks noChangeShapeType="1"/>
            </p:cNvSpPr>
            <p:nvPr/>
          </p:nvSpPr>
          <p:spPr bwMode="auto">
            <a:xfrm>
              <a:off x="1968" y="2064"/>
              <a:ext cx="0" cy="28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68" name="Text Box 52"/>
            <p:cNvSpPr txBox="1">
              <a:spLocks noChangeArrowheads="1"/>
            </p:cNvSpPr>
            <p:nvPr/>
          </p:nvSpPr>
          <p:spPr bwMode="auto">
            <a:xfrm>
              <a:off x="1660" y="2090"/>
              <a:ext cx="264" cy="2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b="1"/>
                <a:t>23</a:t>
              </a:r>
              <a:endParaRPr lang="en-US" altLang="zh-CN"/>
            </a:p>
          </p:txBody>
        </p:sp>
        <p:sp>
          <p:nvSpPr>
            <p:cNvPr id="162840" name="Rectangle 24"/>
            <p:cNvSpPr>
              <a:spLocks noChangeArrowheads="1"/>
            </p:cNvSpPr>
            <p:nvPr/>
          </p:nvSpPr>
          <p:spPr bwMode="auto">
            <a:xfrm>
              <a:off x="1632" y="2064"/>
              <a:ext cx="528" cy="28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2854" name="Line 38"/>
            <p:cNvSpPr>
              <a:spLocks noChangeShapeType="1"/>
            </p:cNvSpPr>
            <p:nvPr/>
          </p:nvSpPr>
          <p:spPr bwMode="auto">
            <a:xfrm>
              <a:off x="1152" y="2208"/>
              <a:ext cx="480" cy="0"/>
            </a:xfrm>
            <a:prstGeom prst="line">
              <a:avLst/>
            </a:prstGeom>
            <a:noFill/>
            <a:ln w="19050">
              <a:solidFill>
                <a:schemeClr val="accent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162880" name="Text Box 64"/>
          <p:cNvSpPr txBox="1">
            <a:spLocks noChangeArrowheads="1"/>
          </p:cNvSpPr>
          <p:nvPr/>
        </p:nvSpPr>
        <p:spPr bwMode="auto">
          <a:xfrm>
            <a:off x="1285852" y="3624268"/>
            <a:ext cx="398462" cy="5191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dirty="0">
                <a:solidFill>
                  <a:schemeClr val="accent2"/>
                </a:solidFill>
                <a:sym typeface="Symbol" pitchFamily="18" charset="2"/>
              </a:rPr>
              <a:t></a:t>
            </a:r>
            <a:endParaRPr lang="en-US" altLang="zh-CN" dirty="0"/>
          </a:p>
        </p:txBody>
      </p:sp>
      <p:sp>
        <p:nvSpPr>
          <p:cNvPr id="162883" name="Text Box 67"/>
          <p:cNvSpPr txBox="1">
            <a:spLocks noChangeArrowheads="1"/>
          </p:cNvSpPr>
          <p:nvPr/>
        </p:nvSpPr>
        <p:spPr bwMode="auto">
          <a:xfrm>
            <a:off x="5000628" y="2214554"/>
            <a:ext cx="4000496" cy="1938992"/>
          </a:xfrm>
          <a:prstGeom prst="rect">
            <a:avLst/>
          </a:prstGeom>
          <a:solidFill>
            <a:srgbClr val="FFFF00"/>
          </a:solid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sz="2400" dirty="0">
                <a:latin typeface="微软雅黑" pitchFamily="34" charset="-122"/>
                <a:ea typeface="微软雅黑" pitchFamily="34" charset="-122"/>
              </a:rPr>
              <a:t>例如</a:t>
            </a:r>
            <a:r>
              <a:rPr lang="en-US" altLang="zh-CN" sz="2400" dirty="0">
                <a:latin typeface="微软雅黑" pitchFamily="34" charset="-122"/>
                <a:ea typeface="微软雅黑" pitchFamily="34" charset="-122"/>
              </a:rPr>
              <a:t>:</a:t>
            </a:r>
            <a:r>
              <a:rPr lang="zh-CN" altLang="en-US" sz="2400" dirty="0">
                <a:latin typeface="微软雅黑" pitchFamily="34" charset="-122"/>
                <a:ea typeface="微软雅黑" pitchFamily="34" charset="-122"/>
              </a:rPr>
              <a:t>同前例的</a:t>
            </a:r>
            <a:r>
              <a:rPr lang="zh-CN" altLang="en-US" sz="2400" dirty="0" smtClean="0">
                <a:latin typeface="微软雅黑" pitchFamily="34" charset="-122"/>
                <a:ea typeface="微软雅黑" pitchFamily="34" charset="-122"/>
              </a:rPr>
              <a:t>关键字</a:t>
            </a:r>
            <a:r>
              <a:rPr lang="en-US" altLang="zh-CN" sz="2400" dirty="0" smtClean="0">
                <a:latin typeface="微软雅黑" pitchFamily="34" charset="-122"/>
                <a:ea typeface="微软雅黑" pitchFamily="34" charset="-122"/>
              </a:rPr>
              <a:t/>
            </a:r>
            <a:br>
              <a:rPr lang="en-US" altLang="zh-CN" sz="2400" dirty="0" smtClean="0">
                <a:latin typeface="微软雅黑" pitchFamily="34" charset="-122"/>
                <a:ea typeface="微软雅黑" pitchFamily="34" charset="-122"/>
              </a:rPr>
            </a:br>
            <a:r>
              <a:rPr lang="en-US" altLang="zh-CN" sz="2400" dirty="0" smtClean="0">
                <a:latin typeface="微软雅黑" pitchFamily="34" charset="-122"/>
                <a:ea typeface="微软雅黑" pitchFamily="34" charset="-122"/>
              </a:rPr>
              <a:t>{19, 01, 23, 14, 55, 68, 11, 82, 36 }</a:t>
            </a:r>
            <a:r>
              <a:rPr lang="zh-CN" altLang="en-US" sz="2400" dirty="0" smtClean="0">
                <a:latin typeface="微软雅黑" pitchFamily="34" charset="-122"/>
                <a:ea typeface="微软雅黑" pitchFamily="34" charset="-122"/>
              </a:rPr>
              <a:t>，</a:t>
            </a:r>
            <a:r>
              <a:rPr lang="en-US" altLang="zh-CN" sz="2400" dirty="0" smtClean="0">
                <a:latin typeface="微软雅黑" pitchFamily="34" charset="-122"/>
                <a:ea typeface="微软雅黑" pitchFamily="34" charset="-122"/>
              </a:rPr>
              <a:t/>
            </a:r>
            <a:br>
              <a:rPr lang="en-US" altLang="zh-CN" sz="2400" dirty="0" smtClean="0">
                <a:latin typeface="微软雅黑" pitchFamily="34" charset="-122"/>
                <a:ea typeface="微软雅黑" pitchFamily="34" charset="-122"/>
              </a:rPr>
            </a:br>
            <a:r>
              <a:rPr lang="zh-CN" altLang="en-US" sz="2400" dirty="0" smtClean="0">
                <a:latin typeface="微软雅黑" pitchFamily="34" charset="-122"/>
                <a:ea typeface="微软雅黑" pitchFamily="34" charset="-122"/>
              </a:rPr>
              <a:t>哈希</a:t>
            </a:r>
            <a:r>
              <a:rPr lang="zh-CN" altLang="en-US" sz="2400" dirty="0">
                <a:latin typeface="微软雅黑" pitchFamily="34" charset="-122"/>
                <a:ea typeface="微软雅黑" pitchFamily="34" charset="-122"/>
              </a:rPr>
              <a:t>函数</a:t>
            </a:r>
            <a:r>
              <a:rPr lang="zh-CN" altLang="en-US" sz="2400" dirty="0" smtClean="0">
                <a:latin typeface="微软雅黑" pitchFamily="34" charset="-122"/>
                <a:ea typeface="微软雅黑" pitchFamily="34" charset="-122"/>
              </a:rPr>
              <a:t>为：</a:t>
            </a:r>
            <a:r>
              <a:rPr lang="en-US" altLang="zh-CN" sz="2400" dirty="0" smtClean="0">
                <a:latin typeface="微软雅黑" pitchFamily="34" charset="-122"/>
                <a:ea typeface="微软雅黑" pitchFamily="34" charset="-122"/>
              </a:rPr>
              <a:t/>
            </a:r>
            <a:br>
              <a:rPr lang="en-US" altLang="zh-CN" sz="2400" dirty="0" smtClean="0">
                <a:latin typeface="微软雅黑" pitchFamily="34" charset="-122"/>
                <a:ea typeface="微软雅黑" pitchFamily="34" charset="-122"/>
              </a:rPr>
            </a:br>
            <a:r>
              <a:rPr lang="en-US" altLang="zh-CN" sz="2400" dirty="0" smtClean="0">
                <a:latin typeface="微软雅黑" pitchFamily="34" charset="-122"/>
                <a:ea typeface="微软雅黑" pitchFamily="34" charset="-122"/>
              </a:rPr>
              <a:t>H(key</a:t>
            </a:r>
            <a:r>
              <a:rPr lang="en-US" altLang="zh-CN" sz="2400" dirty="0">
                <a:latin typeface="微软雅黑" pitchFamily="34" charset="-122"/>
                <a:ea typeface="微软雅黑" pitchFamily="34" charset="-122"/>
              </a:rPr>
              <a:t>)=key MOD 7</a:t>
            </a:r>
          </a:p>
        </p:txBody>
      </p:sp>
      <p:sp>
        <p:nvSpPr>
          <p:cNvPr id="58" name="Text Box 66"/>
          <p:cNvSpPr txBox="1">
            <a:spLocks noChangeArrowheads="1"/>
          </p:cNvSpPr>
          <p:nvPr/>
        </p:nvSpPr>
        <p:spPr bwMode="auto">
          <a:xfrm>
            <a:off x="4572000" y="4286256"/>
            <a:ext cx="4403725" cy="5191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dirty="0">
                <a:solidFill>
                  <a:srgbClr val="A50021"/>
                </a:solidFill>
              </a:rPr>
              <a:t>ASL=(6×1+2×2+3)/9=13/9</a:t>
            </a:r>
            <a:endParaRPr lang="en-US" altLang="zh-CN" sz="28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62819"/>
                                        </p:tgtEl>
                                        <p:attrNameLst>
                                          <p:attrName>style.visibility</p:attrName>
                                        </p:attrNameLst>
                                      </p:cBhvr>
                                      <p:to>
                                        <p:strVal val="visible"/>
                                      </p:to>
                                    </p:set>
                                    <p:animEffect transition="in" filter="strips(downRight)">
                                      <p:cBhvr>
                                        <p:cTn id="7" dur="500"/>
                                        <p:tgtEl>
                                          <p:spTgt spid="1628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2883"/>
                                        </p:tgtEl>
                                        <p:attrNameLst>
                                          <p:attrName>style.visibility</p:attrName>
                                        </p:attrNameLst>
                                      </p:cBhvr>
                                      <p:to>
                                        <p:strVal val="visible"/>
                                      </p:to>
                                    </p:set>
                                    <p:animEffect transition="in" filter="wipe(left)">
                                      <p:cBhvr>
                                        <p:cTn id="12" dur="500"/>
                                        <p:tgtEl>
                                          <p:spTgt spid="16288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up)">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left)">
                                      <p:cBhvr>
                                        <p:cTn id="27" dur="500"/>
                                        <p:tgtEl>
                                          <p:spTgt spid="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left)">
                                      <p:cBhvr>
                                        <p:cTn id="32" dur="500"/>
                                        <p:tgtEl>
                                          <p:spTgt spid="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162880"/>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wipe(left)">
                                      <p:cBhvr>
                                        <p:cTn id="41" dur="500"/>
                                        <p:tgtEl>
                                          <p:spTgt spid="3"/>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nodeType="clickEffect">
                                  <p:stCondLst>
                                    <p:cond delay="0"/>
                                  </p:stCondLst>
                                  <p:childTnLst>
                                    <p:set>
                                      <p:cBhvr>
                                        <p:cTn id="45" dur="1" fill="hold">
                                          <p:stCondLst>
                                            <p:cond delay="0"/>
                                          </p:stCondLst>
                                        </p:cTn>
                                        <p:tgtEl>
                                          <p:spTgt spid="4"/>
                                        </p:tgtEl>
                                        <p:attrNameLst>
                                          <p:attrName>style.visibility</p:attrName>
                                        </p:attrNameLst>
                                      </p:cBhvr>
                                      <p:to>
                                        <p:strVal val="visible"/>
                                      </p:to>
                                    </p:set>
                                    <p:animEffect transition="in" filter="wipe(left)">
                                      <p:cBhvr>
                                        <p:cTn id="46" dur="500"/>
                                        <p:tgtEl>
                                          <p:spTgt spid="4"/>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nodeType="clickEffect">
                                  <p:stCondLst>
                                    <p:cond delay="0"/>
                                  </p:stCondLst>
                                  <p:childTnLst>
                                    <p:set>
                                      <p:cBhvr>
                                        <p:cTn id="50" dur="1" fill="hold">
                                          <p:stCondLst>
                                            <p:cond delay="0"/>
                                          </p:stCondLst>
                                        </p:cTn>
                                        <p:tgtEl>
                                          <p:spTgt spid="5"/>
                                        </p:tgtEl>
                                        <p:attrNameLst>
                                          <p:attrName>style.visibility</p:attrName>
                                        </p:attrNameLst>
                                      </p:cBhvr>
                                      <p:to>
                                        <p:strVal val="visible"/>
                                      </p:to>
                                    </p:set>
                                    <p:animEffect transition="in" filter="wipe(left)">
                                      <p:cBhvr>
                                        <p:cTn id="51" dur="500"/>
                                        <p:tgtEl>
                                          <p:spTgt spid="5"/>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58"/>
                                        </p:tgtEl>
                                        <p:attrNameLst>
                                          <p:attrName>style.visibility</p:attrName>
                                        </p:attrNameLst>
                                      </p:cBhvr>
                                      <p:to>
                                        <p:strVal val="visible"/>
                                      </p:to>
                                    </p:set>
                                    <p:animEffect transition="in" filter="wipe(left)">
                                      <p:cBhvr>
                                        <p:cTn id="56"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autoUpdateAnimBg="0"/>
      <p:bldP spid="162880" grpId="0" autoUpdateAnimBg="0"/>
      <p:bldP spid="162883" grpId="0" animBg="1" autoUpdateAnimBg="0"/>
      <p:bldP spid="58"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9E3A2DB7-315D-4834-9C72-2DD9442B4884}" type="slidenum">
              <a:rPr lang="zh-CN" altLang="en-US" smtClean="0"/>
              <a:pPr/>
              <a:t>36</a:t>
            </a:fld>
            <a:endParaRPr lang="zh-CN" altLang="en-US"/>
          </a:p>
        </p:txBody>
      </p:sp>
      <p:sp>
        <p:nvSpPr>
          <p:cNvPr id="3" name="Text Box 4"/>
          <p:cNvSpPr txBox="1">
            <a:spLocks noChangeArrowheads="1"/>
          </p:cNvSpPr>
          <p:nvPr/>
        </p:nvSpPr>
        <p:spPr bwMode="auto">
          <a:xfrm>
            <a:off x="-457200" y="304800"/>
            <a:ext cx="37338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lvl="2"/>
            <a:r>
              <a:rPr lang="zh-CN" altLang="en-US" sz="4000" dirty="0" smtClean="0">
                <a:latin typeface="微软雅黑" pitchFamily="34" charset="-122"/>
                <a:ea typeface="微软雅黑" pitchFamily="34" charset="-122"/>
              </a:rPr>
              <a:t>链</a:t>
            </a:r>
            <a:r>
              <a:rPr lang="zh-CN" altLang="en-US" sz="4000" dirty="0">
                <a:latin typeface="微软雅黑" pitchFamily="34" charset="-122"/>
                <a:ea typeface="微软雅黑" pitchFamily="34" charset="-122"/>
              </a:rPr>
              <a:t>地址法</a:t>
            </a:r>
            <a:endParaRPr lang="zh-CN" altLang="en-US" dirty="0">
              <a:latin typeface="微软雅黑" pitchFamily="34" charset="-122"/>
              <a:ea typeface="微软雅黑" pitchFamily="34" charset="-122"/>
            </a:endParaRPr>
          </a:p>
        </p:txBody>
      </p:sp>
      <p:sp>
        <p:nvSpPr>
          <p:cNvPr id="4" name="内容占位符 2"/>
          <p:cNvSpPr txBox="1">
            <a:spLocks/>
          </p:cNvSpPr>
          <p:nvPr/>
        </p:nvSpPr>
        <p:spPr>
          <a:xfrm>
            <a:off x="457200" y="1357298"/>
            <a:ext cx="8229600" cy="4686320"/>
          </a:xfrm>
          <a:prstGeom prst="rect">
            <a:avLst/>
          </a:prstGeom>
        </p:spPr>
        <p:txBody>
          <a:bodyPr>
            <a:normAutofit fontScale="77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typedef</a:t>
            </a:r>
            <a:r>
              <a:rPr kumimoji="0" lang="en-US" sz="2000" b="0" i="0" u="none" strike="noStrike" kern="1200" cap="none" spc="0" normalizeH="0" noProof="0" dirty="0" smtClean="0">
                <a:ln>
                  <a:noFill/>
                </a:ln>
                <a:solidFill>
                  <a:schemeClr val="tx1"/>
                </a:solidFill>
                <a:effectLst/>
                <a:uLnTx/>
                <a:uFillTx/>
                <a:latin typeface="+mn-lt"/>
                <a:ea typeface="+mn-ea"/>
                <a:cs typeface="+mn-cs"/>
              </a:rPr>
              <a:t> </a:t>
            </a:r>
            <a:r>
              <a:rPr kumimoji="0" lang="en-US" sz="2000" b="0" i="0" u="none" strike="noStrike" kern="1200" cap="none" spc="0" normalizeH="0" noProof="0" dirty="0" err="1" smtClean="0">
                <a:ln>
                  <a:noFill/>
                </a:ln>
                <a:solidFill>
                  <a:schemeClr val="tx1"/>
                </a:solidFill>
                <a:effectLst/>
                <a:uLnTx/>
                <a:uFillTx/>
                <a:latin typeface="+mn-lt"/>
                <a:ea typeface="+mn-ea"/>
                <a:cs typeface="+mn-cs"/>
              </a:rPr>
              <a:t>struct</a:t>
            </a:r>
            <a:r>
              <a:rPr kumimoji="0" lang="en-US" sz="2000" b="0" i="0" u="none" strike="noStrike" kern="1200" cap="none" spc="0" normalizeH="0" noProof="0" dirty="0" smtClean="0">
                <a:ln>
                  <a:noFill/>
                </a:ln>
                <a:solidFill>
                  <a:schemeClr val="tx1"/>
                </a:solidFill>
                <a:effectLst/>
                <a:uLnTx/>
                <a:uFillTx/>
                <a:latin typeface="+mn-lt"/>
                <a:ea typeface="+mn-ea"/>
                <a:cs typeface="+mn-cs"/>
              </a:rPr>
              <a:t> _node{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000" baseline="0" dirty="0" smtClean="0"/>
              <a:t>	</a:t>
            </a:r>
            <a:r>
              <a:rPr lang="en-US" sz="2000" baseline="0" dirty="0" err="1" smtClean="0"/>
              <a:t>int</a:t>
            </a:r>
            <a:r>
              <a:rPr lang="en-US" sz="2000" baseline="0" dirty="0" smtClean="0"/>
              <a:t> key;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0" i="0" u="none" strike="noStrike" kern="1200" cap="none" spc="0" normalizeH="0" noProof="0" dirty="0" smtClean="0">
                <a:ln>
                  <a:noFill/>
                </a:ln>
                <a:solidFill>
                  <a:schemeClr val="tx1"/>
                </a:solidFill>
                <a:effectLst/>
                <a:uLnTx/>
                <a:uFillTx/>
                <a:latin typeface="+mn-lt"/>
                <a:ea typeface="+mn-ea"/>
                <a:cs typeface="+mn-cs"/>
              </a:rPr>
              <a:t>	</a:t>
            </a:r>
            <a:r>
              <a:rPr kumimoji="0" lang="en-US" sz="2000" b="0" i="0" u="none" strike="noStrike" kern="1200" cap="none" spc="0" normalizeH="0" noProof="0" dirty="0" err="1" smtClean="0">
                <a:ln>
                  <a:noFill/>
                </a:ln>
                <a:solidFill>
                  <a:schemeClr val="tx1"/>
                </a:solidFill>
                <a:effectLst/>
                <a:uLnTx/>
                <a:uFillTx/>
                <a:latin typeface="+mn-lt"/>
                <a:ea typeface="+mn-ea"/>
                <a:cs typeface="+mn-cs"/>
              </a:rPr>
              <a:t>struct</a:t>
            </a:r>
            <a:r>
              <a:rPr kumimoji="0" lang="en-US" sz="2000" b="0" i="0" u="none" strike="noStrike" kern="1200" cap="none" spc="0" normalizeH="0" noProof="0" dirty="0" smtClean="0">
                <a:ln>
                  <a:noFill/>
                </a:ln>
                <a:solidFill>
                  <a:schemeClr val="tx1"/>
                </a:solidFill>
                <a:effectLst/>
                <a:uLnTx/>
                <a:uFillTx/>
                <a:latin typeface="+mn-lt"/>
                <a:ea typeface="+mn-ea"/>
                <a:cs typeface="+mn-cs"/>
              </a:rPr>
              <a:t> _node * </a:t>
            </a:r>
            <a:r>
              <a:rPr kumimoji="0" lang="en-US" sz="2000" b="0" i="0" u="none" strike="noStrike" kern="1200" cap="none" spc="0" normalizeH="0" noProof="0" dirty="0" err="1" smtClean="0">
                <a:ln>
                  <a:noFill/>
                </a:ln>
                <a:solidFill>
                  <a:schemeClr val="tx1"/>
                </a:solidFill>
                <a:effectLst/>
                <a:uLnTx/>
                <a:uFillTx/>
                <a:latin typeface="+mn-lt"/>
                <a:ea typeface="+mn-ea"/>
                <a:cs typeface="+mn-cs"/>
              </a:rPr>
              <a:t>pNext</a:t>
            </a:r>
            <a:r>
              <a:rPr kumimoji="0" lang="en-US" sz="2000" b="0" i="0" u="none" strike="noStrike" kern="1200" cap="none" spc="0" normalizeH="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000" baseline="0" dirty="0" smtClean="0"/>
              <a:t>}</a:t>
            </a:r>
            <a:r>
              <a:rPr lang="en-US" sz="2000" dirty="0" smtClean="0"/>
              <a:t> Node;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sz="20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000" dirty="0" smtClean="0"/>
              <a:t>Node * array[MAX];</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000" dirty="0" err="1" smtClean="0"/>
              <a:t>memset</a:t>
            </a:r>
            <a:r>
              <a:rPr lang="en-US" sz="2000" dirty="0" smtClean="0"/>
              <a:t>(array, NULL, MAX);</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sz="20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altLang="zh-CN" sz="2000" dirty="0" smtClean="0">
                <a:solidFill>
                  <a:srgbClr val="C00000"/>
                </a:solidFill>
                <a:latin typeface="微软雅黑" pitchFamily="34" charset="-122"/>
                <a:ea typeface="微软雅黑" pitchFamily="34" charset="-122"/>
              </a:rPr>
              <a:t>// </a:t>
            </a:r>
            <a:r>
              <a:rPr lang="zh-CN" altLang="en-US" sz="2000" dirty="0" smtClean="0">
                <a:solidFill>
                  <a:srgbClr val="C00000"/>
                </a:solidFill>
                <a:latin typeface="微软雅黑" pitchFamily="34" charset="-122"/>
                <a:ea typeface="微软雅黑" pitchFamily="34" charset="-122"/>
              </a:rPr>
              <a:t>对于每个元素</a:t>
            </a:r>
            <a:r>
              <a:rPr lang="en-US" altLang="zh-CN" sz="2000" dirty="0" smtClean="0">
                <a:solidFill>
                  <a:srgbClr val="C00000"/>
                </a:solidFill>
                <a:latin typeface="微软雅黑" pitchFamily="34" charset="-122"/>
                <a:ea typeface="微软雅黑" pitchFamily="34" charset="-122"/>
              </a:rPr>
              <a:t>key</a:t>
            </a:r>
            <a:r>
              <a:rPr lang="zh-CN" altLang="en-US" sz="2000" dirty="0" smtClean="0">
                <a:solidFill>
                  <a:srgbClr val="C00000"/>
                </a:solidFill>
                <a:latin typeface="微软雅黑" pitchFamily="34" charset="-122"/>
                <a:ea typeface="微软雅黑" pitchFamily="34" charset="-122"/>
              </a:rPr>
              <a:t>，</a:t>
            </a:r>
            <a:r>
              <a:rPr lang="en-US" altLang="zh-CN" sz="2000" dirty="0" smtClean="0">
                <a:solidFill>
                  <a:srgbClr val="C00000"/>
                </a:solidFill>
                <a:latin typeface="微软雅黑" pitchFamily="34" charset="-122"/>
                <a:ea typeface="微软雅黑" pitchFamily="34" charset="-122"/>
              </a:rPr>
              <a:t>Hash</a:t>
            </a:r>
            <a:r>
              <a:rPr lang="zh-CN" altLang="en-US" sz="2000" dirty="0" smtClean="0">
                <a:solidFill>
                  <a:srgbClr val="C00000"/>
                </a:solidFill>
                <a:latin typeface="微软雅黑" pitchFamily="34" charset="-122"/>
                <a:ea typeface="微软雅黑" pitchFamily="34" charset="-122"/>
              </a:rPr>
              <a:t>插入链表中</a:t>
            </a:r>
            <a:endParaRPr lang="en-US" altLang="zh-CN" sz="2000" dirty="0" smtClean="0">
              <a:solidFill>
                <a:srgbClr val="C00000"/>
              </a:solidFill>
              <a:latin typeface="微软雅黑" pitchFamily="34" charset="-122"/>
              <a:ea typeface="微软雅黑" pitchFamily="34" charset="-122"/>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altLang="zh-CN" sz="2000" dirty="0" smtClean="0"/>
              <a:t>Node * p, *</a:t>
            </a:r>
            <a:r>
              <a:rPr lang="en-US" altLang="zh-CN" sz="2000" dirty="0" err="1" smtClean="0"/>
              <a:t>pNew</a:t>
            </a:r>
            <a:r>
              <a:rPr lang="en-US" altLang="zh-CN" sz="2000" dirty="0" smtClean="0"/>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altLang="zh-CN" sz="2000" dirty="0" err="1" smtClean="0"/>
              <a:t>pNew</a:t>
            </a:r>
            <a:r>
              <a:rPr lang="en-US" altLang="zh-CN" sz="2000" dirty="0" smtClean="0"/>
              <a:t>=(Node *)</a:t>
            </a:r>
            <a:r>
              <a:rPr lang="en-US" altLang="zh-CN" sz="2000" dirty="0" err="1" smtClean="0"/>
              <a:t>malloc</a:t>
            </a:r>
            <a:r>
              <a:rPr lang="en-US" altLang="zh-CN" sz="2000" dirty="0" smtClean="0"/>
              <a:t>(</a:t>
            </a:r>
            <a:r>
              <a:rPr lang="en-US" altLang="zh-CN" sz="2000" dirty="0" err="1" smtClean="0"/>
              <a:t>sizeof</a:t>
            </a:r>
            <a:r>
              <a:rPr lang="en-US" altLang="zh-CN" sz="2000" dirty="0" smtClean="0"/>
              <a:t>(Node)); </a:t>
            </a:r>
            <a:r>
              <a:rPr lang="en-US" altLang="zh-CN" sz="2000" dirty="0" err="1" smtClean="0"/>
              <a:t>pNew</a:t>
            </a:r>
            <a:r>
              <a:rPr lang="en-US" altLang="zh-CN" sz="2000" dirty="0" smtClean="0"/>
              <a:t>-&gt;key=key; </a:t>
            </a:r>
            <a:r>
              <a:rPr lang="en-US" altLang="zh-CN" sz="2000" dirty="0" err="1" smtClean="0"/>
              <a:t>pNew</a:t>
            </a:r>
            <a:r>
              <a:rPr lang="en-US" altLang="zh-CN" sz="2000" dirty="0" smtClean="0"/>
              <a:t>-&gt;next=NULL;</a:t>
            </a:r>
          </a:p>
          <a:p>
            <a:pPr marL="342900" lvl="0" indent="-342900">
              <a:spcBef>
                <a:spcPct val="20000"/>
              </a:spcBef>
            </a:pPr>
            <a:r>
              <a:rPr lang="en-US" sz="2000" dirty="0" smtClean="0"/>
              <a:t>h=H(key); </a:t>
            </a:r>
          </a:p>
          <a:p>
            <a:pPr marL="342900" lvl="0" indent="-342900">
              <a:spcBef>
                <a:spcPct val="20000"/>
              </a:spcBef>
            </a:pPr>
            <a:r>
              <a:rPr lang="en-US" sz="2000" dirty="0" smtClean="0"/>
              <a:t>if (!array[h]) </a:t>
            </a:r>
          </a:p>
          <a:p>
            <a:pPr marL="342900" lvl="0" indent="-342900">
              <a:spcBef>
                <a:spcPct val="20000"/>
              </a:spcBef>
            </a:pPr>
            <a:r>
              <a:rPr lang="en-US" sz="2000" dirty="0" smtClean="0"/>
              <a:t>	array[h]=</a:t>
            </a:r>
            <a:r>
              <a:rPr lang="en-US" sz="2000" dirty="0" err="1" smtClean="0"/>
              <a:t>pNew</a:t>
            </a:r>
            <a:r>
              <a:rPr lang="en-US" sz="2000" dirty="0" smtClean="0"/>
              <a:t>; </a:t>
            </a:r>
          </a:p>
          <a:p>
            <a:pPr marL="342900" lvl="0" indent="-342900">
              <a:spcBef>
                <a:spcPct val="20000"/>
              </a:spcBef>
            </a:pPr>
            <a:r>
              <a:rPr lang="en-US" sz="2000" dirty="0" smtClean="0">
                <a:solidFill>
                  <a:srgbClr val="C00000"/>
                </a:solidFill>
              </a:rPr>
              <a:t>else { </a:t>
            </a:r>
          </a:p>
          <a:p>
            <a:pPr marL="342900" lvl="0" indent="-342900">
              <a:spcBef>
                <a:spcPct val="20000"/>
              </a:spcBef>
            </a:pPr>
            <a:r>
              <a:rPr lang="en-US" sz="2000" dirty="0" smtClean="0">
                <a:solidFill>
                  <a:srgbClr val="C00000"/>
                </a:solidFill>
              </a:rPr>
              <a:t>	p=array[h];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000" dirty="0" smtClean="0">
                <a:solidFill>
                  <a:srgbClr val="C00000"/>
                </a:solidFill>
              </a:rPr>
              <a:t>	</a:t>
            </a:r>
            <a:r>
              <a:rPr lang="en-US" sz="2000" smtClean="0">
                <a:solidFill>
                  <a:srgbClr val="C00000"/>
                </a:solidFill>
              </a:rPr>
              <a:t>while (p &amp;&amp; p</a:t>
            </a:r>
            <a:r>
              <a:rPr lang="en-US" altLang="zh-CN" sz="2000" smtClean="0">
                <a:solidFill>
                  <a:srgbClr val="C00000"/>
                </a:solidFill>
              </a:rPr>
              <a:t>-</a:t>
            </a:r>
            <a:r>
              <a:rPr lang="en-US" altLang="zh-CN" sz="2000" dirty="0" smtClean="0">
                <a:solidFill>
                  <a:srgbClr val="C00000"/>
                </a:solidFill>
              </a:rPr>
              <a:t>&gt;next</a:t>
            </a:r>
            <a:r>
              <a:rPr lang="en-US" sz="2000" dirty="0" smtClean="0">
                <a:solidFill>
                  <a:srgbClr val="C00000"/>
                </a:solidFill>
              </a:rPr>
              <a:t>) p=p-&gt;next;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000" dirty="0" smtClean="0">
                <a:solidFill>
                  <a:srgbClr val="C00000"/>
                </a:solidFill>
              </a:rPr>
              <a:t>	p-&gt;next = </a:t>
            </a:r>
            <a:r>
              <a:rPr lang="en-US" sz="2000" dirty="0" err="1" smtClean="0">
                <a:solidFill>
                  <a:srgbClr val="C00000"/>
                </a:solidFill>
              </a:rPr>
              <a:t>pNew</a:t>
            </a:r>
            <a:r>
              <a:rPr lang="en-US" sz="2000" dirty="0" smtClean="0">
                <a:solidFill>
                  <a:srgbClr val="C00000"/>
                </a:solidFill>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000" dirty="0" smtClean="0">
                <a:solidFill>
                  <a:srgbClr val="C00000"/>
                </a:solidFill>
              </a:rPr>
              <a:t>}</a:t>
            </a:r>
            <a:endParaRPr lang="en-US" sz="20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blinds(horizontal)">
                                      <p:cBhvr>
                                        <p:cTn id="7" dur="500"/>
                                        <p:tgtEl>
                                          <p:spTgt spid="4">
                                            <p:txEl>
                                              <p:pRg st="5" end="5"/>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6" end="6"/>
                                            </p:txEl>
                                          </p:spTgt>
                                        </p:tgtEl>
                                        <p:attrNameLst>
                                          <p:attrName>style.visibility</p:attrName>
                                        </p:attrNameLst>
                                      </p:cBhvr>
                                      <p:to>
                                        <p:strVal val="visible"/>
                                      </p:to>
                                    </p:set>
                                    <p:animEffect transition="in" filter="blinds(horizontal)">
                                      <p:cBhvr>
                                        <p:cTn id="10" dur="500"/>
                                        <p:tgtEl>
                                          <p:spTgt spid="4">
                                            <p:txEl>
                                              <p:pRg st="6" end="6"/>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Effect transition="in" filter="blinds(horizontal)">
                                      <p:cBhvr>
                                        <p:cTn id="15" dur="500"/>
                                        <p:tgtEl>
                                          <p:spTgt spid="4">
                                            <p:txEl>
                                              <p:pRg st="8" end="8"/>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4">
                                            <p:txEl>
                                              <p:pRg st="9" end="9"/>
                                            </p:txEl>
                                          </p:spTgt>
                                        </p:tgtEl>
                                        <p:attrNameLst>
                                          <p:attrName>style.visibility</p:attrName>
                                        </p:attrNameLst>
                                      </p:cBhvr>
                                      <p:to>
                                        <p:strVal val="visible"/>
                                      </p:to>
                                    </p:set>
                                    <p:animEffect transition="in" filter="blinds(horizontal)">
                                      <p:cBhvr>
                                        <p:cTn id="18" dur="500"/>
                                        <p:tgtEl>
                                          <p:spTgt spid="4">
                                            <p:txEl>
                                              <p:pRg st="9" end="9"/>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4">
                                            <p:txEl>
                                              <p:pRg st="10" end="10"/>
                                            </p:txEl>
                                          </p:spTgt>
                                        </p:tgtEl>
                                        <p:attrNameLst>
                                          <p:attrName>style.visibility</p:attrName>
                                        </p:attrNameLst>
                                      </p:cBhvr>
                                      <p:to>
                                        <p:strVal val="visible"/>
                                      </p:to>
                                    </p:set>
                                    <p:animEffect transition="in" filter="blinds(horizontal)">
                                      <p:cBhvr>
                                        <p:cTn id="21" dur="500"/>
                                        <p:tgtEl>
                                          <p:spTgt spid="4">
                                            <p:txEl>
                                              <p:pRg st="10" end="1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4">
                                            <p:txEl>
                                              <p:pRg st="11" end="11"/>
                                            </p:txEl>
                                          </p:spTgt>
                                        </p:tgtEl>
                                        <p:attrNameLst>
                                          <p:attrName>style.visibility</p:attrName>
                                        </p:attrNameLst>
                                      </p:cBhvr>
                                      <p:to>
                                        <p:strVal val="visible"/>
                                      </p:to>
                                    </p:set>
                                    <p:animEffect transition="in" filter="blinds(horizontal)">
                                      <p:cBhvr>
                                        <p:cTn id="26" dur="500"/>
                                        <p:tgtEl>
                                          <p:spTgt spid="4">
                                            <p:txEl>
                                              <p:pRg st="11" end="11"/>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4">
                                            <p:txEl>
                                              <p:pRg st="12" end="12"/>
                                            </p:txEl>
                                          </p:spTgt>
                                        </p:tgtEl>
                                        <p:attrNameLst>
                                          <p:attrName>style.visibility</p:attrName>
                                        </p:attrNameLst>
                                      </p:cBhvr>
                                      <p:to>
                                        <p:strVal val="visible"/>
                                      </p:to>
                                    </p:set>
                                    <p:animEffect transition="in" filter="blinds(horizontal)">
                                      <p:cBhvr>
                                        <p:cTn id="29" dur="500"/>
                                        <p:tgtEl>
                                          <p:spTgt spid="4">
                                            <p:txEl>
                                              <p:pRg st="12" end="12"/>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4">
                                            <p:txEl>
                                              <p:pRg st="13" end="13"/>
                                            </p:txEl>
                                          </p:spTgt>
                                        </p:tgtEl>
                                        <p:attrNameLst>
                                          <p:attrName>style.visibility</p:attrName>
                                        </p:attrNameLst>
                                      </p:cBhvr>
                                      <p:to>
                                        <p:strVal val="visible"/>
                                      </p:to>
                                    </p:set>
                                    <p:animEffect transition="in" filter="blinds(horizontal)">
                                      <p:cBhvr>
                                        <p:cTn id="32" dur="500"/>
                                        <p:tgtEl>
                                          <p:spTgt spid="4">
                                            <p:txEl>
                                              <p:pRg st="13" end="1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14" end="14"/>
                                            </p:txEl>
                                          </p:spTgt>
                                        </p:tgtEl>
                                        <p:attrNameLst>
                                          <p:attrName>style.visibility</p:attrName>
                                        </p:attrNameLst>
                                      </p:cBhvr>
                                      <p:to>
                                        <p:strVal val="visible"/>
                                      </p:to>
                                    </p:set>
                                    <p:animEffect transition="in" filter="blinds(horizontal)">
                                      <p:cBhvr>
                                        <p:cTn id="37" dur="500"/>
                                        <p:tgtEl>
                                          <p:spTgt spid="4">
                                            <p:txEl>
                                              <p:pRg st="14" end="14"/>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4">
                                            <p:txEl>
                                              <p:pRg st="15" end="15"/>
                                            </p:txEl>
                                          </p:spTgt>
                                        </p:tgtEl>
                                        <p:attrNameLst>
                                          <p:attrName>style.visibility</p:attrName>
                                        </p:attrNameLst>
                                      </p:cBhvr>
                                      <p:to>
                                        <p:strVal val="visible"/>
                                      </p:to>
                                    </p:set>
                                    <p:animEffect transition="in" filter="blinds(horizontal)">
                                      <p:cBhvr>
                                        <p:cTn id="40" dur="500"/>
                                        <p:tgtEl>
                                          <p:spTgt spid="4">
                                            <p:txEl>
                                              <p:pRg st="15" end="15"/>
                                            </p:txEl>
                                          </p:spTgt>
                                        </p:tgtEl>
                                      </p:cBhvr>
                                    </p:animEffect>
                                  </p:childTnLst>
                                </p:cTn>
                              </p:par>
                              <p:par>
                                <p:cTn id="41" presetID="3" presetClass="entr" presetSubtype="10" fill="hold" nodeType="withEffect">
                                  <p:stCondLst>
                                    <p:cond delay="0"/>
                                  </p:stCondLst>
                                  <p:childTnLst>
                                    <p:set>
                                      <p:cBhvr>
                                        <p:cTn id="42" dur="1" fill="hold">
                                          <p:stCondLst>
                                            <p:cond delay="0"/>
                                          </p:stCondLst>
                                        </p:cTn>
                                        <p:tgtEl>
                                          <p:spTgt spid="4">
                                            <p:txEl>
                                              <p:pRg st="16" end="16"/>
                                            </p:txEl>
                                          </p:spTgt>
                                        </p:tgtEl>
                                        <p:attrNameLst>
                                          <p:attrName>style.visibility</p:attrName>
                                        </p:attrNameLst>
                                      </p:cBhvr>
                                      <p:to>
                                        <p:strVal val="visible"/>
                                      </p:to>
                                    </p:set>
                                    <p:animEffect transition="in" filter="blinds(horizontal)">
                                      <p:cBhvr>
                                        <p:cTn id="43" dur="500"/>
                                        <p:tgtEl>
                                          <p:spTgt spid="4">
                                            <p:txEl>
                                              <p:pRg st="16" end="16"/>
                                            </p:txEl>
                                          </p:spTgt>
                                        </p:tgtEl>
                                      </p:cBhvr>
                                    </p:animEffect>
                                  </p:childTnLst>
                                </p:cTn>
                              </p:par>
                              <p:par>
                                <p:cTn id="44" presetID="3" presetClass="entr" presetSubtype="10" fill="hold" nodeType="withEffect">
                                  <p:stCondLst>
                                    <p:cond delay="0"/>
                                  </p:stCondLst>
                                  <p:childTnLst>
                                    <p:set>
                                      <p:cBhvr>
                                        <p:cTn id="45" dur="1" fill="hold">
                                          <p:stCondLst>
                                            <p:cond delay="0"/>
                                          </p:stCondLst>
                                        </p:cTn>
                                        <p:tgtEl>
                                          <p:spTgt spid="4">
                                            <p:txEl>
                                              <p:pRg st="17" end="17"/>
                                            </p:txEl>
                                          </p:spTgt>
                                        </p:tgtEl>
                                        <p:attrNameLst>
                                          <p:attrName>style.visibility</p:attrName>
                                        </p:attrNameLst>
                                      </p:cBhvr>
                                      <p:to>
                                        <p:strVal val="visible"/>
                                      </p:to>
                                    </p:set>
                                    <p:animEffect transition="in" filter="blinds(horizontal)">
                                      <p:cBhvr>
                                        <p:cTn id="46" dur="500"/>
                                        <p:tgtEl>
                                          <p:spTgt spid="4">
                                            <p:txEl>
                                              <p:pRg st="17" end="17"/>
                                            </p:txEl>
                                          </p:spTgt>
                                        </p:tgtEl>
                                      </p:cBhvr>
                                    </p:animEffect>
                                  </p:childTnLst>
                                </p:cTn>
                              </p:par>
                              <p:par>
                                <p:cTn id="47" presetID="3" presetClass="entr" presetSubtype="10" fill="hold" nodeType="withEffect">
                                  <p:stCondLst>
                                    <p:cond delay="0"/>
                                  </p:stCondLst>
                                  <p:childTnLst>
                                    <p:set>
                                      <p:cBhvr>
                                        <p:cTn id="48" dur="1" fill="hold">
                                          <p:stCondLst>
                                            <p:cond delay="0"/>
                                          </p:stCondLst>
                                        </p:cTn>
                                        <p:tgtEl>
                                          <p:spTgt spid="4">
                                            <p:txEl>
                                              <p:pRg st="18" end="18"/>
                                            </p:txEl>
                                          </p:spTgt>
                                        </p:tgtEl>
                                        <p:attrNameLst>
                                          <p:attrName>style.visibility</p:attrName>
                                        </p:attrNameLst>
                                      </p:cBhvr>
                                      <p:to>
                                        <p:strVal val="visible"/>
                                      </p:to>
                                    </p:set>
                                    <p:animEffect transition="in" filter="blinds(horizontal)">
                                      <p:cBhvr>
                                        <p:cTn id="49" dur="500"/>
                                        <p:tgtEl>
                                          <p:spTgt spid="4">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作业</a:t>
            </a:r>
            <a:endParaRPr lang="zh-CN" altLang="en-US" dirty="0"/>
          </a:p>
        </p:txBody>
      </p:sp>
      <p:sp>
        <p:nvSpPr>
          <p:cNvPr id="3" name="内容占位符 2"/>
          <p:cNvSpPr>
            <a:spLocks noGrp="1"/>
          </p:cNvSpPr>
          <p:nvPr>
            <p:ph idx="1"/>
          </p:nvPr>
        </p:nvSpPr>
        <p:spPr/>
        <p:txBody>
          <a:bodyPr/>
          <a:lstStyle/>
          <a:p>
            <a:r>
              <a:rPr lang="zh-CN" altLang="en-US" dirty="0" smtClean="0"/>
              <a:t>题目：编程实现哈希表的造表和查找算法。</a:t>
            </a:r>
          </a:p>
          <a:p>
            <a:r>
              <a:rPr lang="zh-CN" altLang="en-US" dirty="0" smtClean="0"/>
              <a:t>要求：用除留余数法构造哈希函数，用</a:t>
            </a:r>
            <a:r>
              <a:rPr lang="zh-CN" altLang="en-US" dirty="0" smtClean="0">
                <a:solidFill>
                  <a:srgbClr val="C00000"/>
                </a:solidFill>
              </a:rPr>
              <a:t>链地址法</a:t>
            </a:r>
            <a:r>
              <a:rPr lang="zh-CN" altLang="en-US" dirty="0" smtClean="0"/>
              <a:t>解决冲突。</a:t>
            </a:r>
          </a:p>
          <a:p>
            <a:r>
              <a:rPr lang="zh-CN" altLang="en-US" dirty="0" smtClean="0"/>
              <a:t>完成时间：</a:t>
            </a:r>
            <a:r>
              <a:rPr lang="en-US" altLang="zh-CN" dirty="0" smtClean="0"/>
              <a:t>12</a:t>
            </a:r>
            <a:r>
              <a:rPr lang="zh-CN" altLang="en-US" dirty="0" smtClean="0"/>
              <a:t>月</a:t>
            </a:r>
            <a:r>
              <a:rPr lang="en-US" altLang="zh-CN" dirty="0" smtClean="0"/>
              <a:t>4</a:t>
            </a:r>
            <a:r>
              <a:rPr lang="zh-CN" altLang="en-US" dirty="0" smtClean="0"/>
              <a:t>日</a:t>
            </a:r>
            <a:r>
              <a:rPr lang="en-US" altLang="zh-CN" dirty="0" smtClean="0"/>
              <a:t>22</a:t>
            </a:r>
            <a:r>
              <a:rPr lang="zh-CN" altLang="en-US" dirty="0" smtClean="0"/>
              <a:t>：</a:t>
            </a:r>
            <a:r>
              <a:rPr lang="en-US" altLang="zh-CN" dirty="0" smtClean="0"/>
              <a:t>00</a:t>
            </a:r>
            <a:r>
              <a:rPr lang="zh-CN" altLang="en-US" dirty="0" smtClean="0"/>
              <a:t>之前</a:t>
            </a:r>
            <a:endParaRPr lang="en-US" altLang="zh-CN" dirty="0" smtClean="0"/>
          </a:p>
          <a:p>
            <a:r>
              <a:rPr lang="zh-CN" altLang="en-US" dirty="0" smtClean="0">
                <a:solidFill>
                  <a:srgbClr val="C00000"/>
                </a:solidFill>
              </a:rPr>
              <a:t>占期末总成绩的</a:t>
            </a:r>
            <a:r>
              <a:rPr lang="en-US" altLang="zh-CN" dirty="0" smtClean="0">
                <a:solidFill>
                  <a:srgbClr val="C00000"/>
                </a:solidFill>
              </a:rPr>
              <a:t>12%</a:t>
            </a:r>
            <a:endParaRPr lang="zh-CN" altLang="en-US" dirty="0">
              <a:solidFill>
                <a:srgbClr val="C00000"/>
              </a:solidFill>
            </a:endParaRPr>
          </a:p>
        </p:txBody>
      </p:sp>
      <p:sp>
        <p:nvSpPr>
          <p:cNvPr id="4" name="灯片编号占位符 3"/>
          <p:cNvSpPr>
            <a:spLocks noGrp="1"/>
          </p:cNvSpPr>
          <p:nvPr>
            <p:ph type="sldNum" sz="quarter" idx="12"/>
          </p:nvPr>
        </p:nvSpPr>
        <p:spPr/>
        <p:txBody>
          <a:bodyPr/>
          <a:lstStyle/>
          <a:p>
            <a:fld id="{9E3A2DB7-315D-4834-9C72-2DD9442B4884}" type="slidenum">
              <a:rPr lang="zh-CN" altLang="en-US" smtClean="0"/>
              <a:pPr/>
              <a:t>37</a:t>
            </a:fld>
            <a:endParaRPr lang="zh-CN" altLang="en-US" dirty="0"/>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查找</a:t>
            </a:r>
            <a:endParaRPr lang="zh-CN" altLang="en-US" dirty="0"/>
          </a:p>
        </p:txBody>
      </p:sp>
      <p:sp>
        <p:nvSpPr>
          <p:cNvPr id="3" name="内容占位符 2"/>
          <p:cNvSpPr>
            <a:spLocks noGrp="1"/>
          </p:cNvSpPr>
          <p:nvPr>
            <p:ph idx="1"/>
          </p:nvPr>
        </p:nvSpPr>
        <p:spPr/>
        <p:txBody>
          <a:bodyPr/>
          <a:lstStyle/>
          <a:p>
            <a:r>
              <a:rPr lang="zh-CN" altLang="en-US" dirty="0" smtClean="0"/>
              <a:t>顺序查找</a:t>
            </a:r>
          </a:p>
          <a:p>
            <a:r>
              <a:rPr lang="zh-CN" altLang="en-US" dirty="0" smtClean="0"/>
              <a:t>二分查找（折半查找）</a:t>
            </a:r>
          </a:p>
          <a:p>
            <a:r>
              <a:rPr lang="zh-CN" altLang="en-US" dirty="0" smtClean="0"/>
              <a:t>分块查找</a:t>
            </a:r>
            <a:endParaRPr lang="en-US" altLang="zh-CN" dirty="0" smtClean="0"/>
          </a:p>
          <a:p>
            <a:r>
              <a:rPr lang="zh-CN" altLang="en-US" dirty="0" smtClean="0"/>
              <a:t>哈希查找 </a:t>
            </a:r>
          </a:p>
          <a:p>
            <a:endParaRPr lang="zh-CN" altLang="en-US" dirty="0"/>
          </a:p>
        </p:txBody>
      </p:sp>
      <p:sp>
        <p:nvSpPr>
          <p:cNvPr id="4" name="灯片编号占位符 3"/>
          <p:cNvSpPr>
            <a:spLocks noGrp="1"/>
          </p:cNvSpPr>
          <p:nvPr>
            <p:ph type="sldNum" sz="quarter" idx="12"/>
          </p:nvPr>
        </p:nvSpPr>
        <p:spPr/>
        <p:txBody>
          <a:bodyPr/>
          <a:lstStyle/>
          <a:p>
            <a:fld id="{9E3A2DB7-315D-4834-9C72-2DD9442B4884}" type="slidenum">
              <a:rPr lang="zh-CN" altLang="en-US" smtClean="0"/>
              <a:pPr/>
              <a:t>4</a:t>
            </a:fld>
            <a:endParaRPr lang="zh-CN" altLang="en-US" dirty="0"/>
          </a:p>
        </p:txBody>
      </p:sp>
      <p:sp>
        <p:nvSpPr>
          <p:cNvPr id="5" name="右大括号 4"/>
          <p:cNvSpPr/>
          <p:nvPr/>
        </p:nvSpPr>
        <p:spPr>
          <a:xfrm>
            <a:off x="5286380" y="1643050"/>
            <a:ext cx="500066" cy="1500198"/>
          </a:xfrm>
          <a:prstGeom prst="righ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zh-CN" altLang="en-US"/>
          </a:p>
        </p:txBody>
      </p:sp>
      <p:sp>
        <p:nvSpPr>
          <p:cNvPr id="6" name="矩形 5"/>
          <p:cNvSpPr/>
          <p:nvPr/>
        </p:nvSpPr>
        <p:spPr>
          <a:xfrm>
            <a:off x="5929322" y="2071678"/>
            <a:ext cx="1785950" cy="571504"/>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zh-CN" altLang="en-US" sz="2800" dirty="0" smtClean="0">
                <a:latin typeface="微软雅黑" pitchFamily="34" charset="-122"/>
                <a:ea typeface="微软雅黑" pitchFamily="34" charset="-122"/>
              </a:rPr>
              <a:t>线性表</a:t>
            </a:r>
            <a:endParaRPr lang="zh-CN" altLang="en-US" sz="28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left)">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顺序查找</a:t>
            </a:r>
            <a:endParaRPr lang="zh-CN" altLang="en-US" dirty="0"/>
          </a:p>
        </p:txBody>
      </p:sp>
      <p:sp>
        <p:nvSpPr>
          <p:cNvPr id="3" name="内容占位符 2"/>
          <p:cNvSpPr>
            <a:spLocks noGrp="1"/>
          </p:cNvSpPr>
          <p:nvPr>
            <p:ph idx="1"/>
          </p:nvPr>
        </p:nvSpPr>
        <p:spPr/>
        <p:txBody>
          <a:bodyPr>
            <a:normAutofit/>
          </a:bodyPr>
          <a:lstStyle/>
          <a:p>
            <a:r>
              <a:rPr lang="zh-CN" altLang="en-US" dirty="0" smtClean="0">
                <a:solidFill>
                  <a:srgbClr val="C00000"/>
                </a:solidFill>
              </a:rPr>
              <a:t>条件：</a:t>
            </a:r>
            <a:r>
              <a:rPr lang="zh-CN" altLang="en-US" dirty="0" smtClean="0"/>
              <a:t>无序或有序队列。</a:t>
            </a:r>
          </a:p>
          <a:p>
            <a:r>
              <a:rPr lang="zh-CN" altLang="en-US" dirty="0" smtClean="0">
                <a:solidFill>
                  <a:srgbClr val="C00000"/>
                </a:solidFill>
              </a:rPr>
              <a:t>原理：</a:t>
            </a:r>
            <a:r>
              <a:rPr lang="zh-CN" altLang="en-US" dirty="0" smtClean="0"/>
              <a:t>按顺序比较每个元素，直到找到关键字为止。</a:t>
            </a:r>
          </a:p>
          <a:p>
            <a:r>
              <a:rPr lang="zh-CN" altLang="en-US" dirty="0" smtClean="0">
                <a:solidFill>
                  <a:srgbClr val="C00000"/>
                </a:solidFill>
              </a:rPr>
              <a:t>时间复杂度：</a:t>
            </a:r>
            <a:r>
              <a:rPr lang="en-US" altLang="zh-CN" dirty="0" smtClean="0"/>
              <a:t>O(n) </a:t>
            </a:r>
          </a:p>
          <a:p>
            <a:r>
              <a:rPr lang="zh-CN" altLang="en-US" dirty="0" smtClean="0">
                <a:solidFill>
                  <a:srgbClr val="C00000"/>
                </a:solidFill>
              </a:rPr>
              <a:t>缺点</a:t>
            </a:r>
            <a:r>
              <a:rPr lang="en-US" altLang="zh-CN" dirty="0" smtClean="0">
                <a:solidFill>
                  <a:srgbClr val="C00000"/>
                </a:solidFill>
              </a:rPr>
              <a:t>: </a:t>
            </a:r>
            <a:r>
              <a:rPr lang="zh-CN" altLang="en-US" dirty="0" smtClean="0"/>
              <a:t>是当</a:t>
            </a:r>
            <a:r>
              <a:rPr lang="en-US" altLang="zh-CN" dirty="0" smtClean="0"/>
              <a:t>n </a:t>
            </a:r>
            <a:r>
              <a:rPr lang="zh-CN" altLang="en-US" dirty="0" smtClean="0"/>
              <a:t>很大时，平均查找长度较大，效率低；</a:t>
            </a:r>
          </a:p>
          <a:p>
            <a:r>
              <a:rPr lang="zh-CN" altLang="en-US" dirty="0" smtClean="0">
                <a:solidFill>
                  <a:srgbClr val="C00000"/>
                </a:solidFill>
              </a:rPr>
              <a:t>优点</a:t>
            </a:r>
            <a:r>
              <a:rPr lang="en-US" altLang="zh-CN" dirty="0" smtClean="0">
                <a:solidFill>
                  <a:srgbClr val="C00000"/>
                </a:solidFill>
              </a:rPr>
              <a:t>: </a:t>
            </a:r>
            <a:r>
              <a:rPr lang="zh-CN" altLang="en-US" dirty="0" smtClean="0"/>
              <a:t>是对表中数据元素的存储没有要求。另外，对于线性链表，只能进行顺序查找。</a:t>
            </a:r>
            <a:endParaRPr lang="zh-CN" altLang="en-US" dirty="0"/>
          </a:p>
        </p:txBody>
      </p:sp>
      <p:sp>
        <p:nvSpPr>
          <p:cNvPr id="4" name="灯片编号占位符 3"/>
          <p:cNvSpPr>
            <a:spLocks noGrp="1"/>
          </p:cNvSpPr>
          <p:nvPr>
            <p:ph type="sldNum" sz="quarter" idx="12"/>
          </p:nvPr>
        </p:nvSpPr>
        <p:spPr/>
        <p:txBody>
          <a:bodyPr/>
          <a:lstStyle/>
          <a:p>
            <a:fld id="{9E3A2DB7-315D-4834-9C72-2DD9442B4884}" type="slidenum">
              <a:rPr lang="zh-CN" altLang="en-US" smtClean="0"/>
              <a:pPr/>
              <a:t>5</a:t>
            </a:fld>
            <a:endParaRPr lang="zh-CN" alt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二分查找（折半查找）</a:t>
            </a:r>
            <a:endParaRPr lang="zh-CN" altLang="en-US" dirty="0"/>
          </a:p>
        </p:txBody>
      </p:sp>
      <p:sp>
        <p:nvSpPr>
          <p:cNvPr id="3" name="内容占位符 2"/>
          <p:cNvSpPr>
            <a:spLocks noGrp="1"/>
          </p:cNvSpPr>
          <p:nvPr>
            <p:ph idx="1"/>
          </p:nvPr>
        </p:nvSpPr>
        <p:spPr/>
        <p:txBody>
          <a:bodyPr>
            <a:normAutofit fontScale="77500" lnSpcReduction="20000"/>
          </a:bodyPr>
          <a:lstStyle/>
          <a:p>
            <a:r>
              <a:rPr lang="zh-CN" altLang="en-US" dirty="0" smtClean="0">
                <a:solidFill>
                  <a:srgbClr val="C00000"/>
                </a:solidFill>
              </a:rPr>
              <a:t>条件：</a:t>
            </a:r>
            <a:r>
              <a:rPr lang="zh-CN" altLang="en-US" dirty="0" smtClean="0"/>
              <a:t>有序数组</a:t>
            </a:r>
          </a:p>
          <a:p>
            <a:pPr>
              <a:lnSpc>
                <a:spcPct val="120000"/>
              </a:lnSpc>
            </a:pPr>
            <a:r>
              <a:rPr lang="zh-CN" altLang="en-US" dirty="0" smtClean="0">
                <a:solidFill>
                  <a:srgbClr val="C00000"/>
                </a:solidFill>
              </a:rPr>
              <a:t>原理：</a:t>
            </a:r>
            <a:r>
              <a:rPr lang="zh-CN" altLang="en-US" dirty="0" smtClean="0"/>
              <a:t>查找过程从数组的中间元素开始，如果中间元素正好是要查找的元素，则搜素过程结束；如果某一特定元素大于或者小于中间元素，则在数组大于或小于中间元素的那一半中查找，而且跟开始一样从中间元素开始比较。如果在某一步骤数组为空，则代表找不到。</a:t>
            </a:r>
          </a:p>
          <a:p>
            <a:endParaRPr lang="zh-CN" altLang="en-US" dirty="0" smtClean="0"/>
          </a:p>
          <a:p>
            <a:r>
              <a:rPr lang="zh-CN" altLang="en-US" dirty="0" smtClean="0"/>
              <a:t>这种搜索算法每一次比较都使搜索范围缩小一半。</a:t>
            </a:r>
          </a:p>
          <a:p>
            <a:endParaRPr lang="zh-CN" altLang="en-US" dirty="0" smtClean="0"/>
          </a:p>
          <a:p>
            <a:r>
              <a:rPr lang="zh-CN" altLang="en-US" dirty="0" smtClean="0"/>
              <a:t>时间复杂度：</a:t>
            </a:r>
            <a:r>
              <a:rPr lang="en-US" altLang="zh-CN" dirty="0" smtClean="0"/>
              <a:t>O(log</a:t>
            </a:r>
            <a:r>
              <a:rPr lang="en-US" altLang="zh-CN" baseline="-25000" dirty="0" smtClean="0"/>
              <a:t>2</a:t>
            </a:r>
            <a:r>
              <a:rPr lang="en-US" altLang="zh-CN" dirty="0" smtClean="0"/>
              <a:t>n) </a:t>
            </a:r>
            <a:endParaRPr lang="zh-CN" altLang="en-US" dirty="0"/>
          </a:p>
        </p:txBody>
      </p:sp>
      <p:sp>
        <p:nvSpPr>
          <p:cNvPr id="4" name="灯片编号占位符 3"/>
          <p:cNvSpPr>
            <a:spLocks noGrp="1"/>
          </p:cNvSpPr>
          <p:nvPr>
            <p:ph type="sldNum" sz="quarter" idx="12"/>
          </p:nvPr>
        </p:nvSpPr>
        <p:spPr/>
        <p:txBody>
          <a:bodyPr/>
          <a:lstStyle/>
          <a:p>
            <a:fld id="{9E3A2DB7-315D-4834-9C72-2DD9442B4884}" type="slidenum">
              <a:rPr lang="zh-CN" altLang="en-US" smtClean="0"/>
              <a:pPr/>
              <a:t>6</a:t>
            </a:fld>
            <a:endParaRPr lang="zh-CN" altLang="en-US" dirty="0"/>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二分查找（折半查找）</a:t>
            </a:r>
            <a:endParaRPr lang="zh-CN" altLang="en-US" dirty="0"/>
          </a:p>
        </p:txBody>
      </p:sp>
      <p:graphicFrame>
        <p:nvGraphicFramePr>
          <p:cNvPr id="5" name="内容占位符 4"/>
          <p:cNvGraphicFramePr>
            <a:graphicFrameLocks noGrp="1"/>
          </p:cNvGraphicFramePr>
          <p:nvPr>
            <p:ph idx="1"/>
          </p:nvPr>
        </p:nvGraphicFramePr>
        <p:xfrm>
          <a:off x="428596" y="1785926"/>
          <a:ext cx="8229595" cy="370840"/>
        </p:xfrm>
        <a:graphic>
          <a:graphicData uri="http://schemas.openxmlformats.org/drawingml/2006/table">
            <a:tbl>
              <a:tblPr firstRow="1" bandRow="1">
                <a:tableStyleId>{5C22544A-7EE6-4342-B048-85BDC9FD1C3A}</a:tableStyleId>
              </a:tblPr>
              <a:tblGrid>
                <a:gridCol w="748145"/>
                <a:gridCol w="748145"/>
                <a:gridCol w="748145"/>
                <a:gridCol w="748145"/>
                <a:gridCol w="748145"/>
                <a:gridCol w="748145"/>
                <a:gridCol w="748145"/>
                <a:gridCol w="748145"/>
                <a:gridCol w="748145"/>
                <a:gridCol w="748145"/>
                <a:gridCol w="748145"/>
              </a:tblGrid>
              <a:tr h="370840">
                <a:tc>
                  <a:txBody>
                    <a:bodyPr/>
                    <a:lstStyle/>
                    <a:p>
                      <a:r>
                        <a:rPr lang="en-US" altLang="zh-CN" dirty="0" smtClean="0">
                          <a:solidFill>
                            <a:srgbClr val="C00000"/>
                          </a:solidFill>
                        </a:rPr>
                        <a:t>6</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12</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altLang="zh-CN" dirty="0" smtClean="0">
                          <a:solidFill>
                            <a:srgbClr val="C00000"/>
                          </a:solidFill>
                        </a:rPr>
                        <a:t>15</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18</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22</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25</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28</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35</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46</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58</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60</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 name="灯片编号占位符 3"/>
          <p:cNvSpPr>
            <a:spLocks noGrp="1"/>
          </p:cNvSpPr>
          <p:nvPr>
            <p:ph type="sldNum" sz="quarter" idx="12"/>
          </p:nvPr>
        </p:nvSpPr>
        <p:spPr/>
        <p:txBody>
          <a:bodyPr/>
          <a:lstStyle/>
          <a:p>
            <a:fld id="{9E3A2DB7-315D-4834-9C72-2DD9442B4884}" type="slidenum">
              <a:rPr lang="zh-CN" altLang="en-US" smtClean="0"/>
              <a:pPr/>
              <a:t>7</a:t>
            </a:fld>
            <a:endParaRPr lang="zh-CN" altLang="en-US" dirty="0"/>
          </a:p>
        </p:txBody>
      </p:sp>
      <p:cxnSp>
        <p:nvCxnSpPr>
          <p:cNvPr id="9" name="直接箭头连接符 8"/>
          <p:cNvCxnSpPr/>
          <p:nvPr/>
        </p:nvCxnSpPr>
        <p:spPr>
          <a:xfrm rot="5400000" flipH="1" flipV="1">
            <a:off x="536547" y="2392355"/>
            <a:ext cx="500066"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0" name="直接箭头连接符 9"/>
          <p:cNvCxnSpPr/>
          <p:nvPr/>
        </p:nvCxnSpPr>
        <p:spPr>
          <a:xfrm rot="5400000" flipH="1" flipV="1">
            <a:off x="8037537" y="2393149"/>
            <a:ext cx="500066"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aphicFrame>
        <p:nvGraphicFramePr>
          <p:cNvPr id="11" name="内容占位符 4"/>
          <p:cNvGraphicFramePr>
            <a:graphicFrameLocks noGrp="1"/>
          </p:cNvGraphicFramePr>
          <p:nvPr>
            <p:ph idx="1"/>
          </p:nvPr>
        </p:nvGraphicFramePr>
        <p:xfrm>
          <a:off x="428596" y="1428736"/>
          <a:ext cx="8229595" cy="370840"/>
        </p:xfrm>
        <a:graphic>
          <a:graphicData uri="http://schemas.openxmlformats.org/drawingml/2006/table">
            <a:tbl>
              <a:tblPr firstRow="1" bandRow="1">
                <a:tableStyleId>{5C22544A-7EE6-4342-B048-85BDC9FD1C3A}</a:tableStyleId>
              </a:tblPr>
              <a:tblGrid>
                <a:gridCol w="748145"/>
                <a:gridCol w="748145"/>
                <a:gridCol w="748145"/>
                <a:gridCol w="748145"/>
                <a:gridCol w="748145"/>
                <a:gridCol w="748145"/>
                <a:gridCol w="748145"/>
                <a:gridCol w="748145"/>
                <a:gridCol w="748145"/>
                <a:gridCol w="748145"/>
                <a:gridCol w="748145"/>
              </a:tblGrid>
              <a:tr h="370840">
                <a:tc>
                  <a:txBody>
                    <a:bodyPr/>
                    <a:lstStyle/>
                    <a:p>
                      <a:pPr algn="ctr"/>
                      <a:r>
                        <a:rPr lang="en-US" altLang="zh-CN" dirty="0" smtClean="0">
                          <a:solidFill>
                            <a:srgbClr val="002060"/>
                          </a:solidFill>
                        </a:rPr>
                        <a:t>0</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1</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2</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3</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4</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5</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6</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7</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8</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9</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10</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12" name="直接箭头连接符 11"/>
          <p:cNvCxnSpPr/>
          <p:nvPr/>
        </p:nvCxnSpPr>
        <p:spPr>
          <a:xfrm rot="5400000" flipH="1" flipV="1">
            <a:off x="4251323" y="2392355"/>
            <a:ext cx="500066"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3" name="TextBox 12"/>
          <p:cNvSpPr txBox="1"/>
          <p:nvPr/>
        </p:nvSpPr>
        <p:spPr>
          <a:xfrm>
            <a:off x="428596" y="2643182"/>
            <a:ext cx="642942" cy="369332"/>
          </a:xfrm>
          <a:prstGeom prst="rect">
            <a:avLst/>
          </a:prstGeom>
          <a:noFill/>
        </p:spPr>
        <p:txBody>
          <a:bodyPr wrap="square" rtlCol="0">
            <a:spAutoFit/>
          </a:bodyPr>
          <a:lstStyle/>
          <a:p>
            <a:pPr algn="ctr"/>
            <a:r>
              <a:rPr lang="en-US" altLang="zh-CN" dirty="0" smtClean="0"/>
              <a:t>low</a:t>
            </a:r>
            <a:endParaRPr lang="zh-CN" altLang="en-US" dirty="0"/>
          </a:p>
        </p:txBody>
      </p:sp>
      <p:sp>
        <p:nvSpPr>
          <p:cNvPr id="14" name="TextBox 13"/>
          <p:cNvSpPr txBox="1"/>
          <p:nvPr/>
        </p:nvSpPr>
        <p:spPr>
          <a:xfrm>
            <a:off x="4214810" y="2643182"/>
            <a:ext cx="642942" cy="369332"/>
          </a:xfrm>
          <a:prstGeom prst="rect">
            <a:avLst/>
          </a:prstGeom>
          <a:noFill/>
        </p:spPr>
        <p:txBody>
          <a:bodyPr wrap="square" rtlCol="0">
            <a:spAutoFit/>
          </a:bodyPr>
          <a:lstStyle/>
          <a:p>
            <a:pPr algn="ctr"/>
            <a:r>
              <a:rPr lang="en-US" altLang="zh-CN" dirty="0" smtClean="0"/>
              <a:t>mid</a:t>
            </a:r>
            <a:endParaRPr lang="zh-CN" altLang="en-US" dirty="0"/>
          </a:p>
        </p:txBody>
      </p:sp>
      <p:sp>
        <p:nvSpPr>
          <p:cNvPr id="15" name="TextBox 14"/>
          <p:cNvSpPr txBox="1"/>
          <p:nvPr/>
        </p:nvSpPr>
        <p:spPr>
          <a:xfrm>
            <a:off x="8001024" y="2643182"/>
            <a:ext cx="642942" cy="369332"/>
          </a:xfrm>
          <a:prstGeom prst="rect">
            <a:avLst/>
          </a:prstGeom>
          <a:noFill/>
        </p:spPr>
        <p:txBody>
          <a:bodyPr wrap="square" rtlCol="0">
            <a:spAutoFit/>
          </a:bodyPr>
          <a:lstStyle/>
          <a:p>
            <a:pPr algn="ctr"/>
            <a:r>
              <a:rPr lang="en-US" altLang="zh-CN" dirty="0" smtClean="0"/>
              <a:t>high</a:t>
            </a:r>
            <a:endParaRPr lang="zh-CN" altLang="en-US" dirty="0"/>
          </a:p>
        </p:txBody>
      </p:sp>
      <p:graphicFrame>
        <p:nvGraphicFramePr>
          <p:cNvPr id="16" name="内容占位符 4"/>
          <p:cNvGraphicFramePr>
            <a:graphicFrameLocks/>
          </p:cNvGraphicFramePr>
          <p:nvPr/>
        </p:nvGraphicFramePr>
        <p:xfrm>
          <a:off x="428596" y="3357562"/>
          <a:ext cx="8229595" cy="370840"/>
        </p:xfrm>
        <a:graphic>
          <a:graphicData uri="http://schemas.openxmlformats.org/drawingml/2006/table">
            <a:tbl>
              <a:tblPr firstRow="1" bandRow="1">
                <a:tableStyleId>{5C22544A-7EE6-4342-B048-85BDC9FD1C3A}</a:tableStyleId>
              </a:tblPr>
              <a:tblGrid>
                <a:gridCol w="748145"/>
                <a:gridCol w="748145"/>
                <a:gridCol w="748145"/>
                <a:gridCol w="748145"/>
                <a:gridCol w="748145"/>
                <a:gridCol w="748145"/>
                <a:gridCol w="748145"/>
                <a:gridCol w="748145"/>
                <a:gridCol w="748145"/>
                <a:gridCol w="748145"/>
                <a:gridCol w="748145"/>
              </a:tblGrid>
              <a:tr h="370840">
                <a:tc>
                  <a:txBody>
                    <a:bodyPr/>
                    <a:lstStyle/>
                    <a:p>
                      <a:r>
                        <a:rPr lang="en-US" altLang="zh-CN" dirty="0" smtClean="0">
                          <a:solidFill>
                            <a:srgbClr val="C00000"/>
                          </a:solidFill>
                        </a:rPr>
                        <a:t>6</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12</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altLang="zh-CN" dirty="0" smtClean="0">
                          <a:solidFill>
                            <a:srgbClr val="C00000"/>
                          </a:solidFill>
                        </a:rPr>
                        <a:t>15</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18</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22</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25</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28</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35</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46</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58</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60</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17" name="直接箭头连接符 16"/>
          <p:cNvCxnSpPr/>
          <p:nvPr/>
        </p:nvCxnSpPr>
        <p:spPr>
          <a:xfrm rot="5400000" flipH="1" flipV="1">
            <a:off x="536547" y="3963991"/>
            <a:ext cx="500066"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8" name="直接箭头连接符 17"/>
          <p:cNvCxnSpPr/>
          <p:nvPr/>
        </p:nvCxnSpPr>
        <p:spPr>
          <a:xfrm rot="5400000" flipH="1" flipV="1">
            <a:off x="3536943" y="3964785"/>
            <a:ext cx="500066"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aphicFrame>
        <p:nvGraphicFramePr>
          <p:cNvPr id="19" name="内容占位符 4"/>
          <p:cNvGraphicFramePr>
            <a:graphicFrameLocks/>
          </p:cNvGraphicFramePr>
          <p:nvPr/>
        </p:nvGraphicFramePr>
        <p:xfrm>
          <a:off x="428596" y="3000372"/>
          <a:ext cx="8229595" cy="370840"/>
        </p:xfrm>
        <a:graphic>
          <a:graphicData uri="http://schemas.openxmlformats.org/drawingml/2006/table">
            <a:tbl>
              <a:tblPr firstRow="1" bandRow="1">
                <a:tableStyleId>{5C22544A-7EE6-4342-B048-85BDC9FD1C3A}</a:tableStyleId>
              </a:tblPr>
              <a:tblGrid>
                <a:gridCol w="748145"/>
                <a:gridCol w="748145"/>
                <a:gridCol w="748145"/>
                <a:gridCol w="748145"/>
                <a:gridCol w="748145"/>
                <a:gridCol w="748145"/>
                <a:gridCol w="748145"/>
                <a:gridCol w="748145"/>
                <a:gridCol w="748145"/>
                <a:gridCol w="748145"/>
                <a:gridCol w="748145"/>
              </a:tblGrid>
              <a:tr h="370840">
                <a:tc>
                  <a:txBody>
                    <a:bodyPr/>
                    <a:lstStyle/>
                    <a:p>
                      <a:pPr algn="ctr"/>
                      <a:r>
                        <a:rPr lang="en-US" altLang="zh-CN" dirty="0" smtClean="0">
                          <a:solidFill>
                            <a:srgbClr val="002060"/>
                          </a:solidFill>
                        </a:rPr>
                        <a:t>0</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1</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2</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3</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4</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5</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6</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7</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8</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9</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10</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20" name="直接箭头连接符 19"/>
          <p:cNvCxnSpPr/>
          <p:nvPr/>
        </p:nvCxnSpPr>
        <p:spPr>
          <a:xfrm rot="5400000" flipH="1" flipV="1">
            <a:off x="2036745" y="3963991"/>
            <a:ext cx="500066"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1" name="TextBox 20"/>
          <p:cNvSpPr txBox="1"/>
          <p:nvPr/>
        </p:nvSpPr>
        <p:spPr>
          <a:xfrm>
            <a:off x="428596" y="4214818"/>
            <a:ext cx="642942" cy="369332"/>
          </a:xfrm>
          <a:prstGeom prst="rect">
            <a:avLst/>
          </a:prstGeom>
          <a:noFill/>
        </p:spPr>
        <p:txBody>
          <a:bodyPr wrap="square" rtlCol="0">
            <a:spAutoFit/>
          </a:bodyPr>
          <a:lstStyle/>
          <a:p>
            <a:pPr algn="ctr"/>
            <a:r>
              <a:rPr lang="en-US" altLang="zh-CN" dirty="0" smtClean="0"/>
              <a:t>low</a:t>
            </a:r>
            <a:endParaRPr lang="zh-CN" altLang="en-US" dirty="0"/>
          </a:p>
        </p:txBody>
      </p:sp>
      <p:sp>
        <p:nvSpPr>
          <p:cNvPr id="22" name="TextBox 21"/>
          <p:cNvSpPr txBox="1"/>
          <p:nvPr/>
        </p:nvSpPr>
        <p:spPr>
          <a:xfrm>
            <a:off x="2000232" y="4214818"/>
            <a:ext cx="642942" cy="369332"/>
          </a:xfrm>
          <a:prstGeom prst="rect">
            <a:avLst/>
          </a:prstGeom>
          <a:noFill/>
        </p:spPr>
        <p:txBody>
          <a:bodyPr wrap="square" rtlCol="0">
            <a:spAutoFit/>
          </a:bodyPr>
          <a:lstStyle/>
          <a:p>
            <a:pPr algn="ctr"/>
            <a:r>
              <a:rPr lang="en-US" altLang="zh-CN" dirty="0" smtClean="0"/>
              <a:t>mid</a:t>
            </a:r>
            <a:endParaRPr lang="zh-CN" altLang="en-US" dirty="0"/>
          </a:p>
        </p:txBody>
      </p:sp>
      <p:sp>
        <p:nvSpPr>
          <p:cNvPr id="23" name="TextBox 22"/>
          <p:cNvSpPr txBox="1"/>
          <p:nvPr/>
        </p:nvSpPr>
        <p:spPr>
          <a:xfrm>
            <a:off x="3500430" y="4214818"/>
            <a:ext cx="642942" cy="369332"/>
          </a:xfrm>
          <a:prstGeom prst="rect">
            <a:avLst/>
          </a:prstGeom>
          <a:noFill/>
        </p:spPr>
        <p:txBody>
          <a:bodyPr wrap="square" rtlCol="0">
            <a:spAutoFit/>
          </a:bodyPr>
          <a:lstStyle/>
          <a:p>
            <a:pPr algn="ctr"/>
            <a:r>
              <a:rPr lang="en-US" altLang="zh-CN" dirty="0" smtClean="0"/>
              <a:t>high</a:t>
            </a:r>
            <a:endParaRPr lang="zh-CN" altLang="en-US" dirty="0"/>
          </a:p>
        </p:txBody>
      </p:sp>
      <p:graphicFrame>
        <p:nvGraphicFramePr>
          <p:cNvPr id="26" name="内容占位符 4"/>
          <p:cNvGraphicFramePr>
            <a:graphicFrameLocks/>
          </p:cNvGraphicFramePr>
          <p:nvPr/>
        </p:nvGraphicFramePr>
        <p:xfrm>
          <a:off x="428596" y="4929198"/>
          <a:ext cx="8229595" cy="370840"/>
        </p:xfrm>
        <a:graphic>
          <a:graphicData uri="http://schemas.openxmlformats.org/drawingml/2006/table">
            <a:tbl>
              <a:tblPr firstRow="1" bandRow="1">
                <a:tableStyleId>{5C22544A-7EE6-4342-B048-85BDC9FD1C3A}</a:tableStyleId>
              </a:tblPr>
              <a:tblGrid>
                <a:gridCol w="748145"/>
                <a:gridCol w="748145"/>
                <a:gridCol w="748145"/>
                <a:gridCol w="748145"/>
                <a:gridCol w="748145"/>
                <a:gridCol w="748145"/>
                <a:gridCol w="748145"/>
                <a:gridCol w="748145"/>
                <a:gridCol w="748145"/>
                <a:gridCol w="748145"/>
                <a:gridCol w="748145"/>
              </a:tblGrid>
              <a:tr h="370840">
                <a:tc>
                  <a:txBody>
                    <a:bodyPr/>
                    <a:lstStyle/>
                    <a:p>
                      <a:r>
                        <a:rPr lang="en-US" altLang="zh-CN" dirty="0" smtClean="0">
                          <a:solidFill>
                            <a:srgbClr val="C00000"/>
                          </a:solidFill>
                        </a:rPr>
                        <a:t>6</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12</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altLang="zh-CN" dirty="0" smtClean="0">
                          <a:solidFill>
                            <a:srgbClr val="C00000"/>
                          </a:solidFill>
                        </a:rPr>
                        <a:t>15</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18</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22</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25</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28</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35</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46</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58</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60</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27" name="直接箭头连接符 26"/>
          <p:cNvCxnSpPr/>
          <p:nvPr/>
        </p:nvCxnSpPr>
        <p:spPr>
          <a:xfrm rot="5400000" flipH="1" flipV="1">
            <a:off x="536547" y="5535627"/>
            <a:ext cx="500066"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8" name="直接箭头连接符 27"/>
          <p:cNvCxnSpPr/>
          <p:nvPr/>
        </p:nvCxnSpPr>
        <p:spPr>
          <a:xfrm rot="5400000" flipH="1" flipV="1">
            <a:off x="1250927" y="5536421"/>
            <a:ext cx="500066"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aphicFrame>
        <p:nvGraphicFramePr>
          <p:cNvPr id="29" name="内容占位符 4"/>
          <p:cNvGraphicFramePr>
            <a:graphicFrameLocks/>
          </p:cNvGraphicFramePr>
          <p:nvPr/>
        </p:nvGraphicFramePr>
        <p:xfrm>
          <a:off x="428596" y="4572008"/>
          <a:ext cx="8229595" cy="370840"/>
        </p:xfrm>
        <a:graphic>
          <a:graphicData uri="http://schemas.openxmlformats.org/drawingml/2006/table">
            <a:tbl>
              <a:tblPr firstRow="1" bandRow="1">
                <a:tableStyleId>{5C22544A-7EE6-4342-B048-85BDC9FD1C3A}</a:tableStyleId>
              </a:tblPr>
              <a:tblGrid>
                <a:gridCol w="748145"/>
                <a:gridCol w="748145"/>
                <a:gridCol w="748145"/>
                <a:gridCol w="748145"/>
                <a:gridCol w="748145"/>
                <a:gridCol w="748145"/>
                <a:gridCol w="748145"/>
                <a:gridCol w="748145"/>
                <a:gridCol w="748145"/>
                <a:gridCol w="748145"/>
                <a:gridCol w="748145"/>
              </a:tblGrid>
              <a:tr h="370840">
                <a:tc>
                  <a:txBody>
                    <a:bodyPr/>
                    <a:lstStyle/>
                    <a:p>
                      <a:pPr algn="ctr"/>
                      <a:r>
                        <a:rPr lang="en-US" altLang="zh-CN" dirty="0" smtClean="0">
                          <a:solidFill>
                            <a:srgbClr val="002060"/>
                          </a:solidFill>
                        </a:rPr>
                        <a:t>0</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1</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2</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3</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4</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5</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6</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7</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8</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9</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10</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30" name="直接箭头连接符 29"/>
          <p:cNvCxnSpPr/>
          <p:nvPr/>
        </p:nvCxnSpPr>
        <p:spPr>
          <a:xfrm rot="5400000" flipH="1" flipV="1">
            <a:off x="536547" y="6321445"/>
            <a:ext cx="500066"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31" name="TextBox 30"/>
          <p:cNvSpPr txBox="1"/>
          <p:nvPr/>
        </p:nvSpPr>
        <p:spPr>
          <a:xfrm>
            <a:off x="428596" y="5786454"/>
            <a:ext cx="642942" cy="369332"/>
          </a:xfrm>
          <a:prstGeom prst="rect">
            <a:avLst/>
          </a:prstGeom>
          <a:noFill/>
        </p:spPr>
        <p:txBody>
          <a:bodyPr wrap="square" rtlCol="0">
            <a:spAutoFit/>
          </a:bodyPr>
          <a:lstStyle/>
          <a:p>
            <a:pPr algn="ctr"/>
            <a:r>
              <a:rPr lang="en-US" altLang="zh-CN" dirty="0" smtClean="0"/>
              <a:t>low</a:t>
            </a:r>
            <a:endParaRPr lang="zh-CN" altLang="en-US" dirty="0"/>
          </a:p>
        </p:txBody>
      </p:sp>
      <p:sp>
        <p:nvSpPr>
          <p:cNvPr id="32" name="TextBox 31"/>
          <p:cNvSpPr txBox="1"/>
          <p:nvPr/>
        </p:nvSpPr>
        <p:spPr>
          <a:xfrm>
            <a:off x="500034" y="6572272"/>
            <a:ext cx="642942" cy="369332"/>
          </a:xfrm>
          <a:prstGeom prst="rect">
            <a:avLst/>
          </a:prstGeom>
          <a:noFill/>
        </p:spPr>
        <p:txBody>
          <a:bodyPr wrap="square" rtlCol="0">
            <a:spAutoFit/>
          </a:bodyPr>
          <a:lstStyle/>
          <a:p>
            <a:pPr algn="ctr"/>
            <a:r>
              <a:rPr lang="en-US" altLang="zh-CN" dirty="0" smtClean="0"/>
              <a:t>mid</a:t>
            </a:r>
            <a:endParaRPr lang="zh-CN" altLang="en-US" dirty="0"/>
          </a:p>
        </p:txBody>
      </p:sp>
      <p:sp>
        <p:nvSpPr>
          <p:cNvPr id="33" name="TextBox 32"/>
          <p:cNvSpPr txBox="1"/>
          <p:nvPr/>
        </p:nvSpPr>
        <p:spPr>
          <a:xfrm>
            <a:off x="1214414" y="5786454"/>
            <a:ext cx="642942" cy="369332"/>
          </a:xfrm>
          <a:prstGeom prst="rect">
            <a:avLst/>
          </a:prstGeom>
          <a:noFill/>
        </p:spPr>
        <p:txBody>
          <a:bodyPr wrap="square" rtlCol="0">
            <a:spAutoFit/>
          </a:bodyPr>
          <a:lstStyle/>
          <a:p>
            <a:pPr algn="ctr"/>
            <a:r>
              <a:rPr lang="en-US" altLang="zh-CN" dirty="0" smtClean="0"/>
              <a:t>high</a:t>
            </a:r>
            <a:endParaRPr lang="zh-CN" alt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down)">
                                      <p:cBhvr>
                                        <p:cTn id="19" dur="500"/>
                                        <p:tgtEl>
                                          <p:spTgt spid="12"/>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down)">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down)">
                                      <p:cBhvr>
                                        <p:cTn id="27" dur="500"/>
                                        <p:tgtEl>
                                          <p:spTgt spid="18"/>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wipe(down)">
                                      <p:cBhvr>
                                        <p:cTn id="30" dur="500"/>
                                        <p:tgtEl>
                                          <p:spTgt spid="23"/>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wipe(down)">
                                      <p:cBhvr>
                                        <p:cTn id="35" dur="500"/>
                                        <p:tgtEl>
                                          <p:spTgt spid="20"/>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wipe(down)">
                                      <p:cBhvr>
                                        <p:cTn id="38" dur="500"/>
                                        <p:tgtEl>
                                          <p:spTgt spid="22"/>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nodeType="click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wipe(down)">
                                      <p:cBhvr>
                                        <p:cTn id="55" dur="500"/>
                                        <p:tgtEl>
                                          <p:spTgt spid="28"/>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33"/>
                                        </p:tgtEl>
                                        <p:attrNameLst>
                                          <p:attrName>style.visibility</p:attrName>
                                        </p:attrNameLst>
                                      </p:cBhvr>
                                      <p:to>
                                        <p:strVal val="visible"/>
                                      </p:to>
                                    </p:set>
                                    <p:animEffect transition="in" filter="wipe(down)">
                                      <p:cBhvr>
                                        <p:cTn id="58" dur="500"/>
                                        <p:tgtEl>
                                          <p:spTgt spid="33"/>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nodeType="click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wipe(down)">
                                      <p:cBhvr>
                                        <p:cTn id="63" dur="500"/>
                                        <p:tgtEl>
                                          <p:spTgt spid="30"/>
                                        </p:tgtEl>
                                      </p:cBhvr>
                                    </p:animEffect>
                                  </p:childTnLst>
                                </p:cTn>
                              </p:par>
                              <p:par>
                                <p:cTn id="64" presetID="22" presetClass="entr" presetSubtype="4" fill="hold" grpId="0" nodeType="withEffect">
                                  <p:stCondLst>
                                    <p:cond delay="0"/>
                                  </p:stCondLst>
                                  <p:childTnLst>
                                    <p:set>
                                      <p:cBhvr>
                                        <p:cTn id="65" dur="1" fill="hold">
                                          <p:stCondLst>
                                            <p:cond delay="0"/>
                                          </p:stCondLst>
                                        </p:cTn>
                                        <p:tgtEl>
                                          <p:spTgt spid="32"/>
                                        </p:tgtEl>
                                        <p:attrNameLst>
                                          <p:attrName>style.visibility</p:attrName>
                                        </p:attrNameLst>
                                      </p:cBhvr>
                                      <p:to>
                                        <p:strVal val="visible"/>
                                      </p:to>
                                    </p:set>
                                    <p:animEffect transition="in" filter="wipe(down)">
                                      <p:cBhvr>
                                        <p:cTn id="66"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1" grpId="0"/>
      <p:bldP spid="22" grpId="0"/>
      <p:bldP spid="23" grpId="0"/>
      <p:bldP spid="31" grpId="0"/>
      <p:bldP spid="32" grpId="0"/>
      <p:bldP spid="3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二分查找（折半查找）</a:t>
            </a:r>
            <a:endParaRPr lang="zh-CN" altLang="en-US" dirty="0"/>
          </a:p>
        </p:txBody>
      </p:sp>
      <p:sp>
        <p:nvSpPr>
          <p:cNvPr id="4" name="灯片编号占位符 3"/>
          <p:cNvSpPr>
            <a:spLocks noGrp="1"/>
          </p:cNvSpPr>
          <p:nvPr>
            <p:ph type="sldNum" sz="quarter" idx="12"/>
          </p:nvPr>
        </p:nvSpPr>
        <p:spPr/>
        <p:txBody>
          <a:bodyPr/>
          <a:lstStyle/>
          <a:p>
            <a:fld id="{9E3A2DB7-315D-4834-9C72-2DD9442B4884}" type="slidenum">
              <a:rPr lang="zh-CN" altLang="en-US" smtClean="0"/>
              <a:pPr/>
              <a:t>8</a:t>
            </a:fld>
            <a:endParaRPr lang="zh-CN" altLang="en-US" dirty="0"/>
          </a:p>
        </p:txBody>
      </p:sp>
      <p:graphicFrame>
        <p:nvGraphicFramePr>
          <p:cNvPr id="26" name="内容占位符 4"/>
          <p:cNvGraphicFramePr>
            <a:graphicFrameLocks/>
          </p:cNvGraphicFramePr>
          <p:nvPr/>
        </p:nvGraphicFramePr>
        <p:xfrm>
          <a:off x="428596" y="2357430"/>
          <a:ext cx="8229595" cy="370840"/>
        </p:xfrm>
        <a:graphic>
          <a:graphicData uri="http://schemas.openxmlformats.org/drawingml/2006/table">
            <a:tbl>
              <a:tblPr firstRow="1" bandRow="1">
                <a:tableStyleId>{5C22544A-7EE6-4342-B048-85BDC9FD1C3A}</a:tableStyleId>
              </a:tblPr>
              <a:tblGrid>
                <a:gridCol w="748145"/>
                <a:gridCol w="748145"/>
                <a:gridCol w="748145"/>
                <a:gridCol w="748145"/>
                <a:gridCol w="748145"/>
                <a:gridCol w="748145"/>
                <a:gridCol w="748145"/>
                <a:gridCol w="748145"/>
                <a:gridCol w="748145"/>
                <a:gridCol w="748145"/>
                <a:gridCol w="748145"/>
              </a:tblGrid>
              <a:tr h="370840">
                <a:tc>
                  <a:txBody>
                    <a:bodyPr/>
                    <a:lstStyle/>
                    <a:p>
                      <a:r>
                        <a:rPr lang="en-US" altLang="zh-CN" dirty="0" smtClean="0">
                          <a:solidFill>
                            <a:srgbClr val="C00000"/>
                          </a:solidFill>
                        </a:rPr>
                        <a:t>6</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12</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altLang="zh-CN" dirty="0" smtClean="0">
                          <a:solidFill>
                            <a:srgbClr val="C00000"/>
                          </a:solidFill>
                        </a:rPr>
                        <a:t>15</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18</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22</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25</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28</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35</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46</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58</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dirty="0" smtClean="0">
                          <a:solidFill>
                            <a:srgbClr val="C00000"/>
                          </a:solidFill>
                        </a:rPr>
                        <a:t>60</a:t>
                      </a:r>
                      <a:endParaRPr lang="zh-CN" altLang="en-US"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27" name="直接箭头连接符 26"/>
          <p:cNvCxnSpPr/>
          <p:nvPr/>
        </p:nvCxnSpPr>
        <p:spPr>
          <a:xfrm rot="5400000" flipH="1" flipV="1">
            <a:off x="1250927" y="3749677"/>
            <a:ext cx="500066"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8" name="直接箭头连接符 27"/>
          <p:cNvCxnSpPr/>
          <p:nvPr/>
        </p:nvCxnSpPr>
        <p:spPr>
          <a:xfrm rot="5400000" flipH="1" flipV="1">
            <a:off x="1250927" y="2964653"/>
            <a:ext cx="500066"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aphicFrame>
        <p:nvGraphicFramePr>
          <p:cNvPr id="29" name="内容占位符 4"/>
          <p:cNvGraphicFramePr>
            <a:graphicFrameLocks/>
          </p:cNvGraphicFramePr>
          <p:nvPr/>
        </p:nvGraphicFramePr>
        <p:xfrm>
          <a:off x="428596" y="2000240"/>
          <a:ext cx="8229595" cy="370840"/>
        </p:xfrm>
        <a:graphic>
          <a:graphicData uri="http://schemas.openxmlformats.org/drawingml/2006/table">
            <a:tbl>
              <a:tblPr firstRow="1" bandRow="1">
                <a:tableStyleId>{5C22544A-7EE6-4342-B048-85BDC9FD1C3A}</a:tableStyleId>
              </a:tblPr>
              <a:tblGrid>
                <a:gridCol w="748145"/>
                <a:gridCol w="748145"/>
                <a:gridCol w="748145"/>
                <a:gridCol w="748145"/>
                <a:gridCol w="748145"/>
                <a:gridCol w="748145"/>
                <a:gridCol w="748145"/>
                <a:gridCol w="748145"/>
                <a:gridCol w="748145"/>
                <a:gridCol w="748145"/>
                <a:gridCol w="748145"/>
              </a:tblGrid>
              <a:tr h="370840">
                <a:tc>
                  <a:txBody>
                    <a:bodyPr/>
                    <a:lstStyle/>
                    <a:p>
                      <a:pPr algn="ctr"/>
                      <a:r>
                        <a:rPr lang="en-US" altLang="zh-CN" dirty="0" smtClean="0">
                          <a:solidFill>
                            <a:srgbClr val="002060"/>
                          </a:solidFill>
                        </a:rPr>
                        <a:t>0</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1</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2</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3</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4</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5</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6</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7</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8</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9</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dirty="0" smtClean="0">
                          <a:solidFill>
                            <a:srgbClr val="002060"/>
                          </a:solidFill>
                        </a:rPr>
                        <a:t>10</a:t>
                      </a:r>
                      <a:endParaRPr lang="zh-CN" altLang="en-US" dirty="0">
                        <a:solidFill>
                          <a:srgbClr val="00206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30" name="直接箭头连接符 29"/>
          <p:cNvCxnSpPr/>
          <p:nvPr/>
        </p:nvCxnSpPr>
        <p:spPr>
          <a:xfrm rot="5400000" flipH="1" flipV="1">
            <a:off x="1250927" y="4606933"/>
            <a:ext cx="500066"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31" name="TextBox 30"/>
          <p:cNvSpPr txBox="1"/>
          <p:nvPr/>
        </p:nvSpPr>
        <p:spPr>
          <a:xfrm>
            <a:off x="1142976" y="4000504"/>
            <a:ext cx="642942" cy="369332"/>
          </a:xfrm>
          <a:prstGeom prst="rect">
            <a:avLst/>
          </a:prstGeom>
          <a:noFill/>
        </p:spPr>
        <p:txBody>
          <a:bodyPr wrap="square" rtlCol="0">
            <a:spAutoFit/>
          </a:bodyPr>
          <a:lstStyle/>
          <a:p>
            <a:pPr algn="ctr"/>
            <a:r>
              <a:rPr lang="en-US" altLang="zh-CN" dirty="0" smtClean="0"/>
              <a:t>low</a:t>
            </a:r>
            <a:endParaRPr lang="zh-CN" altLang="en-US" dirty="0"/>
          </a:p>
        </p:txBody>
      </p:sp>
      <p:sp>
        <p:nvSpPr>
          <p:cNvPr id="32" name="TextBox 31"/>
          <p:cNvSpPr txBox="1"/>
          <p:nvPr/>
        </p:nvSpPr>
        <p:spPr>
          <a:xfrm>
            <a:off x="1214414" y="4857760"/>
            <a:ext cx="642942" cy="369332"/>
          </a:xfrm>
          <a:prstGeom prst="rect">
            <a:avLst/>
          </a:prstGeom>
          <a:noFill/>
        </p:spPr>
        <p:txBody>
          <a:bodyPr wrap="square" rtlCol="0">
            <a:spAutoFit/>
          </a:bodyPr>
          <a:lstStyle/>
          <a:p>
            <a:pPr algn="ctr"/>
            <a:r>
              <a:rPr lang="en-US" altLang="zh-CN" dirty="0" smtClean="0"/>
              <a:t>mid</a:t>
            </a:r>
            <a:endParaRPr lang="zh-CN" altLang="en-US" dirty="0"/>
          </a:p>
        </p:txBody>
      </p:sp>
      <p:sp>
        <p:nvSpPr>
          <p:cNvPr id="33" name="TextBox 32"/>
          <p:cNvSpPr txBox="1"/>
          <p:nvPr/>
        </p:nvSpPr>
        <p:spPr>
          <a:xfrm>
            <a:off x="1214414" y="3214686"/>
            <a:ext cx="642942" cy="369332"/>
          </a:xfrm>
          <a:prstGeom prst="rect">
            <a:avLst/>
          </a:prstGeom>
          <a:noFill/>
        </p:spPr>
        <p:txBody>
          <a:bodyPr wrap="square" rtlCol="0">
            <a:spAutoFit/>
          </a:bodyPr>
          <a:lstStyle/>
          <a:p>
            <a:pPr algn="ctr"/>
            <a:r>
              <a:rPr lang="en-US" altLang="zh-CN" dirty="0" smtClean="0"/>
              <a:t>high</a:t>
            </a:r>
            <a:endParaRPr lang="zh-CN" alt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wipe(down)">
                                      <p:cBhvr>
                                        <p:cTn id="13" dur="500"/>
                                        <p:tgtEl>
                                          <p:spTgt spid="28"/>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wipe(down)">
                                      <p:cBhvr>
                                        <p:cTn id="16" dur="500"/>
                                        <p:tgtEl>
                                          <p:spTgt spid="33"/>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wipe(down)">
                                      <p:cBhvr>
                                        <p:cTn id="27" dur="500"/>
                                        <p:tgtEl>
                                          <p:spTgt spid="30"/>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wipe(down)">
                                      <p:cBhvr>
                                        <p:cTn id="30"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P spid="3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571604" y="4643446"/>
            <a:ext cx="1357322" cy="28575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sp>
        <p:nvSpPr>
          <p:cNvPr id="2" name="标题 1"/>
          <p:cNvSpPr>
            <a:spLocks noGrp="1"/>
          </p:cNvSpPr>
          <p:nvPr>
            <p:ph type="title"/>
          </p:nvPr>
        </p:nvSpPr>
        <p:spPr/>
        <p:txBody>
          <a:bodyPr/>
          <a:lstStyle/>
          <a:p>
            <a:r>
              <a:rPr lang="zh-CN" altLang="en-US" dirty="0" smtClean="0"/>
              <a:t>二分查找（折半查找）</a:t>
            </a:r>
            <a:endParaRPr lang="zh-CN" altLang="en-US" dirty="0"/>
          </a:p>
        </p:txBody>
      </p:sp>
      <p:sp>
        <p:nvSpPr>
          <p:cNvPr id="3" name="内容占位符 2"/>
          <p:cNvSpPr>
            <a:spLocks noGrp="1"/>
          </p:cNvSpPr>
          <p:nvPr>
            <p:ph idx="1"/>
          </p:nvPr>
        </p:nvSpPr>
        <p:spPr/>
        <p:txBody>
          <a:bodyPr>
            <a:normAutofit fontScale="62500" lnSpcReduction="20000"/>
          </a:bodyPr>
          <a:lstStyle/>
          <a:p>
            <a:pPr>
              <a:buNone/>
            </a:pPr>
            <a:r>
              <a:rPr lang="en-US" dirty="0" err="1" smtClean="0"/>
              <a:t>int</a:t>
            </a:r>
            <a:r>
              <a:rPr lang="en-US" dirty="0" smtClean="0"/>
              <a:t> </a:t>
            </a:r>
            <a:r>
              <a:rPr lang="en-US" dirty="0" err="1" smtClean="0"/>
              <a:t>binary_search</a:t>
            </a:r>
            <a:r>
              <a:rPr lang="en-US" dirty="0" smtClean="0"/>
              <a:t>(</a:t>
            </a:r>
            <a:r>
              <a:rPr lang="en-US" dirty="0" err="1" smtClean="0"/>
              <a:t>int</a:t>
            </a:r>
            <a:r>
              <a:rPr lang="en-US" dirty="0" smtClean="0"/>
              <a:t>* a, </a:t>
            </a:r>
            <a:r>
              <a:rPr lang="en-US" dirty="0" err="1" smtClean="0"/>
              <a:t>int</a:t>
            </a:r>
            <a:r>
              <a:rPr lang="en-US" dirty="0" smtClean="0"/>
              <a:t> </a:t>
            </a:r>
            <a:r>
              <a:rPr lang="en-US" dirty="0" err="1" smtClean="0"/>
              <a:t>len</a:t>
            </a:r>
            <a:r>
              <a:rPr lang="en-US" dirty="0" smtClean="0"/>
              <a:t>, </a:t>
            </a:r>
            <a:r>
              <a:rPr lang="en-US" dirty="0" err="1" smtClean="0"/>
              <a:t>int</a:t>
            </a:r>
            <a:r>
              <a:rPr lang="en-US" dirty="0" smtClean="0"/>
              <a:t> </a:t>
            </a:r>
            <a:r>
              <a:rPr lang="en-US" dirty="0" err="1" smtClean="0"/>
              <a:t>val</a:t>
            </a:r>
            <a:r>
              <a:rPr lang="en-US" dirty="0" smtClean="0"/>
              <a:t>) </a:t>
            </a:r>
          </a:p>
          <a:p>
            <a:pPr>
              <a:buNone/>
            </a:pPr>
            <a:r>
              <a:rPr lang="en-US" dirty="0" smtClean="0"/>
              <a:t>{  </a:t>
            </a:r>
          </a:p>
          <a:p>
            <a:pPr lvl="1">
              <a:buNone/>
            </a:pPr>
            <a:r>
              <a:rPr lang="en-US" dirty="0" smtClean="0">
                <a:solidFill>
                  <a:srgbClr val="C00000"/>
                </a:solidFill>
              </a:rPr>
              <a:t>assert(a != NULL &amp;&amp; </a:t>
            </a:r>
            <a:r>
              <a:rPr lang="en-US" dirty="0" err="1" smtClean="0">
                <a:solidFill>
                  <a:srgbClr val="C00000"/>
                </a:solidFill>
              </a:rPr>
              <a:t>len</a:t>
            </a:r>
            <a:r>
              <a:rPr lang="en-US" dirty="0" smtClean="0">
                <a:solidFill>
                  <a:srgbClr val="C00000"/>
                </a:solidFill>
              </a:rPr>
              <a:t> &gt; 0); </a:t>
            </a:r>
          </a:p>
          <a:p>
            <a:pPr lvl="1">
              <a:buNone/>
            </a:pPr>
            <a:r>
              <a:rPr lang="en-US" dirty="0" err="1" smtClean="0"/>
              <a:t>int</a:t>
            </a:r>
            <a:r>
              <a:rPr lang="en-US" dirty="0" smtClean="0"/>
              <a:t> low = 0;  </a:t>
            </a:r>
          </a:p>
          <a:p>
            <a:pPr lvl="1">
              <a:buNone/>
            </a:pPr>
            <a:r>
              <a:rPr lang="en-US" dirty="0" err="1" smtClean="0"/>
              <a:t>int</a:t>
            </a:r>
            <a:r>
              <a:rPr lang="en-US" dirty="0" smtClean="0"/>
              <a:t> high = </a:t>
            </a:r>
            <a:r>
              <a:rPr lang="en-US" dirty="0" err="1" smtClean="0"/>
              <a:t>len</a:t>
            </a:r>
            <a:r>
              <a:rPr lang="en-US" dirty="0" smtClean="0"/>
              <a:t> - 1; </a:t>
            </a:r>
          </a:p>
          <a:p>
            <a:pPr lvl="1">
              <a:buNone/>
            </a:pPr>
            <a:r>
              <a:rPr lang="en-US" dirty="0" smtClean="0"/>
              <a:t>while (low &lt;= high) {  </a:t>
            </a:r>
          </a:p>
          <a:p>
            <a:pPr lvl="2">
              <a:buNone/>
            </a:pPr>
            <a:r>
              <a:rPr lang="en-US" dirty="0" err="1" smtClean="0"/>
              <a:t>int</a:t>
            </a:r>
            <a:r>
              <a:rPr lang="en-US" dirty="0" smtClean="0"/>
              <a:t> mid = low + (high - low) / 2; </a:t>
            </a:r>
          </a:p>
          <a:p>
            <a:pPr lvl="2">
              <a:buNone/>
            </a:pPr>
            <a:r>
              <a:rPr lang="en-US" dirty="0" smtClean="0"/>
              <a:t>if (</a:t>
            </a:r>
            <a:r>
              <a:rPr lang="en-US" dirty="0" err="1" smtClean="0"/>
              <a:t>val</a:t>
            </a:r>
            <a:r>
              <a:rPr lang="en-US" dirty="0" smtClean="0"/>
              <a:t> &lt; a[mid]) {</a:t>
            </a:r>
          </a:p>
          <a:p>
            <a:pPr lvl="2">
              <a:buNone/>
            </a:pPr>
            <a:r>
              <a:rPr lang="en-US" dirty="0" smtClean="0"/>
              <a:t>	high = mid - 1; </a:t>
            </a:r>
          </a:p>
          <a:p>
            <a:pPr lvl="2">
              <a:buNone/>
            </a:pPr>
            <a:r>
              <a:rPr lang="en-US" altLang="zh-CN" dirty="0" smtClean="0"/>
              <a:t>} </a:t>
            </a:r>
            <a:r>
              <a:rPr lang="en-US" dirty="0" smtClean="0"/>
              <a:t>else if (</a:t>
            </a:r>
            <a:r>
              <a:rPr lang="en-US" dirty="0" err="1" smtClean="0"/>
              <a:t>val</a:t>
            </a:r>
            <a:r>
              <a:rPr lang="en-US" dirty="0" smtClean="0"/>
              <a:t> &gt; a[mid]) { </a:t>
            </a:r>
          </a:p>
          <a:p>
            <a:pPr lvl="2">
              <a:buNone/>
            </a:pPr>
            <a:r>
              <a:rPr lang="en-US" dirty="0" smtClean="0"/>
              <a:t>	low = mid + 1; </a:t>
            </a:r>
          </a:p>
          <a:p>
            <a:pPr lvl="2">
              <a:buNone/>
            </a:pPr>
            <a:r>
              <a:rPr lang="en-US" dirty="0" smtClean="0"/>
              <a:t>} else {  </a:t>
            </a:r>
          </a:p>
          <a:p>
            <a:pPr lvl="2">
              <a:buNone/>
            </a:pPr>
            <a:r>
              <a:rPr lang="en-US" dirty="0" smtClean="0"/>
              <a:t>	</a:t>
            </a:r>
            <a:r>
              <a:rPr lang="en-US" b="1" dirty="0" smtClean="0">
                <a:solidFill>
                  <a:srgbClr val="C00000"/>
                </a:solidFill>
              </a:rPr>
              <a:t>return mid; </a:t>
            </a:r>
          </a:p>
          <a:p>
            <a:pPr lvl="2">
              <a:buNone/>
            </a:pPr>
            <a:r>
              <a:rPr lang="en-US" dirty="0" smtClean="0"/>
              <a:t>} </a:t>
            </a:r>
          </a:p>
          <a:p>
            <a:pPr lvl="1">
              <a:buNone/>
            </a:pPr>
            <a:r>
              <a:rPr lang="en-US" dirty="0" smtClean="0"/>
              <a:t>}  </a:t>
            </a:r>
          </a:p>
          <a:p>
            <a:pPr lvl="1">
              <a:buNone/>
            </a:pPr>
            <a:r>
              <a:rPr lang="en-US" dirty="0" smtClean="0"/>
              <a:t>return -1; </a:t>
            </a:r>
          </a:p>
          <a:p>
            <a:pPr>
              <a:buNone/>
            </a:pPr>
            <a:r>
              <a:rPr lang="en-US" dirty="0" smtClean="0"/>
              <a:t>} </a:t>
            </a:r>
          </a:p>
        </p:txBody>
      </p:sp>
      <p:sp>
        <p:nvSpPr>
          <p:cNvPr id="4" name="灯片编号占位符 3"/>
          <p:cNvSpPr>
            <a:spLocks noGrp="1"/>
          </p:cNvSpPr>
          <p:nvPr>
            <p:ph type="sldNum" sz="quarter" idx="12"/>
          </p:nvPr>
        </p:nvSpPr>
        <p:spPr/>
        <p:txBody>
          <a:bodyPr/>
          <a:lstStyle/>
          <a:p>
            <a:fld id="{9E3A2DB7-315D-4834-9C72-2DD9442B4884}" type="slidenum">
              <a:rPr lang="zh-CN" altLang="en-US" smtClean="0"/>
              <a:pPr/>
              <a:t>9</a:t>
            </a:fld>
            <a:endParaRPr lang="zh-CN" altLang="en-US" dirty="0"/>
          </a:p>
        </p:txBody>
      </p:sp>
      <p:sp>
        <p:nvSpPr>
          <p:cNvPr id="6" name="线形标注 2 5"/>
          <p:cNvSpPr/>
          <p:nvPr/>
        </p:nvSpPr>
        <p:spPr>
          <a:xfrm>
            <a:off x="5072066" y="2500306"/>
            <a:ext cx="3714776" cy="1357322"/>
          </a:xfrm>
          <a:prstGeom prst="borderCallout2">
            <a:avLst>
              <a:gd name="adj1" fmla="val 18750"/>
              <a:gd name="adj2" fmla="val -8333"/>
              <a:gd name="adj3" fmla="val 18750"/>
              <a:gd name="adj4" fmla="val -16667"/>
              <a:gd name="adj5" fmla="val 155725"/>
              <a:gd name="adj6" fmla="val -64683"/>
            </a:avLst>
          </a:prstGeom>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lstStyle/>
          <a:p>
            <a:r>
              <a:rPr lang="zh-CN" altLang="en-US" dirty="0" smtClean="0">
                <a:latin typeface="微软雅黑" pitchFamily="34" charset="-122"/>
                <a:ea typeface="微软雅黑" pitchFamily="34" charset="-122"/>
              </a:rPr>
              <a:t>非降序数组，第一个值为</a:t>
            </a:r>
            <a:r>
              <a:rPr lang="en-US" altLang="zh-CN" dirty="0" err="1" smtClean="0">
                <a:latin typeface="微软雅黑" pitchFamily="34" charset="-122"/>
                <a:ea typeface="微软雅黑" pitchFamily="34" charset="-122"/>
              </a:rPr>
              <a:t>val</a:t>
            </a:r>
            <a:endParaRPr lang="en-US" altLang="zh-CN" dirty="0" smtClean="0">
              <a:latin typeface="微软雅黑" pitchFamily="34" charset="-122"/>
              <a:ea typeface="微软雅黑" pitchFamily="34" charset="-122"/>
            </a:endParaRPr>
          </a:p>
          <a:p>
            <a:r>
              <a:rPr lang="en-US" altLang="zh-CN" sz="1400" dirty="0" smtClean="0">
                <a:solidFill>
                  <a:srgbClr val="FFFF00"/>
                </a:solidFill>
                <a:latin typeface="微软雅黑" pitchFamily="34" charset="-122"/>
                <a:ea typeface="微软雅黑" pitchFamily="34" charset="-122"/>
              </a:rPr>
              <a:t>if (mid == 0) return mid;</a:t>
            </a:r>
          </a:p>
          <a:p>
            <a:r>
              <a:rPr lang="en-US" altLang="zh-CN" sz="1400" dirty="0" smtClean="0">
                <a:solidFill>
                  <a:srgbClr val="FFFF00"/>
                </a:solidFill>
                <a:latin typeface="微软雅黑" pitchFamily="34" charset="-122"/>
                <a:ea typeface="微软雅黑" pitchFamily="34" charset="-122"/>
              </a:rPr>
              <a:t>if (mid &gt; 0 &amp;&amp; a[mid-1] ! = </a:t>
            </a:r>
            <a:r>
              <a:rPr lang="en-US" altLang="zh-CN" sz="1400" dirty="0" err="1" smtClean="0">
                <a:solidFill>
                  <a:srgbClr val="FFFF00"/>
                </a:solidFill>
                <a:latin typeface="微软雅黑" pitchFamily="34" charset="-122"/>
                <a:ea typeface="微软雅黑" pitchFamily="34" charset="-122"/>
              </a:rPr>
              <a:t>val</a:t>
            </a:r>
            <a:r>
              <a:rPr lang="en-US" altLang="zh-CN" sz="1400" dirty="0" smtClean="0">
                <a:solidFill>
                  <a:srgbClr val="FFFF00"/>
                </a:solidFill>
                <a:latin typeface="微软雅黑" pitchFamily="34" charset="-122"/>
                <a:ea typeface="微软雅黑" pitchFamily="34" charset="-122"/>
              </a:rPr>
              <a:t>) </a:t>
            </a:r>
            <a:br>
              <a:rPr lang="en-US" altLang="zh-CN" sz="1400" dirty="0" smtClean="0">
                <a:solidFill>
                  <a:srgbClr val="FFFF00"/>
                </a:solidFill>
                <a:latin typeface="微软雅黑" pitchFamily="34" charset="-122"/>
                <a:ea typeface="微软雅黑" pitchFamily="34" charset="-122"/>
              </a:rPr>
            </a:br>
            <a:r>
              <a:rPr lang="en-US" altLang="zh-CN" sz="1400" dirty="0" smtClean="0">
                <a:solidFill>
                  <a:srgbClr val="FFFF00"/>
                </a:solidFill>
                <a:latin typeface="微软雅黑" pitchFamily="34" charset="-122"/>
                <a:ea typeface="微软雅黑" pitchFamily="34" charset="-122"/>
              </a:rPr>
              <a:t>    return mid;</a:t>
            </a:r>
          </a:p>
          <a:p>
            <a:r>
              <a:rPr lang="en-US" altLang="zh-CN" sz="1400" dirty="0" smtClean="0">
                <a:solidFill>
                  <a:srgbClr val="FFFF00"/>
                </a:solidFill>
                <a:latin typeface="微软雅黑" pitchFamily="34" charset="-122"/>
                <a:ea typeface="微软雅黑" pitchFamily="34" charset="-122"/>
              </a:rPr>
              <a:t>high = mid - 1;</a:t>
            </a:r>
            <a:endParaRPr lang="zh-CN" altLang="en-US" sz="1400" dirty="0">
              <a:latin typeface="微软雅黑" pitchFamily="34" charset="-122"/>
              <a:ea typeface="微软雅黑" pitchFamily="34" charset="-122"/>
            </a:endParaRPr>
          </a:p>
        </p:txBody>
      </p:sp>
      <p:sp>
        <p:nvSpPr>
          <p:cNvPr id="8" name="线形标注 2 7"/>
          <p:cNvSpPr/>
          <p:nvPr/>
        </p:nvSpPr>
        <p:spPr>
          <a:xfrm>
            <a:off x="5072066" y="4143380"/>
            <a:ext cx="3714776" cy="1357322"/>
          </a:xfrm>
          <a:prstGeom prst="borderCallout2">
            <a:avLst>
              <a:gd name="adj1" fmla="val 18750"/>
              <a:gd name="adj2" fmla="val -8333"/>
              <a:gd name="adj3" fmla="val 18750"/>
              <a:gd name="adj4" fmla="val -16667"/>
              <a:gd name="adj5" fmla="val 45915"/>
              <a:gd name="adj6" fmla="val -58037"/>
            </a:avLst>
          </a:prstGeom>
        </p:spPr>
        <p:style>
          <a:lnRef idx="1">
            <a:schemeClr val="accent1"/>
          </a:lnRef>
          <a:fillRef idx="3">
            <a:schemeClr val="accent1"/>
          </a:fillRef>
          <a:effectRef idx="2">
            <a:schemeClr val="accent1"/>
          </a:effectRef>
          <a:fontRef idx="minor">
            <a:schemeClr val="lt1"/>
          </a:fontRef>
        </p:style>
        <p:txBody>
          <a:bodyPr wrap="none" rtlCol="0" anchor="t" anchorCtr="0"/>
          <a:lstStyle/>
          <a:p>
            <a:r>
              <a:rPr lang="zh-CN" altLang="en-US" dirty="0" smtClean="0">
                <a:latin typeface="微软雅黑" pitchFamily="34" charset="-122"/>
                <a:ea typeface="微软雅黑" pitchFamily="34" charset="-122"/>
              </a:rPr>
              <a:t>非降序数组，最后一个值为</a:t>
            </a:r>
            <a:r>
              <a:rPr lang="en-US" altLang="zh-CN" dirty="0" err="1" smtClean="0">
                <a:latin typeface="微软雅黑" pitchFamily="34" charset="-122"/>
                <a:ea typeface="微软雅黑" pitchFamily="34" charset="-122"/>
              </a:rPr>
              <a:t>val</a:t>
            </a:r>
            <a:endParaRPr lang="en-US" altLang="zh-CN" dirty="0" smtClean="0">
              <a:latin typeface="微软雅黑" pitchFamily="34" charset="-122"/>
              <a:ea typeface="微软雅黑" pitchFamily="34" charset="-122"/>
            </a:endParaRPr>
          </a:p>
          <a:p>
            <a:r>
              <a:rPr lang="en-US" altLang="zh-CN" sz="1400" dirty="0" smtClean="0">
                <a:solidFill>
                  <a:srgbClr val="FFFF00"/>
                </a:solidFill>
                <a:latin typeface="微软雅黑" pitchFamily="34" charset="-122"/>
                <a:ea typeface="微软雅黑" pitchFamily="34" charset="-122"/>
              </a:rPr>
              <a:t>if (mid == 0) return mid;</a:t>
            </a:r>
          </a:p>
          <a:p>
            <a:r>
              <a:rPr lang="en-US" altLang="zh-CN" sz="1400" dirty="0" smtClean="0">
                <a:solidFill>
                  <a:srgbClr val="FFFF00"/>
                </a:solidFill>
                <a:latin typeface="微软雅黑" pitchFamily="34" charset="-122"/>
                <a:ea typeface="微软雅黑" pitchFamily="34" charset="-122"/>
              </a:rPr>
              <a:t>if (mid &gt; 0 &amp;&amp; a[mid+1] ! = </a:t>
            </a:r>
            <a:r>
              <a:rPr lang="en-US" altLang="zh-CN" sz="1400" dirty="0" err="1" smtClean="0">
                <a:solidFill>
                  <a:srgbClr val="FFFF00"/>
                </a:solidFill>
                <a:latin typeface="微软雅黑" pitchFamily="34" charset="-122"/>
                <a:ea typeface="微软雅黑" pitchFamily="34" charset="-122"/>
              </a:rPr>
              <a:t>val</a:t>
            </a:r>
            <a:r>
              <a:rPr lang="en-US" altLang="zh-CN" sz="1400" dirty="0" smtClean="0">
                <a:solidFill>
                  <a:srgbClr val="FFFF00"/>
                </a:solidFill>
                <a:latin typeface="微软雅黑" pitchFamily="34" charset="-122"/>
                <a:ea typeface="微软雅黑" pitchFamily="34" charset="-122"/>
              </a:rPr>
              <a:t>) </a:t>
            </a:r>
            <a:br>
              <a:rPr lang="en-US" altLang="zh-CN" sz="1400" dirty="0" smtClean="0">
                <a:solidFill>
                  <a:srgbClr val="FFFF00"/>
                </a:solidFill>
                <a:latin typeface="微软雅黑" pitchFamily="34" charset="-122"/>
                <a:ea typeface="微软雅黑" pitchFamily="34" charset="-122"/>
              </a:rPr>
            </a:br>
            <a:r>
              <a:rPr lang="en-US" altLang="zh-CN" sz="1400" dirty="0" smtClean="0">
                <a:solidFill>
                  <a:srgbClr val="FFFF00"/>
                </a:solidFill>
                <a:latin typeface="微软雅黑" pitchFamily="34" charset="-122"/>
                <a:ea typeface="微软雅黑" pitchFamily="34" charset="-122"/>
              </a:rPr>
              <a:t>    return mid;</a:t>
            </a:r>
          </a:p>
          <a:p>
            <a:r>
              <a:rPr lang="en-US" altLang="zh-CN" sz="1400" dirty="0" smtClean="0">
                <a:solidFill>
                  <a:srgbClr val="FFFF00"/>
                </a:solidFill>
                <a:latin typeface="微软雅黑" pitchFamily="34" charset="-122"/>
                <a:ea typeface="微软雅黑" pitchFamily="34" charset="-122"/>
              </a:rPr>
              <a:t>low = </a:t>
            </a:r>
            <a:r>
              <a:rPr lang="en-US" altLang="zh-CN" sz="1400" dirty="0" smtClean="0">
                <a:solidFill>
                  <a:srgbClr val="FFFF00"/>
                </a:solidFill>
                <a:latin typeface="微软雅黑" pitchFamily="34" charset="-122"/>
                <a:ea typeface="微软雅黑" pitchFamily="34" charset="-122"/>
              </a:rPr>
              <a:t>mid</a:t>
            </a:r>
            <a:r>
              <a:rPr lang="en-US" altLang="zh-CN" sz="1400" dirty="0" smtClean="0">
                <a:solidFill>
                  <a:srgbClr val="FFFF00"/>
                </a:solidFill>
                <a:latin typeface="微软雅黑" pitchFamily="34" charset="-122"/>
                <a:ea typeface="微软雅黑" pitchFamily="34" charset="-122"/>
              </a:rPr>
              <a:t> + 1;</a:t>
            </a:r>
            <a:endParaRPr lang="zh-CN" altLang="en-US" sz="1400" dirty="0">
              <a:latin typeface="微软雅黑" pitchFamily="34" charset="-122"/>
              <a:ea typeface="微软雅黑"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blinds(horizontal)">
                                      <p:cBhvr>
                                        <p:cTn id="7" dur="500"/>
                                        <p:tgtEl>
                                          <p:spTgt spid="3">
                                            <p:txEl>
                                              <p:pRg st="5" end="5"/>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blinds(horizontal)">
                                      <p:cBhvr>
                                        <p:cTn id="10" dur="500"/>
                                        <p:tgtEl>
                                          <p:spTgt spid="3">
                                            <p:txEl>
                                              <p:pRg st="6" end="6"/>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blinds(horizontal)">
                                      <p:cBhvr>
                                        <p:cTn id="15" dur="500"/>
                                        <p:tgtEl>
                                          <p:spTgt spid="3">
                                            <p:txEl>
                                              <p:pRg st="7" end="7"/>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8" end="8"/>
                                            </p:txEl>
                                          </p:spTgt>
                                        </p:tgtEl>
                                        <p:attrNameLst>
                                          <p:attrName>style.visibility</p:attrName>
                                        </p:attrNameLst>
                                      </p:cBhvr>
                                      <p:to>
                                        <p:strVal val="visible"/>
                                      </p:to>
                                    </p:set>
                                    <p:animEffect transition="in" filter="blinds(horizontal)">
                                      <p:cBhvr>
                                        <p:cTn id="18" dur="500"/>
                                        <p:tgtEl>
                                          <p:spTgt spid="3">
                                            <p:txEl>
                                              <p:pRg st="8" end="8"/>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animEffect transition="in" filter="blinds(horizontal)">
                                      <p:cBhvr>
                                        <p:cTn id="21" dur="500"/>
                                        <p:tgtEl>
                                          <p:spTgt spid="3">
                                            <p:txEl>
                                              <p:pRg st="9" end="9"/>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10" end="10"/>
                                            </p:txEl>
                                          </p:spTgt>
                                        </p:tgtEl>
                                        <p:attrNameLst>
                                          <p:attrName>style.visibility</p:attrName>
                                        </p:attrNameLst>
                                      </p:cBhvr>
                                      <p:to>
                                        <p:strVal val="visible"/>
                                      </p:to>
                                    </p:set>
                                    <p:animEffect transition="in" filter="blinds(horizontal)">
                                      <p:cBhvr>
                                        <p:cTn id="24" dur="500"/>
                                        <p:tgtEl>
                                          <p:spTgt spid="3">
                                            <p:txEl>
                                              <p:pRg st="10" end="10"/>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animEffect transition="in" filter="blinds(horizontal)">
                                      <p:cBhvr>
                                        <p:cTn id="27" dur="500"/>
                                        <p:tgtEl>
                                          <p:spTgt spid="3">
                                            <p:txEl>
                                              <p:pRg st="11" end="11"/>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3">
                                            <p:txEl>
                                              <p:pRg st="12" end="12"/>
                                            </p:txEl>
                                          </p:spTgt>
                                        </p:tgtEl>
                                        <p:attrNameLst>
                                          <p:attrName>style.visibility</p:attrName>
                                        </p:attrNameLst>
                                      </p:cBhvr>
                                      <p:to>
                                        <p:strVal val="visible"/>
                                      </p:to>
                                    </p:set>
                                    <p:animEffect transition="in" filter="blinds(horizontal)">
                                      <p:cBhvr>
                                        <p:cTn id="30" dur="500"/>
                                        <p:tgtEl>
                                          <p:spTgt spid="3">
                                            <p:txEl>
                                              <p:pRg st="12" end="12"/>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animEffect transition="in" filter="blinds(horizontal)">
                                      <p:cBhvr>
                                        <p:cTn id="33" dur="500"/>
                                        <p:tgtEl>
                                          <p:spTgt spid="3">
                                            <p:txEl>
                                              <p:pRg st="13" end="1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3">
                                            <p:txEl>
                                              <p:pRg st="14" end="14"/>
                                            </p:txEl>
                                          </p:spTgt>
                                        </p:tgtEl>
                                        <p:attrNameLst>
                                          <p:attrName>style.visibility</p:attrName>
                                        </p:attrNameLst>
                                      </p:cBhvr>
                                      <p:to>
                                        <p:strVal val="visible"/>
                                      </p:to>
                                    </p:set>
                                    <p:animEffect transition="in" filter="blinds(horizontal)">
                                      <p:cBhvr>
                                        <p:cTn id="38" dur="500"/>
                                        <p:tgtEl>
                                          <p:spTgt spid="3">
                                            <p:txEl>
                                              <p:pRg st="14" end="14"/>
                                            </p:txEl>
                                          </p:spTgt>
                                        </p:tgtEl>
                                      </p:cBhvr>
                                    </p:animEffect>
                                  </p:childTnLst>
                                </p:cTn>
                              </p:par>
                              <p:par>
                                <p:cTn id="39" presetID="3" presetClass="entr" presetSubtype="10" fill="hold" nodeType="withEffect">
                                  <p:stCondLst>
                                    <p:cond delay="0"/>
                                  </p:stCondLst>
                                  <p:childTnLst>
                                    <p:set>
                                      <p:cBhvr>
                                        <p:cTn id="40" dur="1" fill="hold">
                                          <p:stCondLst>
                                            <p:cond delay="0"/>
                                          </p:stCondLst>
                                        </p:cTn>
                                        <p:tgtEl>
                                          <p:spTgt spid="3">
                                            <p:txEl>
                                              <p:pRg st="15" end="15"/>
                                            </p:txEl>
                                          </p:spTgt>
                                        </p:tgtEl>
                                        <p:attrNameLst>
                                          <p:attrName>style.visibility</p:attrName>
                                        </p:attrNameLst>
                                      </p:cBhvr>
                                      <p:to>
                                        <p:strVal val="visible"/>
                                      </p:to>
                                    </p:set>
                                    <p:animEffect transition="in" filter="blinds(horizontal)">
                                      <p:cBhvr>
                                        <p:cTn id="41" dur="500"/>
                                        <p:tgtEl>
                                          <p:spTgt spid="3">
                                            <p:txEl>
                                              <p:pRg st="15" end="1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wipe(down)">
                                      <p:cBhvr>
                                        <p:cTn id="46" dur="500"/>
                                        <p:tgtEl>
                                          <p:spTgt spid="6"/>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wipe(down)">
                                      <p:cBhvr>
                                        <p:cTn id="49" dur="500"/>
                                        <p:tgtEl>
                                          <p:spTgt spid="7"/>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8"/>
                                        </p:tgtEl>
                                        <p:attrNameLst>
                                          <p:attrName>style.visibility</p:attrName>
                                        </p:attrNameLst>
                                      </p:cBhvr>
                                      <p:to>
                                        <p:strVal val="visible"/>
                                      </p:to>
                                    </p:set>
                                    <p:animEffect transition="in" filter="wipe(left)">
                                      <p:cBhvr>
                                        <p:cTn id="5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P spid="8" grpId="0" animBg="1"/>
    </p:bldLst>
  </p:timing>
</p:sld>
</file>

<file path=ppt/theme/theme1.xml><?xml version="1.0" encoding="utf-8"?>
<a:theme xmlns:a="http://schemas.openxmlformats.org/drawingml/2006/main" name="NBU">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NBU</Template>
  <TotalTime>3990</TotalTime>
  <Words>1979</Words>
  <Application>Microsoft Office PowerPoint</Application>
  <PresentationFormat>全屏显示(4:3)</PresentationFormat>
  <Paragraphs>450</Paragraphs>
  <Slides>37</Slides>
  <Notes>0</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37</vt:i4>
      </vt:variant>
    </vt:vector>
  </HeadingPairs>
  <TitlesOfParts>
    <vt:vector size="40" baseType="lpstr">
      <vt:lpstr>NBU</vt:lpstr>
      <vt:lpstr>文档</vt:lpstr>
      <vt:lpstr>Document</vt:lpstr>
      <vt:lpstr>程序设计实践</vt:lpstr>
      <vt:lpstr>数据结构</vt:lpstr>
      <vt:lpstr>幻灯片 3</vt:lpstr>
      <vt:lpstr>查找</vt:lpstr>
      <vt:lpstr>顺序查找</vt:lpstr>
      <vt:lpstr>二分查找（折半查找）</vt:lpstr>
      <vt:lpstr>二分查找（折半查找）</vt:lpstr>
      <vt:lpstr>二分查找（折半查找）</vt:lpstr>
      <vt:lpstr>二分查找（折半查找）</vt:lpstr>
      <vt:lpstr>二分查找（折半查找）</vt:lpstr>
      <vt:lpstr>分块查找</vt:lpstr>
      <vt:lpstr>分块查找</vt:lpstr>
      <vt:lpstr>分块查找</vt:lpstr>
      <vt:lpstr>哈希查找</vt:lpstr>
      <vt:lpstr>哈希查找</vt:lpstr>
      <vt:lpstr>幻灯片 16</vt:lpstr>
      <vt:lpstr>幻灯片 17</vt:lpstr>
      <vt:lpstr>幻灯片 18</vt:lpstr>
      <vt:lpstr>幻灯片 19</vt:lpstr>
      <vt:lpstr>幻灯片 20</vt:lpstr>
      <vt:lpstr>幻灯片 21</vt:lpstr>
      <vt:lpstr>哈希查找</vt:lpstr>
      <vt:lpstr>幻灯片 23</vt:lpstr>
      <vt:lpstr>幻灯片 24</vt:lpstr>
      <vt:lpstr>幻灯片 25</vt:lpstr>
      <vt:lpstr>幻灯片 26</vt:lpstr>
      <vt:lpstr>哈希查找</vt:lpstr>
      <vt:lpstr>幻灯片 28</vt:lpstr>
      <vt:lpstr>幻灯片 29</vt:lpstr>
      <vt:lpstr>对增量 di  有三种取法：</vt:lpstr>
      <vt:lpstr>幻灯片 31</vt:lpstr>
      <vt:lpstr>哈希查找</vt:lpstr>
      <vt:lpstr>幻灯片 33</vt:lpstr>
      <vt:lpstr>幻灯片 34</vt:lpstr>
      <vt:lpstr>幻灯片 35</vt:lpstr>
      <vt:lpstr>幻灯片 36</vt:lpstr>
      <vt:lpstr>作业</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题目</dc:title>
  <dc:creator>Haiming Chen</dc:creator>
  <cp:lastModifiedBy>Haiming Chen</cp:lastModifiedBy>
  <cp:revision>911</cp:revision>
  <dcterms:created xsi:type="dcterms:W3CDTF">2017-09-12T05:23:27Z</dcterms:created>
  <dcterms:modified xsi:type="dcterms:W3CDTF">2017-11-21T14:15:01Z</dcterms:modified>
</cp:coreProperties>
</file>