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96" r:id="rId3"/>
    <p:sldId id="297" r:id="rId4"/>
    <p:sldId id="298" r:id="rId5"/>
    <p:sldId id="335" r:id="rId6"/>
    <p:sldId id="299" r:id="rId7"/>
    <p:sldId id="300" r:id="rId8"/>
    <p:sldId id="301" r:id="rId9"/>
    <p:sldId id="302" r:id="rId10"/>
    <p:sldId id="349" r:id="rId11"/>
    <p:sldId id="303" r:id="rId12"/>
    <p:sldId id="304" r:id="rId13"/>
    <p:sldId id="305" r:id="rId14"/>
    <p:sldId id="306" r:id="rId15"/>
    <p:sldId id="307" r:id="rId16"/>
    <p:sldId id="351" r:id="rId17"/>
    <p:sldId id="352" r:id="rId18"/>
    <p:sldId id="353" r:id="rId19"/>
    <p:sldId id="350" r:id="rId20"/>
    <p:sldId id="309" r:id="rId21"/>
    <p:sldId id="310" r:id="rId22"/>
    <p:sldId id="311" r:id="rId23"/>
    <p:sldId id="313" r:id="rId24"/>
    <p:sldId id="356" r:id="rId25"/>
    <p:sldId id="317" r:id="rId26"/>
    <p:sldId id="318" r:id="rId27"/>
    <p:sldId id="319" r:id="rId28"/>
    <p:sldId id="320" r:id="rId29"/>
    <p:sldId id="323" r:id="rId30"/>
    <p:sldId id="324" r:id="rId31"/>
    <p:sldId id="325" r:id="rId32"/>
    <p:sldId id="326" r:id="rId33"/>
    <p:sldId id="327" r:id="rId34"/>
    <p:sldId id="357" r:id="rId35"/>
    <p:sldId id="329" r:id="rId36"/>
    <p:sldId id="330" r:id="rId37"/>
    <p:sldId id="331" r:id="rId38"/>
    <p:sldId id="355" r:id="rId3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31" autoAdjust="0"/>
    <p:restoredTop sz="89659" autoAdjust="0"/>
  </p:normalViewPr>
  <p:slideViewPr>
    <p:cSldViewPr>
      <p:cViewPr varScale="1">
        <p:scale>
          <a:sx n="59" d="100"/>
          <a:sy n="59" d="100"/>
        </p:scale>
        <p:origin x="-161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8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00527-1848-4C71-BC26-8F67D28C7FA9}" type="datetimeFigureOut">
              <a:rPr lang="zh-CN" altLang="en-US" smtClean="0"/>
              <a:pPr/>
              <a:t>2017/12/5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B0518-60AE-4F26-B432-7AEAF97461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78BFE-B8DD-4427-9D54-B917834B48F9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/>
              <a:t>把要做什么告诉学生，然后看他们怎么做</a:t>
            </a:r>
            <a:r>
              <a:rPr lang="en-US" altLang="zh-CN" smtClean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A9D3B-7856-4AD1-81D5-230368C41DF2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/>
              <a:t>把要做什么告诉学生，然后看他们怎么做</a:t>
            </a:r>
            <a:r>
              <a:rPr lang="en-US" altLang="zh-CN" smtClean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115B-28B1-48DE-8801-07E725A9DC73}" type="datetime1">
              <a:rPr lang="zh-CN" altLang="en-US" smtClean="0"/>
              <a:pPr/>
              <a:t>2017/12/5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7747-1BC4-4373-A248-78A0CA48D775}" type="datetime1">
              <a:rPr lang="zh-CN" altLang="en-US" smtClean="0"/>
              <a:pPr/>
              <a:t>2017/12/5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72B7-6706-4872-826A-8570DD0C1BB2}" type="datetime1">
              <a:rPr lang="zh-CN" altLang="en-US" smtClean="0"/>
              <a:pPr>
                <a:defRPr/>
              </a:pPr>
              <a:t>2017/12/5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335A6-D25F-4911-9879-DD457EA25A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07B28-E2E0-4389-BAFF-E55EF23D208C}" type="datetime1">
              <a:rPr lang="zh-CN" altLang="en-US" smtClean="0"/>
              <a:pPr>
                <a:defRPr/>
              </a:pPr>
              <a:t>2017/12/5</a:t>
            </a:fld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56C50-3BED-4314-8EC6-010F8BB91CD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076A7-2893-4742-BAB4-8AE8EAC27061}" type="datetime1">
              <a:rPr lang="zh-CN" altLang="en-US" smtClean="0"/>
              <a:pPr>
                <a:defRPr/>
              </a:pPr>
              <a:t>2017/12/5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A8132-CC9B-4BA9-93E6-8FC4F554F7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98C4B-E08B-41D2-85E6-8E0DAA621FFC}" type="datetime1">
              <a:rPr lang="zh-CN" altLang="en-US" smtClean="0"/>
              <a:pPr/>
              <a:t>2017/12/5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slow"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zh-CN" altLang="en-US" dirty="0" smtClean="0"/>
              <a:t>程序设计实践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1428760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/>
              <a:t>陈海明 博士 副教授</a:t>
            </a:r>
            <a:endParaRPr lang="en-US" altLang="zh-CN" sz="2400" dirty="0" smtClean="0"/>
          </a:p>
          <a:p>
            <a:pPr algn="l"/>
            <a:r>
              <a:rPr lang="zh-CN" altLang="en-US" sz="2400" dirty="0" smtClean="0"/>
              <a:t>信息学院 计算机系</a:t>
            </a:r>
            <a:endParaRPr lang="en-US" altLang="zh-CN" sz="2400" dirty="0" smtClean="0"/>
          </a:p>
          <a:p>
            <a:pPr algn="l"/>
            <a:r>
              <a:rPr lang="en-US" altLang="zh-CN" sz="2400" dirty="0" smtClean="0"/>
              <a:t>http://www.chenhaiming.cn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0" y="571480"/>
            <a:ext cx="5572132" cy="6429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黑体" pitchFamily="2" charset="-122"/>
                <a:ea typeface="黑体" pitchFamily="2" charset="-122"/>
              </a:rPr>
              <a:t>电子信息类非计算机专业选修课</a:t>
            </a:r>
            <a:endParaRPr lang="zh-CN" altLang="en-US" sz="2400" dirty="0"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7170" name="Picture 2" descr="https://timgsa.baidu.com/timg?image&amp;quality=80&amp;size=b9999_10000&amp;sec=1505204535720&amp;di=e3ba8011939dc17659bc5cc9abb58db2&amp;imgtype=0&amp;src=http%3A%2F%2Fphoto.hanyu.iciba.com%2Fupload%2Fchinesewiki%2FB%2F4%2FB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3116"/>
            <a:ext cx="2447681" cy="3157509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2214554"/>
            <a:ext cx="77867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高精度数（大整数）的输入、存储和输出</a:t>
            </a:r>
            <a:endParaRPr lang="en-US" altLang="zh-CN" dirty="0" smtClean="0"/>
          </a:p>
          <a:p>
            <a:r>
              <a:rPr lang="zh-CN" altLang="en-US" dirty="0" smtClean="0"/>
              <a:t>高精度加法</a:t>
            </a:r>
            <a:endParaRPr lang="en-US" altLang="zh-CN" dirty="0" smtClean="0"/>
          </a:p>
          <a:p>
            <a:r>
              <a:rPr lang="zh-CN" altLang="en-US" dirty="0" smtClean="0"/>
              <a:t>高精度减法</a:t>
            </a:r>
            <a:endParaRPr lang="en-US" altLang="zh-CN" dirty="0" smtClean="0"/>
          </a:p>
          <a:p>
            <a:r>
              <a:rPr lang="zh-CN" altLang="en-US" dirty="0" smtClean="0"/>
              <a:t>高精度乘法</a:t>
            </a:r>
            <a:endParaRPr lang="en-US" altLang="zh-CN" dirty="0" smtClean="0"/>
          </a:p>
          <a:p>
            <a:r>
              <a:rPr lang="zh-CN" altLang="en-US" dirty="0" smtClean="0"/>
              <a:t>高精度除法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高精度加法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000" dirty="0" smtClean="0"/>
              <a:t>问题描述：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000" dirty="0" smtClean="0"/>
              <a:t>输入</a:t>
            </a:r>
            <a:r>
              <a:rPr lang="en-US" altLang="zh-CN" sz="2000" dirty="0" smtClean="0"/>
              <a:t>a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b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&lt;10</a:t>
            </a:r>
            <a:r>
              <a:rPr lang="en-US" altLang="zh-CN" sz="2000" baseline="30000" dirty="0" smtClean="0"/>
              <a:t>240</a:t>
            </a:r>
            <a:r>
              <a:rPr lang="zh-CN" altLang="en-US" sz="2000" dirty="0" smtClean="0"/>
              <a:t>）两个数，输出</a:t>
            </a:r>
            <a:r>
              <a:rPr lang="en-US" altLang="zh-CN" sz="2000" dirty="0" err="1" smtClean="0"/>
              <a:t>a+b</a:t>
            </a:r>
            <a:r>
              <a:rPr lang="zh-CN" altLang="en-US" sz="2000" dirty="0" smtClean="0"/>
              <a:t>的值。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500034" y="2786058"/>
            <a:ext cx="7715304" cy="267765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样例输入：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99999999999999999999</a:t>
            </a:r>
          </a:p>
          <a:p>
            <a:pPr>
              <a:lnSpc>
                <a:spcPct val="140000"/>
              </a:lnSpc>
            </a:pP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12345678901234567890</a:t>
            </a:r>
          </a:p>
          <a:p>
            <a:pPr>
              <a:lnSpc>
                <a:spcPct val="140000"/>
              </a:lnSpc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样例输出：</a:t>
            </a:r>
          </a:p>
          <a:p>
            <a:pPr>
              <a:lnSpc>
                <a:spcPct val="140000"/>
              </a:lnSpc>
            </a:pP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112345678901234567889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算法分析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4805"/>
            <a:ext cx="8229600" cy="4525963"/>
          </a:xfrm>
        </p:spPr>
        <p:txBody>
          <a:bodyPr/>
          <a:lstStyle/>
          <a:p>
            <a:pPr eaLnBrk="1" hangingPunct="1"/>
            <a:r>
              <a:rPr lang="zh-CN" altLang="en-US" sz="2400" dirty="0" smtClean="0"/>
              <a:t>算法思想类似于竖式加法运算，</a:t>
            </a:r>
            <a:r>
              <a:rPr lang="zh-CN" altLang="en-US" sz="2400" dirty="0" smtClean="0">
                <a:solidFill>
                  <a:srgbClr val="FF0000"/>
                </a:solidFill>
              </a:rPr>
              <a:t>注意进位处理</a:t>
            </a:r>
            <a:r>
              <a:rPr lang="zh-CN" altLang="en-US" sz="2400" dirty="0" smtClean="0"/>
              <a:t>。</a:t>
            </a:r>
          </a:p>
          <a:p>
            <a:pPr eaLnBrk="1" hangingPunct="1">
              <a:buFontTx/>
              <a:buNone/>
            </a:pPr>
            <a:r>
              <a:rPr lang="zh-CN" altLang="en-US" sz="2400" dirty="0" smtClean="0"/>
              <a:t>把计算结果存到</a:t>
            </a:r>
            <a:r>
              <a:rPr lang="en-US" altLang="zh-CN" sz="2400" dirty="0" smtClean="0"/>
              <a:t>c</a:t>
            </a:r>
            <a:r>
              <a:rPr lang="zh-CN" altLang="en-US" sz="2400" dirty="0" smtClean="0"/>
              <a:t>中：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(1) </a:t>
            </a:r>
            <a:r>
              <a:rPr lang="zh-CN" altLang="en-US" sz="2400" dirty="0" smtClean="0">
                <a:solidFill>
                  <a:srgbClr val="FF0000"/>
                </a:solidFill>
              </a:rPr>
              <a:t>先计算：</a:t>
            </a:r>
            <a:r>
              <a:rPr lang="zh-CN" altLang="en-US" sz="2400" dirty="0" smtClean="0"/>
              <a:t>直接将</a:t>
            </a:r>
            <a:r>
              <a:rPr lang="en-US" altLang="zh-CN" sz="2400" dirty="0" smtClean="0"/>
              <a:t>a[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和</a:t>
            </a:r>
            <a:r>
              <a:rPr lang="en-US" altLang="zh-CN" sz="2400" dirty="0" smtClean="0"/>
              <a:t>b[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相加，结果放在</a:t>
            </a:r>
            <a:r>
              <a:rPr lang="en-US" altLang="zh-CN" sz="2400" dirty="0" smtClean="0"/>
              <a:t>c[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</a:t>
            </a:r>
            <a:r>
              <a:rPr lang="zh-CN" altLang="en-US" sz="2400" dirty="0" smtClean="0"/>
              <a:t>中。</a:t>
            </a:r>
          </a:p>
          <a:p>
            <a:pPr eaLnBrk="1" hangingPunct="1">
              <a:buFontTx/>
              <a:buNone/>
            </a:pPr>
            <a:r>
              <a:rPr lang="zh-CN" altLang="en-US" sz="2400" dirty="0" smtClean="0"/>
              <a:t>                </a:t>
            </a:r>
            <a:r>
              <a:rPr lang="en-US" altLang="zh-CN" sz="2400" dirty="0" smtClean="0"/>
              <a:t>…….a[3]  a[2]  a[1]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              …….b[3]  b[2]  b[1]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                 +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               ……c[3]  c[2]  c[1]</a:t>
            </a:r>
          </a:p>
          <a:p>
            <a:pPr eaLnBrk="1" hangingPunct="1">
              <a:buFontTx/>
              <a:buNone/>
            </a:pPr>
            <a:endParaRPr lang="en-US" altLang="zh-CN" sz="2400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00034" y="4572008"/>
            <a:ext cx="74882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思考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要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进行多少位加法呢？</a:t>
            </a:r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进制而言，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c[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中的数</a:t>
            </a:r>
            <a:r>
              <a:rPr lang="zh-CN" altLang="en-US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可能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的取值范围是什么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c[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的每一位</a:t>
            </a:r>
            <a:r>
              <a:rPr lang="zh-CN" altLang="en-US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要求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取值范围是什么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？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buFont typeface="+mj-lt"/>
              <a:buAutoNum type="arabicPeriod"/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需要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作什么处理？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928794" y="4071942"/>
            <a:ext cx="2881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500430" y="4857760"/>
            <a:ext cx="514353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应该取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或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中较长的位数 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=max(a[0], b[0])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算法分析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40056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(2)</a:t>
            </a:r>
            <a:r>
              <a:rPr lang="zh-CN" altLang="en-US" sz="2400" dirty="0" smtClean="0">
                <a:solidFill>
                  <a:srgbClr val="FF0000"/>
                </a:solidFill>
              </a:rPr>
              <a:t>处理进位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000" dirty="0" smtClean="0"/>
              <a:t>     从最低位开始，逐位整理：把本位模</a:t>
            </a:r>
            <a:r>
              <a:rPr lang="en-US" altLang="zh-CN" sz="2000" dirty="0" smtClean="0"/>
              <a:t>10</a:t>
            </a:r>
            <a:r>
              <a:rPr lang="zh-CN" altLang="en-US" sz="2000" dirty="0" smtClean="0"/>
              <a:t>，向高一位进位：</a:t>
            </a:r>
          </a:p>
          <a:p>
            <a:pPr>
              <a:lnSpc>
                <a:spcPct val="80000"/>
              </a:lnSpc>
              <a:buNone/>
            </a:pPr>
            <a:r>
              <a:rPr lang="zh-CN" altLang="en-US" sz="2000" dirty="0" smtClean="0"/>
              <a:t>            </a:t>
            </a:r>
            <a:r>
              <a:rPr lang="en-US" altLang="zh-CN" sz="2000" dirty="0" smtClean="0"/>
              <a:t>c[i+1] </a:t>
            </a:r>
            <a:r>
              <a:rPr lang="en-US" altLang="zh-CN" sz="2000" dirty="0" smtClean="0">
                <a:solidFill>
                  <a:srgbClr val="FF0000"/>
                </a:solidFill>
              </a:rPr>
              <a:t>=</a:t>
            </a:r>
            <a:r>
              <a:rPr lang="en-US" altLang="zh-CN" sz="2000" dirty="0" smtClean="0"/>
              <a:t> c[i+1] +c[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/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       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     =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% 10;</a:t>
            </a:r>
          </a:p>
          <a:p>
            <a:pPr>
              <a:lnSpc>
                <a:spcPct val="90000"/>
              </a:lnSpc>
              <a:buNone/>
            </a:pPr>
            <a:r>
              <a:rPr lang="zh-CN" altLang="en-US" sz="2400" dirty="0" smtClean="0"/>
              <a:t>    思考：</a:t>
            </a:r>
            <a:endParaRPr lang="en-US" altLang="zh-CN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000" dirty="0" smtClean="0"/>
              <a:t>     最多要处理多少位呢？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000" dirty="0" smtClean="0"/>
          </a:p>
          <a:p>
            <a:pPr>
              <a:lnSpc>
                <a:spcPct val="80000"/>
              </a:lnSpc>
              <a:buNone/>
            </a:pPr>
            <a:r>
              <a:rPr lang="en-US" altLang="zh-CN" sz="2000" dirty="0" smtClean="0"/>
              <a:t>for (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=1;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&lt;=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  c[</a:t>
            </a:r>
            <a:r>
              <a:rPr lang="en-US" altLang="zh-CN" sz="2000" dirty="0" smtClean="0">
                <a:solidFill>
                  <a:srgbClr val="0000FF"/>
                </a:solidFill>
              </a:rPr>
              <a:t>i+1</a:t>
            </a:r>
            <a:r>
              <a:rPr lang="en-US" altLang="zh-CN" sz="2000" dirty="0" smtClean="0"/>
              <a:t>] </a:t>
            </a:r>
            <a:r>
              <a:rPr lang="en-US" altLang="zh-CN" sz="2000" dirty="0" smtClean="0">
                <a:solidFill>
                  <a:srgbClr val="FF0000"/>
                </a:solidFill>
              </a:rPr>
              <a:t>+=</a:t>
            </a:r>
            <a:r>
              <a:rPr lang="en-US" altLang="zh-CN" sz="2000" dirty="0" smtClean="0"/>
              <a:t>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/ 10;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2000" dirty="0" smtClean="0"/>
              <a:t>     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    </a:t>
            </a:r>
            <a:r>
              <a:rPr lang="en-US" altLang="zh-CN" sz="2000" dirty="0" smtClean="0">
                <a:solidFill>
                  <a:srgbClr val="FF0000"/>
                </a:solidFill>
              </a:rPr>
              <a:t>%=</a:t>
            </a:r>
            <a:r>
              <a:rPr lang="en-US" altLang="zh-CN" sz="2000" dirty="0" smtClean="0"/>
              <a:t>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算法分析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dirty="0" smtClean="0">
                <a:solidFill>
                  <a:srgbClr val="FF0000"/>
                </a:solidFill>
              </a:rPr>
              <a:t>(3)</a:t>
            </a:r>
            <a:r>
              <a:rPr lang="zh-CN" altLang="en-US" sz="2400" dirty="0" smtClean="0">
                <a:solidFill>
                  <a:srgbClr val="FF0000"/>
                </a:solidFill>
              </a:rPr>
              <a:t>去掉最高位的</a:t>
            </a:r>
            <a:r>
              <a:rPr lang="en-US" altLang="zh-CN" sz="2400" dirty="0" smtClean="0">
                <a:solidFill>
                  <a:srgbClr val="FF0000"/>
                </a:solidFill>
              </a:rPr>
              <a:t>0</a:t>
            </a:r>
          </a:p>
          <a:p>
            <a:pPr>
              <a:buNone/>
            </a:pPr>
            <a:r>
              <a:rPr lang="zh-CN" altLang="en-US" sz="2400" dirty="0" smtClean="0"/>
              <a:t>    因为两数相加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 </a:t>
            </a:r>
            <a:r>
              <a:rPr lang="zh-CN" altLang="en-US" sz="2400" dirty="0" smtClean="0">
                <a:solidFill>
                  <a:srgbClr val="0000FF"/>
                </a:solidFill>
              </a:rPr>
              <a:t>最多向前进一位</a:t>
            </a:r>
            <a:r>
              <a:rPr lang="zh-CN" altLang="en-US" sz="2400" dirty="0" smtClean="0"/>
              <a:t>，</a:t>
            </a:r>
            <a:r>
              <a:rPr lang="zh-CN" altLang="en-US" sz="2400" dirty="0" smtClean="0">
                <a:solidFill>
                  <a:srgbClr val="0000FF"/>
                </a:solidFill>
              </a:rPr>
              <a:t>也可能不产生进位。</a:t>
            </a:r>
            <a:r>
              <a:rPr lang="zh-CN" altLang="en-US" sz="2400" dirty="0" smtClean="0"/>
              <a:t>因此要把这种情况下最高位的</a:t>
            </a:r>
            <a:r>
              <a:rPr lang="en-US" altLang="zh-CN" sz="2400" dirty="0" smtClean="0"/>
              <a:t>0</a:t>
            </a:r>
            <a:r>
              <a:rPr lang="zh-CN" altLang="en-US" sz="2400" dirty="0" smtClean="0"/>
              <a:t>去掉，其实就是减小和的长度</a:t>
            </a:r>
            <a:r>
              <a:rPr lang="en-US" altLang="zh-CN" sz="2400" dirty="0" err="1" smtClean="0"/>
              <a:t>len</a:t>
            </a:r>
            <a:r>
              <a:rPr lang="zh-CN" altLang="en-US" sz="2400" dirty="0" smtClean="0"/>
              <a:t>的值。</a:t>
            </a:r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 </a:t>
            </a:r>
          </a:p>
          <a:p>
            <a:pPr>
              <a:buNone/>
            </a:pPr>
            <a:r>
              <a:rPr lang="en-US" altLang="zh-CN" sz="2400" dirty="0" smtClean="0"/>
              <a:t>     </a:t>
            </a:r>
            <a:r>
              <a:rPr lang="en-US" altLang="zh-CN" sz="2400" dirty="0" err="1" smtClean="0"/>
              <a:t>len</a:t>
            </a:r>
            <a:r>
              <a:rPr lang="en-US" altLang="zh-CN" sz="2400" dirty="0" smtClean="0"/>
              <a:t>++;</a:t>
            </a:r>
            <a:endParaRPr lang="zh-CN" altLang="en-US" sz="2400" dirty="0" smtClean="0"/>
          </a:p>
          <a:p>
            <a:pPr lvl="1">
              <a:buFontTx/>
              <a:buNone/>
            </a:pPr>
            <a:r>
              <a:rPr lang="en-US" altLang="zh-CN" sz="2000" dirty="0" smtClean="0"/>
              <a:t>While ( (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&gt;1) &amp;&amp; (c[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] ==0)) </a:t>
            </a:r>
          </a:p>
          <a:p>
            <a:pPr lvl="1">
              <a:buFontTx/>
              <a:buNone/>
            </a:pPr>
            <a:r>
              <a:rPr lang="en-US" altLang="zh-CN" sz="2000" dirty="0" smtClean="0"/>
              <a:t>     c[0]--;</a:t>
            </a:r>
          </a:p>
          <a:p>
            <a:pPr marL="361950" lvl="1" indent="0">
              <a:buFontTx/>
              <a:buNone/>
            </a:pP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7872410" cy="466884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void add(hp a, hp b, hp c)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memset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(c, 0,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sizeof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(c));     //</a:t>
            </a: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清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</a:t>
            </a:r>
          </a:p>
          <a:p>
            <a:pPr>
              <a:lnSpc>
                <a:spcPct val="70000"/>
              </a:lnSpc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if (a[0] &gt; b[0])                     //</a:t>
            </a: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求和的位数</a:t>
            </a:r>
            <a:endParaRPr lang="en-US" altLang="zh-CN" sz="16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= a[0]; 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else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= b[0];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CN" sz="16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for (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       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//</a:t>
            </a: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逐位相加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a[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+ b[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CN" sz="16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for (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r>
              <a:rPr lang="en-US" altLang="zh-CN" sz="1600" dirty="0" err="1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solidFill>
                  <a:srgbClr val="FF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        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//</a:t>
            </a: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处理进位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c[i+1] += c[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/ 10;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c[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%= 10;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zh-CN" sz="16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while ( (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&gt; 1) &amp;&amp; (c[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== 0)) //</a:t>
            </a: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处理最高位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zh-CN" alt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c[0] = </a:t>
            </a:r>
            <a:r>
              <a:rPr lang="en-US" altLang="zh-CN" sz="16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高精度加法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求</a:t>
            </a:r>
            <a:r>
              <a:rPr lang="en-US" altLang="en-US" dirty="0" err="1" smtClean="0"/>
              <a:t>Fibonacci数列</a:t>
            </a:r>
            <a:r>
              <a:rPr lang="zh-CN" altLang="en-US" dirty="0" smtClean="0"/>
              <a:t>的第</a:t>
            </a:r>
            <a:r>
              <a:rPr lang="en-US" altLang="zh-CN" dirty="0" smtClean="0"/>
              <a:t>n</a:t>
            </a:r>
            <a:r>
              <a:rPr lang="zh-CN" altLang="en-US" dirty="0" smtClean="0"/>
              <a:t>项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401080" cy="469742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zh-CN" sz="2000" dirty="0" smtClean="0"/>
              <a:t>Fibonacci</a:t>
            </a:r>
            <a:r>
              <a:rPr lang="zh-CN" altLang="en-US" sz="2000" dirty="0" smtClean="0"/>
              <a:t>数列的代表问题是由意大利著名数学家</a:t>
            </a:r>
            <a:r>
              <a:rPr lang="en-US" altLang="zh-CN" sz="2000" dirty="0" smtClean="0"/>
              <a:t>Fibonacci</a:t>
            </a:r>
            <a:r>
              <a:rPr lang="zh-CN" altLang="en-US" sz="2000" dirty="0" smtClean="0"/>
              <a:t>于</a:t>
            </a:r>
            <a:r>
              <a:rPr lang="en-US" altLang="zh-CN" sz="2000" dirty="0" smtClean="0"/>
              <a:t>1202</a:t>
            </a:r>
            <a:r>
              <a:rPr lang="zh-CN" altLang="en-US" sz="2000" dirty="0" smtClean="0"/>
              <a:t>年提出的“兔子繁殖问题”</a:t>
            </a:r>
            <a:r>
              <a:rPr lang="en-US" altLang="zh-CN" sz="2000" dirty="0" smtClean="0"/>
              <a:t>(</a:t>
            </a:r>
            <a:r>
              <a:rPr lang="zh-CN" altLang="en-US" sz="2000" dirty="0" smtClean="0"/>
              <a:t>又称“</a:t>
            </a:r>
            <a:r>
              <a:rPr lang="en-US" altLang="zh-CN" sz="2000" dirty="0" smtClean="0"/>
              <a:t>Fibonacci</a:t>
            </a:r>
            <a:r>
              <a:rPr lang="zh-CN" altLang="en-US" sz="2000" dirty="0" smtClean="0"/>
              <a:t>问题”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。</a:t>
            </a:r>
          </a:p>
          <a:p>
            <a:pPr eaLnBrk="1" hangingPunct="1">
              <a:buFontTx/>
              <a:buNone/>
            </a:pPr>
            <a:endParaRPr lang="en-US" altLang="zh-CN" sz="2000" dirty="0" smtClean="0"/>
          </a:p>
          <a:p>
            <a:pPr marL="0" indent="0" eaLnBrk="1" hangingPunct="1">
              <a:buFontTx/>
              <a:buNone/>
            </a:pPr>
            <a:r>
              <a:rPr lang="zh-CN" altLang="en-US" sz="2000" dirty="0" smtClean="0"/>
              <a:t>问题的提出：有雌雄一对兔子，假定过两个月后便每个月可繁殖雌雄各一的一对小兔子。问过</a:t>
            </a:r>
            <a:r>
              <a:rPr lang="en-US" altLang="zh-CN" sz="2000" dirty="0" smtClean="0"/>
              <a:t>n</a:t>
            </a:r>
            <a:r>
              <a:rPr lang="zh-CN" altLang="en-US" sz="2000" dirty="0" smtClean="0"/>
              <a:t>个月后共有多少对兔子？</a:t>
            </a:r>
          </a:p>
          <a:p>
            <a:pPr eaLnBrk="1" hangingPunct="1">
              <a:buFontTx/>
              <a:buNone/>
            </a:pPr>
            <a:r>
              <a:rPr lang="zh-CN" altLang="en-US" sz="2000" dirty="0" smtClean="0"/>
              <a:t>已知：</a:t>
            </a:r>
            <a:r>
              <a:rPr lang="en-US" altLang="zh-CN" sz="2000" dirty="0" smtClean="0"/>
              <a:t>n &lt;= 1000</a:t>
            </a:r>
          </a:p>
          <a:p>
            <a:pPr eaLnBrk="1" hangingPunct="1">
              <a:buFontTx/>
              <a:buNone/>
            </a:pPr>
            <a:endParaRPr lang="en-US" altLang="zh-CN" sz="2800" b="1" dirty="0" smtClean="0">
              <a:latin typeface="+mn-lt"/>
              <a:ea typeface="+mn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28596" y="3929066"/>
            <a:ext cx="7858180" cy="52322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递推</a:t>
            </a:r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公式  </a:t>
            </a:r>
            <a:r>
              <a:rPr lang="en-US" altLang="zh-CN" sz="2800" b="1" dirty="0" smtClean="0"/>
              <a:t>F(</a:t>
            </a:r>
            <a:r>
              <a:rPr lang="en-US" altLang="zh-CN" sz="2800" b="1" dirty="0" err="1" smtClean="0"/>
              <a:t>i</a:t>
            </a:r>
            <a:r>
              <a:rPr lang="en-US" altLang="zh-CN" sz="2800" b="1" dirty="0"/>
              <a:t>)=f(i-2)+f(i-1)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16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28597" y="1428736"/>
            <a:ext cx="7215238" cy="4247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//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用基本类型就可解决</a:t>
            </a:r>
          </a:p>
          <a:p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unsigned long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long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fibo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 n)</a:t>
            </a:r>
          </a:p>
          <a:p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unsigned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long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long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 f0 , f1 , t;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800" dirty="0" err="1" smtClean="0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if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( (n == 1) || (n == 2) ) return 1;</a:t>
            </a:r>
          </a:p>
          <a:p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f0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= 1;    f1 = 1;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for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=3;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&lt;=n; </a:t>
            </a:r>
            <a:r>
              <a:rPr lang="en-US" altLang="zh-CN" sz="1800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++)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{</a:t>
            </a:r>
            <a:endParaRPr lang="en-US" altLang="zh-CN" sz="1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        t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= f0 + f1;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f0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= f1;</a:t>
            </a: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f1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= t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}</a:t>
            </a:r>
            <a:endParaRPr lang="en-US" altLang="zh-CN" sz="18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return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f1;</a:t>
            </a:r>
          </a:p>
          <a:p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}</a:t>
            </a: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357158" y="571480"/>
            <a:ext cx="72374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微软雅黑" pitchFamily="34" charset="-122"/>
                <a:ea typeface="微软雅黑" pitchFamily="34" charset="-122"/>
                <a:cs typeface="+mj-cs"/>
              </a:rPr>
              <a:t>当</a:t>
            </a:r>
            <a:r>
              <a:rPr lang="en-US" altLang="zh-CN" sz="3600" dirty="0">
                <a:latin typeface="微软雅黑" pitchFamily="34" charset="-122"/>
                <a:ea typeface="微软雅黑" pitchFamily="34" charset="-122"/>
                <a:cs typeface="+mj-cs"/>
              </a:rPr>
              <a:t>N&lt;=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  <a:cs typeface="+mj-cs"/>
              </a:rPr>
              <a:t>93</a:t>
            </a:r>
            <a:endParaRPr lang="en-US" altLang="zh-CN" sz="4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57158" y="1643050"/>
            <a:ext cx="3500462" cy="34163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800" dirty="0"/>
              <a:t>void </a:t>
            </a:r>
            <a:r>
              <a:rPr lang="en-US" altLang="zh-CN" sz="1800" dirty="0" err="1"/>
              <a:t>fibo</a:t>
            </a:r>
            <a:r>
              <a:rPr lang="en-US" altLang="zh-CN" sz="1800" dirty="0"/>
              <a:t> (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 n, hp </a:t>
            </a:r>
            <a:r>
              <a:rPr lang="en-US" altLang="zh-CN" sz="1800" dirty="0" err="1" smtClean="0"/>
              <a:t>ans</a:t>
            </a:r>
            <a:r>
              <a:rPr lang="en-US" altLang="zh-CN" sz="1800" dirty="0"/>
              <a:t>)</a:t>
            </a:r>
          </a:p>
          <a:p>
            <a:r>
              <a:rPr lang="en-US" altLang="zh-CN" sz="1800" dirty="0"/>
              <a:t>{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hp </a:t>
            </a:r>
            <a:r>
              <a:rPr lang="en-US" altLang="zh-CN" sz="1800" dirty="0"/>
              <a:t>f0, </a:t>
            </a:r>
            <a:r>
              <a:rPr lang="en-US" altLang="zh-CN" sz="1800" dirty="0" smtClean="0"/>
              <a:t>f1;</a:t>
            </a:r>
            <a:endParaRPr lang="en-US" altLang="zh-CN" sz="1800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err="1" smtClean="0"/>
              <a:t>int</a:t>
            </a:r>
            <a:r>
              <a:rPr lang="en-US" altLang="zh-CN" sz="1800" dirty="0" smtClean="0"/>
              <a:t> </a:t>
            </a:r>
            <a:r>
              <a:rPr lang="en-US" altLang="zh-CN" sz="1800" dirty="0" err="1"/>
              <a:t>i</a:t>
            </a:r>
            <a:r>
              <a:rPr lang="en-US" altLang="zh-CN" sz="1800" dirty="0"/>
              <a:t>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err="1" smtClean="0"/>
              <a:t>memset</a:t>
            </a:r>
            <a:r>
              <a:rPr lang="en-US" altLang="zh-CN" sz="1800" dirty="0" smtClean="0"/>
              <a:t>(</a:t>
            </a:r>
            <a:r>
              <a:rPr lang="en-US" altLang="zh-CN" sz="1800" dirty="0" err="1" smtClean="0"/>
              <a:t>ans</a:t>
            </a:r>
            <a:r>
              <a:rPr lang="en-US" altLang="zh-CN" sz="1800" dirty="0"/>
              <a:t>, 0, </a:t>
            </a:r>
            <a:r>
              <a:rPr lang="en-US" altLang="zh-CN" sz="1800" dirty="0" err="1"/>
              <a:t>sizeof</a:t>
            </a:r>
            <a:r>
              <a:rPr lang="en-US" altLang="zh-CN" sz="1800" dirty="0"/>
              <a:t>(</a:t>
            </a:r>
            <a:r>
              <a:rPr lang="en-US" altLang="zh-CN" sz="1800" dirty="0" err="1"/>
              <a:t>ans</a:t>
            </a:r>
            <a:r>
              <a:rPr lang="en-US" altLang="zh-CN" sz="1800" dirty="0"/>
              <a:t>));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f0[0</a:t>
            </a:r>
            <a:r>
              <a:rPr lang="en-US" altLang="zh-CN" sz="1800" dirty="0"/>
              <a:t>] = 1; f0[1] = 1;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f1[0</a:t>
            </a:r>
            <a:r>
              <a:rPr lang="en-US" altLang="zh-CN" sz="1800" dirty="0"/>
              <a:t>] = 1; f1[1] = 1;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if </a:t>
            </a:r>
            <a:r>
              <a:rPr lang="en-US" altLang="zh-CN" sz="1800" dirty="0"/>
              <a:t>( (n == 1) || (n == 2) )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</a:t>
            </a:r>
            <a:r>
              <a:rPr lang="en-US" altLang="zh-CN" sz="1800" dirty="0" smtClean="0"/>
              <a:t>{</a:t>
            </a:r>
            <a:endParaRPr lang="en-US" altLang="zh-CN" sz="1800" dirty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sz="1800" dirty="0" err="1" smtClean="0"/>
              <a:t>ans</a:t>
            </a:r>
            <a:r>
              <a:rPr lang="en-US" altLang="zh-CN" sz="1800" dirty="0" smtClean="0"/>
              <a:t>[0</a:t>
            </a:r>
            <a:r>
              <a:rPr lang="en-US" altLang="zh-CN" sz="1800" dirty="0"/>
              <a:t>] = 1;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</a:t>
            </a:r>
            <a:r>
              <a:rPr lang="en-US" altLang="zh-CN" sz="1800" dirty="0" err="1" smtClean="0"/>
              <a:t>ans</a:t>
            </a:r>
            <a:r>
              <a:rPr lang="en-US" altLang="zh-CN" sz="1800" dirty="0" smtClean="0"/>
              <a:t>[1</a:t>
            </a:r>
            <a:r>
              <a:rPr lang="en-US" altLang="zh-CN" sz="1800" dirty="0"/>
              <a:t>] = 1;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en-US" altLang="zh-CN" sz="1800" dirty="0" smtClean="0"/>
              <a:t>return ;</a:t>
            </a:r>
            <a:endParaRPr lang="en-US" altLang="zh-CN" sz="1800" dirty="0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214810" y="1643050"/>
            <a:ext cx="3714776" cy="342902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indent="360363"/>
            <a:r>
              <a:rPr lang="en-US" altLang="zh-CN" dirty="0" smtClean="0"/>
              <a:t>f</a:t>
            </a:r>
            <a:r>
              <a:rPr lang="en-US" altLang="zh-CN" sz="1800" dirty="0" smtClean="0"/>
              <a:t>or </a:t>
            </a:r>
            <a:r>
              <a:rPr lang="en-US" altLang="zh-CN" sz="1800" dirty="0"/>
              <a:t>(</a:t>
            </a:r>
            <a:r>
              <a:rPr lang="en-US" altLang="zh-CN" sz="1800" dirty="0" err="1"/>
              <a:t>i</a:t>
            </a:r>
            <a:r>
              <a:rPr lang="en-US" altLang="zh-CN" sz="1800" dirty="0"/>
              <a:t>=3; </a:t>
            </a:r>
            <a:r>
              <a:rPr lang="en-US" altLang="zh-CN" sz="1800" dirty="0" err="1"/>
              <a:t>i</a:t>
            </a:r>
            <a:r>
              <a:rPr lang="en-US" altLang="zh-CN" sz="1800" dirty="0"/>
              <a:t>&lt;=n; </a:t>
            </a:r>
            <a:r>
              <a:rPr lang="en-US" altLang="zh-CN" sz="1800" dirty="0" err="1"/>
              <a:t>i</a:t>
            </a:r>
            <a:r>
              <a:rPr lang="en-US" altLang="zh-CN" sz="1800" dirty="0"/>
              <a:t>++)</a:t>
            </a:r>
          </a:p>
          <a:p>
            <a:pPr indent="360363"/>
            <a:r>
              <a:rPr lang="en-US" altLang="zh-CN" dirty="0"/>
              <a:t> </a:t>
            </a:r>
            <a:r>
              <a:rPr lang="en-US" altLang="zh-CN" sz="1800" dirty="0" smtClean="0"/>
              <a:t>{</a:t>
            </a:r>
            <a:endParaRPr lang="en-US" altLang="zh-CN" sz="1800" dirty="0"/>
          </a:p>
          <a:p>
            <a:pPr indent="360363"/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en-US" altLang="zh-CN" sz="1800" dirty="0" smtClean="0"/>
              <a:t>add(f0</a:t>
            </a:r>
            <a:r>
              <a:rPr lang="en-US" altLang="zh-CN" sz="1800" dirty="0"/>
              <a:t>, f1, </a:t>
            </a:r>
            <a:r>
              <a:rPr lang="en-US" altLang="zh-CN" sz="1800" dirty="0" err="1" smtClean="0"/>
              <a:t>ans</a:t>
            </a:r>
            <a:r>
              <a:rPr lang="en-US" altLang="zh-CN" sz="1800" dirty="0" smtClean="0"/>
              <a:t>);</a:t>
            </a:r>
            <a:endParaRPr lang="en-US" altLang="zh-CN" sz="1800" dirty="0"/>
          </a:p>
          <a:p>
            <a:pPr indent="360363"/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    </a:t>
            </a:r>
            <a:r>
              <a:rPr lang="en-US" altLang="zh-CN" sz="1800" dirty="0" err="1" smtClean="0">
                <a:solidFill>
                  <a:srgbClr val="0000FF"/>
                </a:solidFill>
              </a:rPr>
              <a:t>memcpy</a:t>
            </a:r>
            <a:r>
              <a:rPr lang="en-US" altLang="zh-CN" sz="1800" dirty="0" smtClean="0">
                <a:solidFill>
                  <a:srgbClr val="0000FF"/>
                </a:solidFill>
              </a:rPr>
              <a:t>(f0</a:t>
            </a:r>
            <a:r>
              <a:rPr lang="en-US" altLang="zh-CN" sz="1800" dirty="0">
                <a:solidFill>
                  <a:srgbClr val="0000FF"/>
                </a:solidFill>
              </a:rPr>
              <a:t>, f1, </a:t>
            </a:r>
            <a:r>
              <a:rPr lang="en-US" altLang="zh-CN" sz="1800" dirty="0" err="1">
                <a:solidFill>
                  <a:srgbClr val="0000FF"/>
                </a:solidFill>
              </a:rPr>
              <a:t>sizeof</a:t>
            </a:r>
            <a:r>
              <a:rPr lang="en-US" altLang="zh-CN" sz="1800" dirty="0">
                <a:solidFill>
                  <a:srgbClr val="0000FF"/>
                </a:solidFill>
              </a:rPr>
              <a:t>(f1));</a:t>
            </a:r>
          </a:p>
          <a:p>
            <a:pPr indent="360363"/>
            <a:r>
              <a:rPr lang="en-US" altLang="zh-CN" dirty="0">
                <a:solidFill>
                  <a:srgbClr val="0000FF"/>
                </a:solidFill>
              </a:rPr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    </a:t>
            </a:r>
            <a:r>
              <a:rPr lang="en-US" altLang="zh-CN" sz="1800" dirty="0" err="1" smtClean="0">
                <a:solidFill>
                  <a:srgbClr val="0000FF"/>
                </a:solidFill>
              </a:rPr>
              <a:t>memcpy</a:t>
            </a:r>
            <a:r>
              <a:rPr lang="en-US" altLang="zh-CN" sz="1800" dirty="0" smtClean="0">
                <a:solidFill>
                  <a:srgbClr val="0000FF"/>
                </a:solidFill>
              </a:rPr>
              <a:t>(f1</a:t>
            </a:r>
            <a:r>
              <a:rPr lang="en-US" altLang="zh-CN" sz="1800" dirty="0">
                <a:solidFill>
                  <a:srgbClr val="0000FF"/>
                </a:solidFill>
              </a:rPr>
              <a:t>, </a:t>
            </a:r>
            <a:r>
              <a:rPr lang="en-US" altLang="zh-CN" sz="1800" dirty="0" err="1" smtClean="0">
                <a:solidFill>
                  <a:srgbClr val="0000FF"/>
                </a:solidFill>
              </a:rPr>
              <a:t>ans</a:t>
            </a:r>
            <a:r>
              <a:rPr lang="en-US" altLang="zh-CN" sz="1800" dirty="0" smtClean="0">
                <a:solidFill>
                  <a:srgbClr val="0000FF"/>
                </a:solidFill>
              </a:rPr>
              <a:t>, </a:t>
            </a:r>
            <a:r>
              <a:rPr lang="en-US" altLang="zh-CN" sz="1800" dirty="0" err="1">
                <a:solidFill>
                  <a:srgbClr val="0000FF"/>
                </a:solidFill>
              </a:rPr>
              <a:t>sizeof</a:t>
            </a:r>
            <a:r>
              <a:rPr lang="en-US" altLang="zh-CN" sz="1800" dirty="0">
                <a:solidFill>
                  <a:srgbClr val="0000FF"/>
                </a:solidFill>
              </a:rPr>
              <a:t>(t));</a:t>
            </a:r>
          </a:p>
          <a:p>
            <a:pPr indent="360363"/>
            <a:r>
              <a:rPr lang="en-US" altLang="zh-CN" sz="1800" dirty="0" smtClean="0"/>
              <a:t>}</a:t>
            </a:r>
            <a:endParaRPr lang="en-US" altLang="zh-CN" sz="1800" dirty="0"/>
          </a:p>
          <a:p>
            <a:r>
              <a:rPr lang="en-US" altLang="zh-CN" sz="1800" dirty="0" smtClean="0"/>
              <a:t>}</a:t>
            </a:r>
            <a:endParaRPr lang="en-US" altLang="zh-CN" sz="1800" dirty="0"/>
          </a:p>
          <a:p>
            <a:r>
              <a:rPr lang="en-US" altLang="zh-CN" sz="1800" dirty="0"/>
              <a:t> 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14283" y="5214950"/>
            <a:ext cx="83582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小结：高精度数不一定非要经过“输入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转换”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过程，也</a:t>
            </a: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可能是通过计算直接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产生。</a:t>
            </a:r>
            <a:endParaRPr lang="zh-CN" altLang="en-US" sz="18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285720" y="428604"/>
            <a:ext cx="29145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当</a:t>
            </a:r>
            <a:r>
              <a:rPr lang="en-US" altLang="zh-CN" sz="4000" dirty="0">
                <a:latin typeface="微软雅黑" pitchFamily="34" charset="-122"/>
                <a:ea typeface="微软雅黑" pitchFamily="34" charset="-122"/>
              </a:rPr>
              <a:t>N &gt;93</a:t>
            </a:r>
            <a:r>
              <a:rPr lang="zh-CN" altLang="en-US" sz="4000" dirty="0">
                <a:latin typeface="微软雅黑" pitchFamily="34" charset="-122"/>
                <a:ea typeface="微软雅黑" pitchFamily="34" charset="-122"/>
              </a:rPr>
              <a:t>时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18</a:t>
            </a:fld>
            <a:endParaRPr lang="zh-CN" altLang="en-US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62" y="5572140"/>
            <a:ext cx="7643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高</a:t>
            </a: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精度运算毕竟比基本类型运算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麻烦费时</a:t>
            </a:r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，因此只有在确有必要时才</a:t>
            </a:r>
            <a:r>
              <a:rPr lang="zh-CN" altLang="en-US" sz="1800" dirty="0" smtClean="0">
                <a:latin typeface="微软雅黑" pitchFamily="34" charset="-122"/>
                <a:ea typeface="微软雅黑" pitchFamily="34" charset="-122"/>
              </a:rPr>
              <a:t>使用。</a:t>
            </a:r>
            <a:endParaRPr lang="zh-CN" altLang="en-US" sz="18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2786058"/>
            <a:ext cx="77867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高精度数（大整数）的输入、存储和输出</a:t>
            </a:r>
            <a:endParaRPr lang="en-US" altLang="zh-CN" dirty="0" smtClean="0"/>
          </a:p>
          <a:p>
            <a:r>
              <a:rPr lang="zh-CN" altLang="en-US" dirty="0" smtClean="0"/>
              <a:t>高精度加法</a:t>
            </a:r>
            <a:endParaRPr lang="en-US" altLang="zh-CN" dirty="0" smtClean="0"/>
          </a:p>
          <a:p>
            <a:r>
              <a:rPr lang="zh-CN" altLang="en-US" dirty="0" smtClean="0"/>
              <a:t>高精度减法</a:t>
            </a:r>
            <a:endParaRPr lang="en-US" altLang="zh-CN" dirty="0" smtClean="0"/>
          </a:p>
          <a:p>
            <a:r>
              <a:rPr lang="zh-CN" altLang="en-US" dirty="0" smtClean="0"/>
              <a:t>高精度乘法</a:t>
            </a:r>
            <a:endParaRPr lang="en-US" altLang="zh-CN" dirty="0" smtClean="0"/>
          </a:p>
          <a:p>
            <a:r>
              <a:rPr lang="zh-CN" altLang="en-US" dirty="0" smtClean="0"/>
              <a:t>高精度除法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内容提要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基本数据结构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线性表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链表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栈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队列</a:t>
            </a:r>
            <a:endParaRPr lang="en-US" altLang="zh-CN" dirty="0" smtClean="0"/>
          </a:p>
          <a:p>
            <a:r>
              <a:rPr lang="zh-CN" altLang="en-US" dirty="0" smtClean="0"/>
              <a:t>排序和查找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C00000"/>
                </a:solidFill>
              </a:rPr>
              <a:t>高精度运算</a:t>
            </a:r>
            <a:endParaRPr lang="en-US" altLang="zh-CN" dirty="0" smtClean="0">
              <a:solidFill>
                <a:srgbClr val="C00000"/>
              </a:solidFill>
            </a:endParaRPr>
          </a:p>
          <a:p>
            <a:r>
              <a:rPr lang="zh-CN" altLang="en-US" dirty="0" smtClean="0"/>
              <a:t>常用的算法思想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递推（</a:t>
            </a:r>
            <a:r>
              <a:rPr lang="en-US" altLang="zh-CN" dirty="0" smtClean="0"/>
              <a:t>Induction</a:t>
            </a:r>
            <a:r>
              <a:rPr lang="zh-CN" altLang="en-US" dirty="0" smtClean="0"/>
              <a:t>）和递归（</a:t>
            </a:r>
            <a:r>
              <a:rPr lang="en-US" altLang="zh-CN" dirty="0" smtClean="0"/>
              <a:t>Recursion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枚举法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贪心算法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高精度减法运算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457200" y="1854200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问题表述：</a:t>
            </a:r>
          </a:p>
          <a:p>
            <a:pPr>
              <a:spcBef>
                <a:spcPct val="5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    输入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&lt;10</a:t>
            </a:r>
            <a:r>
              <a:rPr lang="en-US" altLang="zh-CN" sz="2400" baseline="30000" dirty="0">
                <a:latin typeface="微软雅黑" pitchFamily="34" charset="-122"/>
                <a:ea typeface="微软雅黑" pitchFamily="34" charset="-122"/>
              </a:rPr>
              <a:t>240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）两个数，输出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a-b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的值。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4191000" y="3433763"/>
            <a:ext cx="2819400" cy="189282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样例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输入：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999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1000</a:t>
            </a:r>
          </a:p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样例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输出：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-1</a:t>
            </a:r>
          </a:p>
          <a:p>
            <a:pPr>
              <a:spcBef>
                <a:spcPct val="50000"/>
              </a:spcBef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33400" y="3433763"/>
            <a:ext cx="2971800" cy="189282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样例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输入：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456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409</a:t>
            </a:r>
          </a:p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样例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输出：</a:t>
            </a:r>
          </a:p>
          <a:p>
            <a:r>
              <a:rPr lang="en-US" altLang="zh-CN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47</a:t>
            </a:r>
          </a:p>
          <a:p>
            <a:pPr>
              <a:spcBef>
                <a:spcPct val="50000"/>
              </a:spcBef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20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算法分析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solidFill>
                  <a:srgbClr val="0000FF"/>
                </a:solidFill>
              </a:rPr>
              <a:t>比较</a:t>
            </a:r>
            <a:r>
              <a:rPr lang="en-US" altLang="zh-CN" sz="2400" dirty="0" smtClean="0">
                <a:solidFill>
                  <a:srgbClr val="0000FF"/>
                </a:solidFill>
              </a:rPr>
              <a:t>a</a:t>
            </a:r>
            <a:r>
              <a:rPr lang="zh-CN" altLang="en-US" sz="2400" dirty="0" smtClean="0">
                <a:solidFill>
                  <a:srgbClr val="0000FF"/>
                </a:solidFill>
              </a:rPr>
              <a:t>和</a:t>
            </a:r>
            <a:r>
              <a:rPr lang="en-US" altLang="zh-CN" sz="2400" dirty="0" smtClean="0">
                <a:solidFill>
                  <a:srgbClr val="0000FF"/>
                </a:solidFill>
              </a:rPr>
              <a:t>b</a:t>
            </a:r>
            <a:r>
              <a:rPr lang="zh-CN" altLang="en-US" sz="2400" dirty="0" smtClean="0">
                <a:solidFill>
                  <a:srgbClr val="0000FF"/>
                </a:solidFill>
              </a:rPr>
              <a:t>的大小</a:t>
            </a:r>
            <a:r>
              <a:rPr lang="zh-CN" altLang="en-US" sz="2400" dirty="0" smtClean="0"/>
              <a:t>，从而确定结果的正负号</a:t>
            </a:r>
          </a:p>
          <a:p>
            <a:pPr marL="452438" indent="-452438" eaLnBrk="1" hangingPunct="1">
              <a:buFontTx/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、依照由低位至高位的顺序进行减法运算。在每一次位运算中，若出现不够减的情况</a:t>
            </a:r>
            <a:r>
              <a:rPr lang="en-US" altLang="zh-CN" sz="2400" dirty="0" smtClean="0"/>
              <a:t>(a[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]&lt;b[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])</a:t>
            </a:r>
            <a:r>
              <a:rPr lang="zh-CN" altLang="en-US" sz="2400" dirty="0" smtClean="0"/>
              <a:t>，则向高位借位。</a:t>
            </a:r>
            <a:endParaRPr lang="en-US" altLang="zh-CN" sz="2400" dirty="0" smtClean="0"/>
          </a:p>
          <a:p>
            <a:pPr marL="452438" indent="-452438" eaLnBrk="1" hangingPunct="1">
              <a:buFontTx/>
              <a:buNone/>
            </a:pPr>
            <a:endParaRPr lang="en-US" altLang="zh-CN" sz="2400" dirty="0" smtClean="0"/>
          </a:p>
          <a:p>
            <a:pPr marL="452438" indent="-452438" eaLnBrk="1" hangingPunct="1">
              <a:buFontTx/>
              <a:buNone/>
            </a:pPr>
            <a:r>
              <a:rPr lang="zh-CN" altLang="en-US" sz="2400" dirty="0" smtClean="0"/>
              <a:t>在进行了减运算后，若高位为</a:t>
            </a:r>
            <a:r>
              <a:rPr lang="en-US" altLang="zh-CN" sz="2400" dirty="0" smtClean="0"/>
              <a:t>0</a:t>
            </a:r>
            <a:r>
              <a:rPr lang="zh-CN" altLang="en-US" sz="2400" dirty="0" smtClean="0"/>
              <a:t>，则要减少结果的长度。</a:t>
            </a:r>
          </a:p>
          <a:p>
            <a:pPr eaLnBrk="1" hangingPunct="1">
              <a:buFontTx/>
              <a:buNone/>
            </a:pPr>
            <a:r>
              <a:rPr lang="zh-CN" altLang="en-US" sz="2400" dirty="0" smtClean="0"/>
              <a:t>在具体计算过程中，仍然用</a:t>
            </a:r>
            <a:r>
              <a:rPr lang="zh-CN" altLang="en-US" sz="2400" dirty="0" smtClean="0">
                <a:solidFill>
                  <a:srgbClr val="0000FF"/>
                </a:solidFill>
              </a:rPr>
              <a:t>三位走</a:t>
            </a:r>
            <a:r>
              <a:rPr lang="zh-CN" altLang="en-US" sz="2400" dirty="0" smtClean="0"/>
              <a:t>的办法。</a:t>
            </a:r>
          </a:p>
          <a:p>
            <a:pPr eaLnBrk="1" hangingPunct="1">
              <a:buFontTx/>
              <a:buNone/>
            </a:pPr>
            <a:endParaRPr lang="zh-CN" altLang="en-US" sz="2400" dirty="0" smtClean="0"/>
          </a:p>
          <a:p>
            <a:pPr eaLnBrk="1" hangingPunct="1">
              <a:buFontTx/>
              <a:buNone/>
            </a:pPr>
            <a:endParaRPr lang="en-US" altLang="zh-CN" sz="2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21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539750" y="765175"/>
            <a:ext cx="777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zh-CN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99473" cy="471490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void sub(hp a, hp b, hp c)      //a must be greater than b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memset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(c, 0,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sizeof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(c));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</a:t>
            </a:r>
            <a:r>
              <a:rPr lang="en-US" altLang="en-US" sz="20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= a[0];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for (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     c[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a[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- b[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for (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     if (c[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&lt; 0)	                 //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处理借位</a:t>
            </a:r>
            <a:endParaRPr lang="en-US" altLang="en-US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  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c[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+=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	c[i+1] -=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while ( (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&gt; 1) &amp;&amp; (c[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== 0) 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//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整理差的长度</a:t>
            </a:r>
            <a:endParaRPr lang="en-US" altLang="en-US" sz="20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     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	c[0] = </a:t>
            </a:r>
            <a:r>
              <a:rPr lang="en-US" altLang="en-US" sz="20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22</a:t>
            </a:fld>
            <a:endParaRPr lang="zh-CN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高精度减法运算</a:t>
            </a:r>
          </a:p>
        </p:txBody>
      </p:sp>
      <p:sp>
        <p:nvSpPr>
          <p:cNvPr id="6" name="矩形 5"/>
          <p:cNvSpPr/>
          <p:nvPr/>
        </p:nvSpPr>
        <p:spPr>
          <a:xfrm>
            <a:off x="5286380" y="1857364"/>
            <a:ext cx="3286148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err="1" smtClean="0"/>
              <a:t>int</a:t>
            </a:r>
            <a:r>
              <a:rPr lang="en-US" altLang="zh-CN" dirty="0" smtClean="0"/>
              <a:t> compare(hp a, hp b)</a:t>
            </a:r>
          </a:p>
          <a:p>
            <a:r>
              <a:rPr lang="en-US" altLang="zh-CN" dirty="0" smtClean="0"/>
              <a:t>{</a:t>
            </a:r>
          </a:p>
          <a:p>
            <a:r>
              <a:rPr lang="en-US" altLang="zh-CN" dirty="0" smtClean="0"/>
              <a:t>    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     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=(a[0]&gt;b[0])? a[0] : b[0];</a:t>
            </a:r>
          </a:p>
          <a:p>
            <a:r>
              <a:rPr lang="en-US" altLang="zh-CN" dirty="0" smtClean="0"/>
              <a:t>     for 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;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&lt;=1;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--)</a:t>
            </a:r>
          </a:p>
          <a:p>
            <a:r>
              <a:rPr lang="en-US" altLang="zh-CN" dirty="0" smtClean="0"/>
              <a:t>         if (a[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]&gt;b[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]) return 1;</a:t>
            </a:r>
          </a:p>
          <a:p>
            <a:r>
              <a:rPr lang="en-US" altLang="zh-CN" dirty="0" smtClean="0"/>
              <a:t>         else if (a[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]&lt;b[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]) return -1;</a:t>
            </a:r>
          </a:p>
          <a:p>
            <a:r>
              <a:rPr lang="en-US" altLang="zh-CN" dirty="0" smtClean="0"/>
              <a:t>     return 0;</a:t>
            </a:r>
          </a:p>
          <a:p>
            <a:r>
              <a:rPr lang="en-US" altLang="zh-CN" dirty="0" smtClean="0"/>
              <a:t>}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5286380" y="4857760"/>
            <a:ext cx="328614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 smtClean="0"/>
              <a:t>if (compare(</a:t>
            </a:r>
            <a:r>
              <a:rPr lang="en-US" altLang="zh-CN" dirty="0" err="1" smtClean="0"/>
              <a:t>a,b</a:t>
            </a:r>
            <a:r>
              <a:rPr lang="en-US" altLang="zh-CN" dirty="0" smtClean="0"/>
              <a:t>)==-1)  {</a:t>
            </a:r>
          </a:p>
          <a:p>
            <a:r>
              <a:rPr lang="en-US" altLang="zh-CN" dirty="0" smtClean="0"/>
              <a:t>    sub (</a:t>
            </a:r>
            <a:r>
              <a:rPr lang="en-US" altLang="zh-CN" dirty="0" err="1" smtClean="0"/>
              <a:t>b,a,c</a:t>
            </a:r>
            <a:r>
              <a:rPr lang="en-US" altLang="zh-CN" dirty="0" smtClean="0"/>
              <a:t>);  c[c[0]]=-c[c[0]];</a:t>
            </a:r>
          </a:p>
          <a:p>
            <a:r>
              <a:rPr lang="en-US" altLang="zh-CN" dirty="0" smtClean="0"/>
              <a:t>}</a:t>
            </a:r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45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5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5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5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5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45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58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58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58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58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58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比较两个高精度数大小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dirty="0" smtClean="0"/>
              <a:t>当</a:t>
            </a:r>
            <a:r>
              <a:rPr lang="en-US" altLang="zh-CN" sz="2400" dirty="0" smtClean="0"/>
              <a:t>a&gt;b</a:t>
            </a:r>
            <a:r>
              <a:rPr lang="zh-CN" altLang="en-US" sz="2400" dirty="0" smtClean="0"/>
              <a:t>，返回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； </a:t>
            </a:r>
            <a:r>
              <a:rPr lang="en-US" altLang="zh-CN" sz="2400" dirty="0" smtClean="0"/>
              <a:t>a&lt;b,</a:t>
            </a:r>
            <a:r>
              <a:rPr lang="zh-CN" altLang="en-US" sz="2400" dirty="0" smtClean="0"/>
              <a:t>返回</a:t>
            </a:r>
            <a:r>
              <a:rPr lang="en-US" altLang="zh-CN" sz="2400" dirty="0" smtClean="0"/>
              <a:t>-1</a:t>
            </a:r>
            <a:r>
              <a:rPr lang="zh-CN" altLang="en-US" sz="2400" dirty="0" smtClean="0"/>
              <a:t>；</a:t>
            </a:r>
            <a:r>
              <a:rPr lang="en-US" altLang="zh-CN" sz="2400" dirty="0" smtClean="0"/>
              <a:t>a==b</a:t>
            </a:r>
            <a:r>
              <a:rPr lang="zh-CN" altLang="en-US" sz="2400" dirty="0" smtClean="0"/>
              <a:t>，返回</a:t>
            </a:r>
            <a:r>
              <a:rPr lang="en-US" altLang="zh-CN" sz="2400" dirty="0" smtClean="0"/>
              <a:t>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compare(hp a, hp 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if (a[0] &gt; b[0]) 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if (a[0] &lt; b[0]) return -1;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for (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=a[0];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&gt;=1;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--)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	if (a[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 &gt; b[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]) 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	else if (a[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 &lt; b[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]) return -1;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	return 0;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dirty="0" smtClean="0"/>
              <a:t>}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23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3340554"/>
            <a:ext cx="77867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高精度数（大整数）的输入、存储和输出</a:t>
            </a:r>
            <a:endParaRPr lang="en-US" altLang="zh-CN" dirty="0" smtClean="0"/>
          </a:p>
          <a:p>
            <a:r>
              <a:rPr lang="zh-CN" altLang="en-US" dirty="0" smtClean="0"/>
              <a:t>高精度加法</a:t>
            </a:r>
            <a:endParaRPr lang="en-US" altLang="zh-CN" dirty="0" smtClean="0"/>
          </a:p>
          <a:p>
            <a:r>
              <a:rPr lang="zh-CN" altLang="en-US" dirty="0" smtClean="0"/>
              <a:t>高精度减法</a:t>
            </a:r>
            <a:endParaRPr lang="en-US" altLang="zh-CN" dirty="0" smtClean="0"/>
          </a:p>
          <a:p>
            <a:r>
              <a:rPr lang="zh-CN" altLang="en-US" dirty="0" smtClean="0"/>
              <a:t>高精度乘法</a:t>
            </a:r>
            <a:endParaRPr lang="en-US" altLang="zh-CN" dirty="0" smtClean="0"/>
          </a:p>
          <a:p>
            <a:r>
              <a:rPr lang="zh-CN" altLang="en-US" dirty="0" smtClean="0"/>
              <a:t>高精度除法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24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高精度数乘以整型数运算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28596" y="178592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问题表述：</a:t>
            </a:r>
          </a:p>
          <a:p>
            <a:pPr>
              <a:spcBef>
                <a:spcPct val="50000"/>
              </a:spcBef>
            </a:pPr>
            <a:r>
              <a:rPr lang="zh-CN" altLang="en-US" sz="24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精确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计算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n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的阶乘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n!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7&lt;n&lt;80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）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00034" y="3429000"/>
            <a:ext cx="3714776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样例输入：</a:t>
            </a:r>
          </a:p>
          <a:p>
            <a:r>
              <a:rPr lang="en-US" altLang="zh-CN" sz="24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20</a:t>
            </a:r>
          </a:p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样例输出：</a:t>
            </a:r>
          </a:p>
          <a:p>
            <a:r>
              <a:rPr lang="en-US" altLang="zh-CN" sz="24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2432902008176640000</a:t>
            </a:r>
          </a:p>
          <a:p>
            <a:r>
              <a:rPr lang="zh-CN" altLang="en-US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en-US" altLang="zh-CN" sz="2400" baseline="300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18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）</a:t>
            </a:r>
            <a:endParaRPr lang="en-US" altLang="zh-CN" sz="24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25</a:t>
            </a:fld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4357686" y="3429000"/>
            <a:ext cx="4572000" cy="18928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n!= 1*2*3*…*k*(k+1)*…(n-1)*n</a:t>
            </a:r>
          </a:p>
          <a:p>
            <a:pPr>
              <a:lnSpc>
                <a:spcPct val="130000"/>
              </a:lnSpc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可以知道，当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大于某个数时，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n!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将无法再用基本类型装下，需要用高精度数来存放，而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每次的乘数则是一个基本整型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，因此求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n!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的问题是一个</a:t>
            </a:r>
            <a:r>
              <a:rPr lang="zh-CN" altLang="en-US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高精度数乘以一个基本整型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算法分析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zh-CN" altLang="en-US" sz="2400" dirty="0" smtClean="0"/>
              <a:t>估算</a:t>
            </a:r>
            <a:r>
              <a:rPr lang="en-US" altLang="zh-CN" sz="2400" dirty="0" smtClean="0"/>
              <a:t>n!</a:t>
            </a:r>
            <a:r>
              <a:rPr lang="zh-CN" altLang="en-US" sz="2400" dirty="0" smtClean="0"/>
              <a:t>所需的高精度数组长度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zh-CN" altLang="en-US" sz="2400" dirty="0" smtClean="0"/>
              <a:t>被乘数（高精度）</a:t>
            </a:r>
            <a:r>
              <a:rPr lang="zh-CN" altLang="en-US" sz="2400" dirty="0" smtClean="0">
                <a:solidFill>
                  <a:srgbClr val="0000FF"/>
                </a:solidFill>
              </a:rPr>
              <a:t>从低位向高位</a:t>
            </a:r>
            <a:r>
              <a:rPr lang="zh-CN" altLang="en-US" sz="2400" dirty="0" smtClean="0"/>
              <a:t>逐位乘以乘数（整数）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26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539750" y="260350"/>
            <a:ext cx="7775575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80000"/>
              </a:lnSpc>
            </a:pPr>
            <a:endParaRPr lang="zh-CN" altLang="zh-CN"/>
          </a:p>
        </p:txBody>
      </p:sp>
      <p:sp>
        <p:nvSpPr>
          <p:cNvPr id="307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372476" cy="4554551"/>
          </a:xfrm>
        </p:spPr>
        <p:txBody>
          <a:bodyPr>
            <a:normAutofit/>
          </a:bodyPr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、估算</a:t>
            </a:r>
            <a:r>
              <a:rPr lang="en-US" altLang="zh-CN" sz="2400" dirty="0" smtClean="0"/>
              <a:t>n!</a:t>
            </a:r>
            <a:r>
              <a:rPr lang="zh-CN" altLang="en-US" sz="2400" dirty="0" smtClean="0"/>
              <a:t>所需的高精度数组长度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2400" dirty="0" smtClean="0"/>
              <a:t>     80!&lt;80</a:t>
            </a:r>
            <a:r>
              <a:rPr lang="en-US" altLang="zh-CN" sz="2400" baseline="30000" dirty="0" smtClean="0"/>
              <a:t>80</a:t>
            </a:r>
            <a:r>
              <a:rPr lang="en-US" altLang="zh-CN" sz="2400" dirty="0" smtClean="0"/>
              <a:t>&lt;100</a:t>
            </a:r>
            <a:r>
              <a:rPr lang="en-US" altLang="zh-CN" sz="2400" baseline="30000" dirty="0" smtClean="0"/>
              <a:t>80</a:t>
            </a:r>
            <a:r>
              <a:rPr lang="en-US" altLang="zh-CN" sz="2400" dirty="0" smtClean="0"/>
              <a:t>=(10</a:t>
            </a:r>
            <a:r>
              <a:rPr lang="en-US" altLang="zh-CN" sz="2400" baseline="30000" dirty="0" smtClean="0"/>
              <a:t>2</a:t>
            </a:r>
            <a:r>
              <a:rPr lang="en-US" altLang="zh-CN" sz="2400" dirty="0" smtClean="0"/>
              <a:t>)</a:t>
            </a:r>
            <a:r>
              <a:rPr lang="en-US" altLang="zh-CN" sz="2400" baseline="30000" dirty="0" smtClean="0"/>
              <a:t>80</a:t>
            </a:r>
            <a:r>
              <a:rPr lang="en-US" altLang="zh-CN" sz="2400" dirty="0" smtClean="0"/>
              <a:t>=10</a:t>
            </a:r>
            <a:r>
              <a:rPr lang="en-US" altLang="zh-CN" sz="2400" baseline="30000" dirty="0" smtClean="0"/>
              <a:t>160</a:t>
            </a:r>
          </a:p>
          <a:p>
            <a:pPr marL="447675" indent="-447675" eaLnBrk="1" hangingPunct="1">
              <a:lnSpc>
                <a:spcPct val="130000"/>
              </a:lnSpc>
              <a:buFontTx/>
              <a:buNone/>
            </a:pPr>
            <a:r>
              <a:rPr lang="zh-CN" altLang="en-US" sz="2400" dirty="0" smtClean="0"/>
              <a:t>　  </a:t>
            </a:r>
            <a:r>
              <a:rPr lang="en-US" altLang="zh-CN" sz="2400" dirty="0" smtClean="0"/>
              <a:t>80</a:t>
            </a:r>
            <a:r>
              <a:rPr lang="zh-CN" altLang="en-US" sz="2400" dirty="0" smtClean="0"/>
              <a:t>！可以用</a:t>
            </a:r>
            <a:r>
              <a:rPr lang="en-US" altLang="zh-CN" sz="2400" dirty="0" smtClean="0"/>
              <a:t>160</a:t>
            </a:r>
            <a:r>
              <a:rPr lang="zh-CN" altLang="en-US" sz="2400" dirty="0" smtClean="0"/>
              <a:t>个数组元素</a:t>
            </a:r>
            <a:r>
              <a:rPr lang="en-US" altLang="zh-CN" sz="2400" dirty="0" smtClean="0"/>
              <a:t>a[1],a[2],…,a[160]</a:t>
            </a:r>
            <a:r>
              <a:rPr lang="zh-CN" altLang="en-US" sz="2400" dirty="0" smtClean="0"/>
              <a:t>来存放，一个数组元素存放一个数位上的数字。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altLang="zh-CN" sz="2400" dirty="0" smtClean="0"/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zh-CN" altLang="en-US" sz="2400" dirty="0" smtClean="0"/>
              <a:t>同样的方法，可以估算出</a:t>
            </a:r>
            <a:r>
              <a:rPr lang="en-US" altLang="zh-CN" sz="2400" dirty="0" smtClean="0"/>
              <a:t>100</a:t>
            </a:r>
            <a:r>
              <a:rPr lang="zh-CN" altLang="en-US" sz="2400" dirty="0" smtClean="0"/>
              <a:t>！可以用</a:t>
            </a:r>
            <a:r>
              <a:rPr lang="en-US" altLang="zh-CN" sz="2400" dirty="0" smtClean="0"/>
              <a:t>200</a:t>
            </a:r>
            <a:r>
              <a:rPr lang="zh-CN" altLang="en-US" sz="2400" dirty="0" smtClean="0"/>
              <a:t>位的数组来存放。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en-US" altLang="zh-CN" sz="2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27</a:t>
            </a:fld>
            <a:endParaRPr lang="zh-CN" alt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高精度数乘以整型数运算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7"/>
            <a:ext cx="4214842" cy="4572032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void multiply(</a:t>
            </a:r>
            <a:r>
              <a:rPr lang="en-US" altLang="zh-CN" sz="2000" dirty="0" smtClean="0">
                <a:solidFill>
                  <a:srgbClr val="FF0000"/>
                </a:solidFill>
              </a:rPr>
              <a:t>hp</a:t>
            </a:r>
            <a:r>
              <a:rPr lang="en-US" altLang="zh-CN" sz="2000" dirty="0" smtClean="0"/>
              <a:t> a,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b, </a:t>
            </a:r>
            <a:r>
              <a:rPr lang="en-US" altLang="zh-CN" sz="2000" dirty="0" smtClean="0">
                <a:solidFill>
                  <a:srgbClr val="FF0000"/>
                </a:solidFill>
              </a:rPr>
              <a:t>hp</a:t>
            </a:r>
            <a:r>
              <a:rPr lang="en-US" altLang="zh-CN" sz="2000" dirty="0" smtClean="0"/>
              <a:t> 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</a:t>
            </a:r>
            <a:r>
              <a:rPr lang="en-US" altLang="zh-CN" sz="2000" dirty="0" err="1" smtClean="0"/>
              <a:t>memset</a:t>
            </a:r>
            <a:r>
              <a:rPr lang="en-US" altLang="zh-CN" sz="2000" dirty="0" smtClean="0"/>
              <a:t>(c, 0, </a:t>
            </a:r>
            <a:r>
              <a:rPr lang="en-US" altLang="zh-CN" sz="2000" dirty="0" err="1" smtClean="0"/>
              <a:t>sizeof</a:t>
            </a:r>
            <a:r>
              <a:rPr lang="en-US" altLang="zh-CN" sz="2000" dirty="0" smtClean="0"/>
              <a:t>(c));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</a:t>
            </a:r>
            <a:r>
              <a:rPr lang="en-US" altLang="zh-CN" sz="2000" dirty="0" err="1" smtClean="0">
                <a:solidFill>
                  <a:srgbClr val="0000FF"/>
                </a:solidFill>
              </a:rPr>
              <a:t>len</a:t>
            </a:r>
            <a:r>
              <a:rPr lang="en-US" altLang="zh-CN" sz="2000" dirty="0" smtClean="0">
                <a:solidFill>
                  <a:srgbClr val="0000FF"/>
                </a:solidFill>
              </a:rPr>
              <a:t> = a[0];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for (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=1;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&lt;=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   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= a[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* b 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for (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=1;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&lt;=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    c[</a:t>
            </a:r>
            <a:r>
              <a:rPr lang="en-US" altLang="zh-CN" sz="2000" dirty="0" smtClean="0">
                <a:solidFill>
                  <a:srgbClr val="0000FF"/>
                </a:solidFill>
              </a:rPr>
              <a:t>i+1</a:t>
            </a:r>
            <a:r>
              <a:rPr lang="en-US" altLang="zh-CN" sz="2000" dirty="0" smtClean="0"/>
              <a:t>] +=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/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    c[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 %=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    }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4714876" y="1428736"/>
            <a:ext cx="4000528" cy="3477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rgbClr val="0000FF"/>
                </a:solidFill>
              </a:rPr>
              <a:t>    </a:t>
            </a:r>
            <a:r>
              <a:rPr lang="en-US" altLang="zh-CN" sz="2000" dirty="0" err="1">
                <a:solidFill>
                  <a:srgbClr val="0000FF"/>
                </a:solidFill>
              </a:rPr>
              <a:t>len</a:t>
            </a:r>
            <a:r>
              <a:rPr lang="en-US" altLang="zh-CN" sz="2000" dirty="0">
                <a:solidFill>
                  <a:srgbClr val="0000FF"/>
                </a:solidFill>
              </a:rPr>
              <a:t>++;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while </a:t>
            </a:r>
            <a:r>
              <a:rPr lang="en-US" altLang="zh-CN" sz="2000" dirty="0" smtClean="0">
                <a:solidFill>
                  <a:srgbClr val="0000FF"/>
                </a:solidFill>
              </a:rPr>
              <a:t>(c[</a:t>
            </a:r>
            <a:r>
              <a:rPr lang="en-US" altLang="zh-CN" sz="2000" dirty="0" err="1" smtClean="0">
                <a:solidFill>
                  <a:srgbClr val="0000FF"/>
                </a:solidFill>
              </a:rPr>
              <a:t>len</a:t>
            </a:r>
            <a:r>
              <a:rPr lang="en-US" altLang="zh-CN" sz="2000" dirty="0">
                <a:solidFill>
                  <a:srgbClr val="0000FF"/>
                </a:solidFill>
              </a:rPr>
              <a:t>])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{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    </a:t>
            </a:r>
            <a:r>
              <a:rPr lang="en-US" altLang="zh-CN" sz="2000" dirty="0" smtClean="0">
                <a:solidFill>
                  <a:srgbClr val="0000FF"/>
                </a:solidFill>
              </a:rPr>
              <a:t>c[len+1</a:t>
            </a:r>
            <a:r>
              <a:rPr lang="en-US" altLang="zh-CN" sz="2000" dirty="0">
                <a:solidFill>
                  <a:srgbClr val="0000FF"/>
                </a:solidFill>
              </a:rPr>
              <a:t>] = </a:t>
            </a:r>
            <a:r>
              <a:rPr lang="en-US" altLang="zh-CN" sz="2000" dirty="0" smtClean="0">
                <a:solidFill>
                  <a:srgbClr val="0000FF"/>
                </a:solidFill>
              </a:rPr>
              <a:t>c[</a:t>
            </a:r>
            <a:r>
              <a:rPr lang="en-US" altLang="zh-CN" sz="2000" dirty="0" err="1" smtClean="0">
                <a:solidFill>
                  <a:srgbClr val="0000FF"/>
                </a:solidFill>
              </a:rPr>
              <a:t>len</a:t>
            </a:r>
            <a:r>
              <a:rPr lang="en-US" altLang="zh-CN" sz="2000" dirty="0">
                <a:solidFill>
                  <a:srgbClr val="0000FF"/>
                </a:solidFill>
              </a:rPr>
              <a:t>] / 10;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    </a:t>
            </a:r>
            <a:r>
              <a:rPr lang="en-US" altLang="zh-CN" sz="2000" dirty="0" smtClean="0">
                <a:solidFill>
                  <a:srgbClr val="0000FF"/>
                </a:solidFill>
              </a:rPr>
              <a:t>c[</a:t>
            </a:r>
            <a:r>
              <a:rPr lang="en-US" altLang="zh-CN" sz="2000" dirty="0" err="1" smtClean="0">
                <a:solidFill>
                  <a:srgbClr val="0000FF"/>
                </a:solidFill>
              </a:rPr>
              <a:t>len</a:t>
            </a:r>
            <a:r>
              <a:rPr lang="en-US" altLang="zh-CN" sz="2000" dirty="0">
                <a:solidFill>
                  <a:srgbClr val="0000FF"/>
                </a:solidFill>
              </a:rPr>
              <a:t>] %= 10;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    </a:t>
            </a:r>
            <a:r>
              <a:rPr lang="en-US" altLang="zh-CN" sz="2000" dirty="0" err="1">
                <a:solidFill>
                  <a:srgbClr val="0000FF"/>
                </a:solidFill>
              </a:rPr>
              <a:t>len</a:t>
            </a:r>
            <a:r>
              <a:rPr lang="en-US" altLang="zh-CN" sz="2000" dirty="0">
                <a:solidFill>
                  <a:srgbClr val="0000FF"/>
                </a:solidFill>
              </a:rPr>
              <a:t>++;</a:t>
            </a:r>
          </a:p>
          <a:p>
            <a:r>
              <a:rPr lang="en-US" altLang="zh-CN" sz="2000" dirty="0">
                <a:solidFill>
                  <a:srgbClr val="0000FF"/>
                </a:solidFill>
              </a:rPr>
              <a:t>    }</a:t>
            </a:r>
          </a:p>
          <a:p>
            <a:r>
              <a:rPr lang="en-US" altLang="zh-CN" sz="2000" dirty="0"/>
              <a:t>    while ( (d[</a:t>
            </a:r>
            <a:r>
              <a:rPr lang="en-US" altLang="zh-CN" sz="2000" dirty="0" err="1"/>
              <a:t>len</a:t>
            </a:r>
            <a:r>
              <a:rPr lang="en-US" altLang="zh-CN" sz="2000" dirty="0"/>
              <a:t>] == 0) &amp;&amp; ( </a:t>
            </a:r>
            <a:r>
              <a:rPr lang="en-US" altLang="zh-CN" sz="2000" dirty="0" err="1"/>
              <a:t>len</a:t>
            </a:r>
            <a:r>
              <a:rPr lang="en-US" altLang="zh-CN" sz="2000" dirty="0"/>
              <a:t> &gt; 1))</a:t>
            </a:r>
          </a:p>
          <a:p>
            <a:r>
              <a:rPr lang="en-US" altLang="zh-CN" sz="2000" dirty="0"/>
              <a:t>        </a:t>
            </a:r>
            <a:r>
              <a:rPr lang="en-US" altLang="zh-CN" sz="2000" dirty="0" err="1"/>
              <a:t>len</a:t>
            </a:r>
            <a:r>
              <a:rPr lang="en-US" altLang="zh-CN" sz="2000" dirty="0"/>
              <a:t>--;</a:t>
            </a:r>
          </a:p>
          <a:p>
            <a:r>
              <a:rPr lang="en-US" altLang="zh-CN" sz="2000" dirty="0"/>
              <a:t>    </a:t>
            </a:r>
            <a:r>
              <a:rPr lang="en-US" altLang="zh-CN" sz="2000" dirty="0" smtClean="0"/>
              <a:t>c[0</a:t>
            </a:r>
            <a:r>
              <a:rPr lang="en-US" altLang="zh-CN" sz="2000" dirty="0"/>
              <a:t>] = </a:t>
            </a:r>
            <a:r>
              <a:rPr lang="en-US" altLang="zh-CN" sz="2000" dirty="0" err="1"/>
              <a:t>len</a:t>
            </a:r>
            <a:r>
              <a:rPr lang="en-US" altLang="zh-CN" sz="2000" dirty="0"/>
              <a:t>;</a:t>
            </a:r>
          </a:p>
          <a:p>
            <a:r>
              <a:rPr lang="en-US" altLang="zh-CN" sz="2000" dirty="0" smtClean="0"/>
              <a:t>}</a:t>
            </a:r>
            <a:endParaRPr lang="en-US" altLang="zh-CN" sz="2000" dirty="0"/>
          </a:p>
        </p:txBody>
      </p:sp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4714876" y="5000636"/>
            <a:ext cx="4071966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处理进位：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我们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不知道整数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有多少位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28</a:t>
            </a:fld>
            <a:endParaRPr lang="zh-CN" alt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高精度数乘以整型数运算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3357562"/>
            <a:ext cx="3571900" cy="2286016"/>
          </a:xfrm>
          <a:prstGeom prst="rect">
            <a:avLst/>
          </a:prstGeom>
          <a:solidFill>
            <a:srgbClr val="CCFFFF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for (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=1; 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&lt;=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len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; 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++)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{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  t = a[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] * b + c[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];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  c[</a:t>
            </a:r>
            <a:r>
              <a:rPr kumimoji="0" lang="en-US" altLang="zh-CN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i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] = t % 10;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   c[i+1]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+=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t / 10;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}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高精度数乘以高精度数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428596" y="3071810"/>
            <a:ext cx="7215238" cy="22923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样例输入：</a:t>
            </a:r>
          </a:p>
          <a:p>
            <a:r>
              <a:rPr lang="en-US" altLang="zh-CN" sz="24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12345678900</a:t>
            </a:r>
          </a:p>
          <a:p>
            <a:r>
              <a:rPr lang="en-US" altLang="zh-CN" sz="24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98765432100</a:t>
            </a:r>
          </a:p>
          <a:p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样例输出：</a:t>
            </a:r>
          </a:p>
          <a:p>
            <a:r>
              <a:rPr lang="en-US" altLang="zh-CN" sz="24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</a:rPr>
              <a:t>1219326311126352690000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57158" y="1571612"/>
            <a:ext cx="75724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问题表述：</a:t>
            </a:r>
          </a:p>
          <a:p>
            <a:pPr>
              <a:spcBef>
                <a:spcPct val="50000"/>
              </a:spcBef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    输入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&lt;10</a:t>
            </a:r>
            <a:r>
              <a:rPr lang="en-US" altLang="zh-CN" sz="2400" baseline="30000" dirty="0">
                <a:latin typeface="微软雅黑" pitchFamily="34" charset="-122"/>
                <a:ea typeface="微软雅黑" pitchFamily="34" charset="-122"/>
              </a:rPr>
              <a:t>100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）两个数，输出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a*b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的值。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29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基本整数类型的取值范围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5072074"/>
            <a:ext cx="7143800" cy="500066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zh-CN" sz="2400" dirty="0" smtClean="0"/>
              <a:t>long </a:t>
            </a:r>
            <a:r>
              <a:rPr lang="en-US" altLang="zh-CN" sz="2400" dirty="0" err="1" smtClean="0"/>
              <a:t>long</a:t>
            </a:r>
            <a:r>
              <a:rPr lang="en-US" altLang="zh-CN" sz="2400" dirty="0" smtClean="0"/>
              <a:t> </a:t>
            </a:r>
            <a:r>
              <a:rPr lang="zh-CN" altLang="en-US" sz="2400" dirty="0" smtClean="0"/>
              <a:t>使用时有限制。例如，不能作为数组的下标等。</a:t>
            </a:r>
            <a:endParaRPr lang="en-US" altLang="zh-CN" sz="2400" dirty="0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71472" y="1714488"/>
          <a:ext cx="7119966" cy="281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3786214"/>
                <a:gridCol w="126205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latin typeface="微软雅黑" pitchFamily="34" charset="-122"/>
                          <a:ea typeface="微软雅黑" pitchFamily="34" charset="-122"/>
                        </a:rPr>
                        <a:t>类型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>
                          <a:latin typeface="微软雅黑" pitchFamily="34" charset="-122"/>
                          <a:ea typeface="微软雅黑" pitchFamily="34" charset="-122"/>
                        </a:rPr>
                        <a:t>数值范围</a:t>
                      </a:r>
                      <a:endParaRPr lang="zh-CN" altLang="en-US" dirty="0">
                        <a:latin typeface="微软雅黑" pitchFamily="34" charset="-122"/>
                        <a:ea typeface="微软雅黑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800" b="1" kern="1200" dirty="0" smtClean="0">
                          <a:solidFill>
                            <a:schemeClr val="lt1"/>
                          </a:solidFill>
                          <a:latin typeface="微软雅黑" pitchFamily="34" charset="-122"/>
                          <a:ea typeface="微软雅黑" pitchFamily="34" charset="-122"/>
                          <a:cs typeface="+mn-cs"/>
                        </a:rPr>
                        <a:t>占字节数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unsigned  char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0 .. 255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char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-128 .. 127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err="1" smtClean="0"/>
                        <a:t>int</a:t>
                      </a:r>
                      <a:r>
                        <a:rPr lang="en-US" altLang="zh-CN" sz="1800" dirty="0" smtClean="0"/>
                        <a:t> (long)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-2147483648 .. 2147483647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altLang="zh-CN" sz="1800" baseline="30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unsigned </a:t>
                      </a:r>
                      <a:r>
                        <a:rPr lang="en-US" altLang="zh-CN" sz="1800" dirty="0" err="1" smtClean="0"/>
                        <a:t>int</a:t>
                      </a:r>
                      <a:r>
                        <a:rPr lang="en-US" altLang="zh-CN" sz="1800" dirty="0" smtClean="0"/>
                        <a:t> (long)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0..4294967295 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altLang="zh-CN" sz="1800" baseline="3000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long </a:t>
                      </a:r>
                      <a:r>
                        <a:rPr lang="en-US" altLang="zh-CN" sz="1800" dirty="0" err="1" smtClean="0"/>
                        <a:t>long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altLang="zh-CN" sz="1800" dirty="0" smtClean="0"/>
                        <a:t>-9223372036854775808 .. 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altLang="zh-CN" sz="1800" dirty="0" smtClean="0"/>
                        <a:t> 9223372036854775807      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altLang="zh-CN" sz="1800" baseline="30000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en-US" altLang="zh-CN" sz="1800" baseline="30000" dirty="0" smtClean="0"/>
                        <a:t> 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unsigned long </a:t>
                      </a:r>
                      <a:r>
                        <a:rPr lang="en-US" altLang="zh-CN" sz="1800" dirty="0" err="1" smtClean="0"/>
                        <a:t>long</a:t>
                      </a:r>
                      <a:r>
                        <a:rPr lang="en-US" altLang="zh-CN" sz="1800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0 .. 18446744073709551615 </a:t>
                      </a:r>
                      <a:r>
                        <a:rPr lang="zh-CN" altLang="en-US" sz="1800" dirty="0" smtClean="0"/>
                        <a:t>（</a:t>
                      </a:r>
                      <a:r>
                        <a:rPr lang="en-US" altLang="zh-CN" sz="18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altLang="zh-CN" sz="1800" baseline="30000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r>
                        <a:rPr lang="en-US" altLang="zh-CN" sz="1800" baseline="30000" dirty="0" smtClean="0"/>
                        <a:t> </a:t>
                      </a:r>
                      <a:r>
                        <a:rPr lang="zh-CN" altLang="en-US" sz="1800" dirty="0" smtClean="0"/>
                        <a:t>）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8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算法分析</a:t>
            </a: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736"/>
            <a:ext cx="5000660" cy="272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30</a:t>
            </a:fld>
            <a:endParaRPr lang="zh-CN" altLang="en-US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>
          <a:xfrm>
            <a:off x="357158" y="4357694"/>
            <a:ext cx="8426449" cy="1905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、积的位数为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lena+lenb-1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或者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lena+lenb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；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、如果暂且不考虑进位关系，则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ai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*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bj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应该累加在积的第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j+i-1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位上：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c[i+j-1]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+=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a[</a:t>
            </a:r>
            <a:r>
              <a:rPr kumimoji="0" lang="en-US" altLang="zh-CN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i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]*b[j];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3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、可以先乘、后处理进位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57686" y="4000504"/>
            <a:ext cx="3857652" cy="1643074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en-US" altLang="zh-CN" sz="2400" dirty="0" smtClean="0"/>
              <a:t>for (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 = 1;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 &lt;= </a:t>
            </a:r>
            <a:r>
              <a:rPr lang="en-US" altLang="zh-CN" sz="2400" dirty="0" err="1" smtClean="0"/>
              <a:t>lena;i</a:t>
            </a:r>
            <a:r>
              <a:rPr lang="en-US" altLang="zh-CN" sz="2400" dirty="0" smtClean="0"/>
              <a:t>++)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for (j = 1; j &lt;= </a:t>
            </a:r>
            <a:r>
              <a:rPr lang="en-US" altLang="zh-CN" sz="2400" dirty="0" err="1" smtClean="0"/>
              <a:t>lenb</a:t>
            </a:r>
            <a:r>
              <a:rPr lang="en-US" altLang="zh-CN" sz="2400" dirty="0" smtClean="0"/>
              <a:t>; j++)</a:t>
            </a:r>
          </a:p>
          <a:p>
            <a:pPr>
              <a:buNone/>
            </a:pPr>
            <a:r>
              <a:rPr lang="en-US" altLang="zh-CN" sz="2400" dirty="0" smtClean="0"/>
              <a:t>     c[i+j-1] </a:t>
            </a:r>
            <a:r>
              <a:rPr lang="en-US" altLang="zh-CN" sz="2400" dirty="0" smtClean="0">
                <a:solidFill>
                  <a:srgbClr val="FF0000"/>
                </a:solidFill>
              </a:rPr>
              <a:t>+=</a:t>
            </a:r>
            <a:r>
              <a:rPr lang="en-US" altLang="zh-CN" sz="2400" dirty="0" smtClean="0"/>
              <a:t>  a[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 * b[j];</a:t>
            </a:r>
          </a:p>
        </p:txBody>
      </p:sp>
      <p:graphicFrame>
        <p:nvGraphicFramePr>
          <p:cNvPr id="36914" name="Group 50"/>
          <p:cNvGraphicFramePr>
            <a:graphicFrameLocks noGrp="1"/>
          </p:cNvGraphicFramePr>
          <p:nvPr>
            <p:ph sz="quarter" idx="2"/>
          </p:nvPr>
        </p:nvGraphicFramePr>
        <p:xfrm>
          <a:off x="1870045" y="1433493"/>
          <a:ext cx="1373188" cy="457200"/>
        </p:xfrm>
        <a:graphic>
          <a:graphicData uri="http://schemas.openxmlformats.org/drawingml/2006/table">
            <a:tbl>
              <a:tblPr/>
              <a:tblGrid>
                <a:gridCol w="458788"/>
                <a:gridCol w="455612"/>
                <a:gridCol w="4587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90" name="Group 26"/>
          <p:cNvGraphicFramePr>
            <a:graphicFrameLocks noGrp="1"/>
          </p:cNvGraphicFramePr>
          <p:nvPr>
            <p:ph sz="quarter" idx="3"/>
          </p:nvPr>
        </p:nvGraphicFramePr>
        <p:xfrm>
          <a:off x="2373283" y="2009756"/>
          <a:ext cx="874712" cy="536575"/>
        </p:xfrm>
        <a:graphic>
          <a:graphicData uri="http://schemas.openxmlformats.org/drawingml/2006/table">
            <a:tbl>
              <a:tblPr/>
              <a:tblGrid>
                <a:gridCol w="438150"/>
                <a:gridCol w="436562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16" name="Group 52"/>
          <p:cNvGraphicFramePr>
            <a:graphicFrameLocks noGrp="1"/>
          </p:cNvGraphicFramePr>
          <p:nvPr/>
        </p:nvGraphicFramePr>
        <p:xfrm>
          <a:off x="717520" y="2801918"/>
          <a:ext cx="2543175" cy="447675"/>
        </p:xfrm>
        <a:graphic>
          <a:graphicData uri="http://schemas.openxmlformats.org/drawingml/2006/table">
            <a:tbl>
              <a:tblPr/>
              <a:tblGrid>
                <a:gridCol w="423863"/>
                <a:gridCol w="423862"/>
                <a:gridCol w="423863"/>
                <a:gridCol w="423862"/>
                <a:gridCol w="423863"/>
                <a:gridCol w="42386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1" name="Text Box 53"/>
          <p:cNvSpPr txBox="1">
            <a:spLocks noChangeArrowheads="1"/>
          </p:cNvSpPr>
          <p:nvPr/>
        </p:nvSpPr>
        <p:spPr bwMode="auto">
          <a:xfrm>
            <a:off x="1489045" y="1452543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a</a:t>
            </a:r>
          </a:p>
        </p:txBody>
      </p:sp>
      <p:sp>
        <p:nvSpPr>
          <p:cNvPr id="31782" name="Text Box 54"/>
          <p:cNvSpPr txBox="1">
            <a:spLocks noChangeArrowheads="1"/>
          </p:cNvSpPr>
          <p:nvPr/>
        </p:nvSpPr>
        <p:spPr bwMode="auto">
          <a:xfrm>
            <a:off x="1920845" y="2101831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b</a:t>
            </a:r>
          </a:p>
        </p:txBody>
      </p:sp>
      <p:sp>
        <p:nvSpPr>
          <p:cNvPr id="31783" name="Line 55"/>
          <p:cNvSpPr>
            <a:spLocks noChangeShapeType="1"/>
          </p:cNvSpPr>
          <p:nvPr/>
        </p:nvSpPr>
        <p:spPr bwMode="auto">
          <a:xfrm>
            <a:off x="357158" y="2657456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784" name="Text Box 56"/>
          <p:cNvSpPr txBox="1">
            <a:spLocks noChangeArrowheads="1"/>
          </p:cNvSpPr>
          <p:nvPr/>
        </p:nvSpPr>
        <p:spPr bwMode="auto">
          <a:xfrm>
            <a:off x="338108" y="2749531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c</a:t>
            </a:r>
          </a:p>
        </p:txBody>
      </p:sp>
      <p:graphicFrame>
        <p:nvGraphicFramePr>
          <p:cNvPr id="36923" name="Group 59"/>
          <p:cNvGraphicFramePr>
            <a:graphicFrameLocks noGrp="1"/>
          </p:cNvGraphicFramePr>
          <p:nvPr/>
        </p:nvGraphicFramePr>
        <p:xfrm>
          <a:off x="5724525" y="1428736"/>
          <a:ext cx="1373188" cy="457200"/>
        </p:xfrm>
        <a:graphic>
          <a:graphicData uri="http://schemas.openxmlformats.org/drawingml/2006/table">
            <a:tbl>
              <a:tblPr/>
              <a:tblGrid>
                <a:gridCol w="458788"/>
                <a:gridCol w="455612"/>
                <a:gridCol w="4587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33" name="Group 69"/>
          <p:cNvGraphicFramePr>
            <a:graphicFrameLocks noGrp="1"/>
          </p:cNvGraphicFramePr>
          <p:nvPr/>
        </p:nvGraphicFramePr>
        <p:xfrm>
          <a:off x="6227763" y="2004998"/>
          <a:ext cx="874712" cy="536575"/>
        </p:xfrm>
        <a:graphic>
          <a:graphicData uri="http://schemas.openxmlformats.org/drawingml/2006/table">
            <a:tbl>
              <a:tblPr/>
              <a:tblGrid>
                <a:gridCol w="438150"/>
                <a:gridCol w="436562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41" name="Group 77"/>
          <p:cNvGraphicFramePr>
            <a:graphicFrameLocks noGrp="1"/>
          </p:cNvGraphicFramePr>
          <p:nvPr/>
        </p:nvGraphicFramePr>
        <p:xfrm>
          <a:off x="4572000" y="2797161"/>
          <a:ext cx="2543175" cy="447675"/>
        </p:xfrm>
        <a:graphic>
          <a:graphicData uri="http://schemas.openxmlformats.org/drawingml/2006/table">
            <a:tbl>
              <a:tblPr/>
              <a:tblGrid>
                <a:gridCol w="423863"/>
                <a:gridCol w="423862"/>
                <a:gridCol w="423863"/>
                <a:gridCol w="423862"/>
                <a:gridCol w="423863"/>
                <a:gridCol w="42386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19" name="Text Box 93"/>
          <p:cNvSpPr txBox="1">
            <a:spLocks noChangeArrowheads="1"/>
          </p:cNvSpPr>
          <p:nvPr/>
        </p:nvSpPr>
        <p:spPr bwMode="auto">
          <a:xfrm>
            <a:off x="5343525" y="1447786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a</a:t>
            </a:r>
          </a:p>
        </p:txBody>
      </p:sp>
      <p:sp>
        <p:nvSpPr>
          <p:cNvPr id="31820" name="Text Box 94"/>
          <p:cNvSpPr txBox="1">
            <a:spLocks noChangeArrowheads="1"/>
          </p:cNvSpPr>
          <p:nvPr/>
        </p:nvSpPr>
        <p:spPr bwMode="auto">
          <a:xfrm>
            <a:off x="5775325" y="2097073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b</a:t>
            </a:r>
          </a:p>
        </p:txBody>
      </p:sp>
      <p:sp>
        <p:nvSpPr>
          <p:cNvPr id="31821" name="Line 95"/>
          <p:cNvSpPr>
            <a:spLocks noChangeShapeType="1"/>
          </p:cNvSpPr>
          <p:nvPr/>
        </p:nvSpPr>
        <p:spPr bwMode="auto">
          <a:xfrm>
            <a:off x="4211638" y="2652698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22" name="Text Box 96"/>
          <p:cNvSpPr txBox="1">
            <a:spLocks noChangeArrowheads="1"/>
          </p:cNvSpPr>
          <p:nvPr/>
        </p:nvSpPr>
        <p:spPr bwMode="auto">
          <a:xfrm>
            <a:off x="4192588" y="2744773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c</a:t>
            </a:r>
          </a:p>
        </p:txBody>
      </p:sp>
      <p:graphicFrame>
        <p:nvGraphicFramePr>
          <p:cNvPr id="36961" name="Group 97"/>
          <p:cNvGraphicFramePr>
            <a:graphicFrameLocks noGrp="1"/>
          </p:cNvGraphicFramePr>
          <p:nvPr/>
        </p:nvGraphicFramePr>
        <p:xfrm>
          <a:off x="1857356" y="3871902"/>
          <a:ext cx="1373188" cy="457200"/>
        </p:xfrm>
        <a:graphic>
          <a:graphicData uri="http://schemas.openxmlformats.org/drawingml/2006/table">
            <a:tbl>
              <a:tblPr/>
              <a:tblGrid>
                <a:gridCol w="458788"/>
                <a:gridCol w="455612"/>
                <a:gridCol w="45878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71" name="Group 107"/>
          <p:cNvGraphicFramePr>
            <a:graphicFrameLocks noGrp="1"/>
          </p:cNvGraphicFramePr>
          <p:nvPr/>
        </p:nvGraphicFramePr>
        <p:xfrm>
          <a:off x="2360594" y="4448164"/>
          <a:ext cx="874712" cy="536575"/>
        </p:xfrm>
        <a:graphic>
          <a:graphicData uri="http://schemas.openxmlformats.org/drawingml/2006/table">
            <a:tbl>
              <a:tblPr/>
              <a:tblGrid>
                <a:gridCol w="438150"/>
                <a:gridCol w="436562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979" name="Group 115"/>
          <p:cNvGraphicFramePr>
            <a:graphicFrameLocks noGrp="1"/>
          </p:cNvGraphicFramePr>
          <p:nvPr/>
        </p:nvGraphicFramePr>
        <p:xfrm>
          <a:off x="704831" y="5240327"/>
          <a:ext cx="2543175" cy="447675"/>
        </p:xfrm>
        <a:graphic>
          <a:graphicData uri="http://schemas.openxmlformats.org/drawingml/2006/table">
            <a:tbl>
              <a:tblPr/>
              <a:tblGrid>
                <a:gridCol w="423863"/>
                <a:gridCol w="423862"/>
                <a:gridCol w="423863"/>
                <a:gridCol w="423862"/>
                <a:gridCol w="423863"/>
                <a:gridCol w="423862"/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57" name="Text Box 131"/>
          <p:cNvSpPr txBox="1">
            <a:spLocks noChangeArrowheads="1"/>
          </p:cNvSpPr>
          <p:nvPr/>
        </p:nvSpPr>
        <p:spPr bwMode="auto">
          <a:xfrm>
            <a:off x="1476356" y="3890952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a</a:t>
            </a:r>
          </a:p>
        </p:txBody>
      </p:sp>
      <p:sp>
        <p:nvSpPr>
          <p:cNvPr id="31858" name="Text Box 132"/>
          <p:cNvSpPr txBox="1">
            <a:spLocks noChangeArrowheads="1"/>
          </p:cNvSpPr>
          <p:nvPr/>
        </p:nvSpPr>
        <p:spPr bwMode="auto">
          <a:xfrm>
            <a:off x="1908156" y="4540239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b</a:t>
            </a:r>
          </a:p>
        </p:txBody>
      </p:sp>
      <p:sp>
        <p:nvSpPr>
          <p:cNvPr id="31859" name="Line 133"/>
          <p:cNvSpPr>
            <a:spLocks noChangeShapeType="1"/>
          </p:cNvSpPr>
          <p:nvPr/>
        </p:nvSpPr>
        <p:spPr bwMode="auto">
          <a:xfrm>
            <a:off x="344469" y="5095864"/>
            <a:ext cx="3600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860" name="Text Box 134"/>
          <p:cNvSpPr txBox="1">
            <a:spLocks noChangeArrowheads="1"/>
          </p:cNvSpPr>
          <p:nvPr/>
        </p:nvSpPr>
        <p:spPr bwMode="auto">
          <a:xfrm>
            <a:off x="325419" y="5187939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/>
              <a:t>c</a:t>
            </a:r>
          </a:p>
        </p:txBody>
      </p:sp>
      <p:sp>
        <p:nvSpPr>
          <p:cNvPr id="31861" name="Text Box 135"/>
          <p:cNvSpPr txBox="1">
            <a:spLocks noChangeArrowheads="1"/>
          </p:cNvSpPr>
          <p:nvPr/>
        </p:nvSpPr>
        <p:spPr bwMode="auto">
          <a:xfrm>
            <a:off x="555917" y="3319448"/>
            <a:ext cx="25603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1)  b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的第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位乘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的各位</a:t>
            </a:r>
          </a:p>
        </p:txBody>
      </p:sp>
      <p:sp>
        <p:nvSpPr>
          <p:cNvPr id="31862" name="Text Box 136"/>
          <p:cNvSpPr txBox="1">
            <a:spLocks noChangeArrowheads="1"/>
          </p:cNvSpPr>
          <p:nvPr/>
        </p:nvSpPr>
        <p:spPr bwMode="auto">
          <a:xfrm>
            <a:off x="4624388" y="3319448"/>
            <a:ext cx="2491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2) b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的第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位乘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的各位</a:t>
            </a:r>
          </a:p>
        </p:txBody>
      </p:sp>
      <p:sp>
        <p:nvSpPr>
          <p:cNvPr id="31863" name="Text Box 137"/>
          <p:cNvSpPr txBox="1">
            <a:spLocks noChangeArrowheads="1"/>
          </p:cNvSpPr>
          <p:nvPr/>
        </p:nvSpPr>
        <p:spPr bwMode="auto">
          <a:xfrm>
            <a:off x="1000100" y="5705493"/>
            <a:ext cx="221457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3) 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处理</a:t>
            </a:r>
            <a:r>
              <a:rPr lang="en-US" altLang="zh-CN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c</a:t>
            </a:r>
            <a:r>
              <a:rPr lang="zh-CN" altLang="en-US" sz="18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的各位进位</a:t>
            </a:r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A8132-CC9B-4BA9-93E6-8FC4F554F70F}" type="slidenum">
              <a:rPr lang="en-US" altLang="zh-CN" smtClean="0"/>
              <a:pPr>
                <a:defRPr/>
              </a:pPr>
              <a:t>31</a:t>
            </a:fld>
            <a:endParaRPr lang="en-US" altLang="zh-CN"/>
          </a:p>
        </p:txBody>
      </p:sp>
      <p:sp>
        <p:nvSpPr>
          <p:cNvPr id="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算法分析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6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31862" grpId="0"/>
      <p:bldP spid="3186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28735"/>
            <a:ext cx="8229600" cy="4697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400" dirty="0" smtClean="0"/>
              <a:t>从低位到高位逐位向前处理进位</a:t>
            </a:r>
          </a:p>
          <a:p>
            <a:pPr eaLnBrk="1" hangingPunct="1">
              <a:buFontTx/>
              <a:buNone/>
            </a:pP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 = </a:t>
            </a:r>
            <a:r>
              <a:rPr lang="en-US" altLang="zh-CN" sz="2400" dirty="0" err="1" smtClean="0"/>
              <a:t>lena</a:t>
            </a:r>
            <a:r>
              <a:rPr lang="en-US" altLang="zh-CN" sz="2400" dirty="0" smtClean="0"/>
              <a:t> + </a:t>
            </a:r>
            <a:r>
              <a:rPr lang="en-US" altLang="zh-CN" sz="2400" dirty="0" err="1" smtClean="0"/>
              <a:t>lenb</a:t>
            </a:r>
            <a:r>
              <a:rPr lang="en-US" altLang="zh-CN" sz="2400" dirty="0" smtClean="0"/>
              <a:t>;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for (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 = 1;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 &lt;= </a:t>
            </a: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;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++)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{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 c[i+1] += c[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 / 10;</a:t>
            </a:r>
          </a:p>
          <a:p>
            <a:pPr>
              <a:buNone/>
            </a:pPr>
            <a:r>
              <a:rPr lang="en-US" altLang="zh-CN" sz="2400" dirty="0" smtClean="0"/>
              <a:t>   c[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] %= 10;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}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while ((</a:t>
            </a: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&gt;1) &amp;&amp; (c[</a:t>
            </a: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] == 0)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    </a:t>
            </a: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--;</a:t>
            </a:r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C[0] = </a:t>
            </a:r>
            <a:r>
              <a:rPr lang="en-US" altLang="zh-CN" sz="2400" dirty="0" err="1" smtClean="0"/>
              <a:t>lenc</a:t>
            </a:r>
            <a:r>
              <a:rPr lang="en-US" altLang="zh-CN" sz="2400" dirty="0" smtClean="0"/>
              <a:t>;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32</a:t>
            </a:fld>
            <a:endParaRPr lang="zh-CN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算法分析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357298"/>
            <a:ext cx="8229600" cy="4625989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void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high_multiply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(hp a, hp b, hp c)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int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, j,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memset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(c, 0,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sizeof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(c));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for (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 a[0];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for (j=1; j&lt;= b[0]; j++)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    c[i+j-1] += a[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* b[j];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= a[0] + b[0] + 1;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for (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=1; 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&lt;= 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 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++)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c[i+1] += c[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/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c[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 c[</a:t>
            </a:r>
            <a:r>
              <a:rPr lang="en-US" altLang="zh-CN" sz="1800" dirty="0" err="1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</a:t>
            </a: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%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solidFill>
                  <a:srgbClr val="0000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}</a:t>
            </a:r>
          </a:p>
          <a:p>
            <a:pPr>
              <a:lnSpc>
                <a:spcPct val="80000"/>
              </a:lnSpc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while ((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&gt; 1)) &amp;&amp; (c[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] == 0))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   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   c[0] = </a:t>
            </a:r>
            <a:r>
              <a:rPr lang="en-US" altLang="zh-CN" sz="1800" dirty="0" err="1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len</a:t>
            </a: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18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}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33</a:t>
            </a:fld>
            <a:endParaRPr lang="zh-CN" alt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高精度数乘以高精度数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3943690"/>
            <a:ext cx="77867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高精度数（大整数）的输入、存储和输出</a:t>
            </a:r>
            <a:endParaRPr lang="en-US" altLang="zh-CN" dirty="0" smtClean="0"/>
          </a:p>
          <a:p>
            <a:r>
              <a:rPr lang="zh-CN" altLang="en-US" dirty="0" smtClean="0"/>
              <a:t>高精度加法</a:t>
            </a:r>
            <a:endParaRPr lang="en-US" altLang="zh-CN" dirty="0" smtClean="0"/>
          </a:p>
          <a:p>
            <a:r>
              <a:rPr lang="zh-CN" altLang="en-US" dirty="0" smtClean="0"/>
              <a:t>高精度减法</a:t>
            </a:r>
            <a:endParaRPr lang="en-US" altLang="zh-CN" dirty="0" smtClean="0"/>
          </a:p>
          <a:p>
            <a:r>
              <a:rPr lang="zh-CN" altLang="en-US" dirty="0" smtClean="0"/>
              <a:t>高精度乘法</a:t>
            </a:r>
            <a:endParaRPr lang="en-US" altLang="zh-CN" dirty="0" smtClean="0"/>
          </a:p>
          <a:p>
            <a:r>
              <a:rPr lang="zh-CN" altLang="en-US" dirty="0" smtClean="0"/>
              <a:t>高精度除法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34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高精度数除以整型数</a:t>
            </a: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57158" y="1714488"/>
            <a:ext cx="8077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问题表述：</a:t>
            </a:r>
          </a:p>
          <a:p>
            <a:pPr>
              <a:spcBef>
                <a:spcPct val="50000"/>
              </a:spcBef>
            </a:pP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输入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a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&lt;10</a:t>
            </a:r>
            <a:r>
              <a:rPr lang="en-US" altLang="zh-CN" sz="2000" baseline="30000" dirty="0">
                <a:latin typeface="微软雅黑" pitchFamily="34" charset="-122"/>
                <a:ea typeface="微软雅黑" pitchFamily="34" charset="-122"/>
              </a:rPr>
              <a:t>240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） ，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b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（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&lt;10</a:t>
            </a:r>
            <a:r>
              <a:rPr lang="en-US" altLang="zh-CN" sz="2000" baseline="30000" dirty="0">
                <a:latin typeface="微软雅黑" pitchFamily="34" charset="-122"/>
                <a:ea typeface="微软雅黑" pitchFamily="34" charset="-122"/>
              </a:rPr>
              <a:t>9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）两个数，输出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a/b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的值和余数。</a:t>
            </a:r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357158" y="3143248"/>
            <a:ext cx="8032777" cy="224676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样例输入：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99887766554433221100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2001920</a:t>
            </a:r>
          </a:p>
          <a:p>
            <a:endParaRPr lang="en-US" altLang="zh-CN" sz="2000" b="1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样例输出：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49895983133408</a:t>
            </a:r>
          </a:p>
          <a:p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1077740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35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算法分析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、基本方法是</a:t>
            </a:r>
            <a:r>
              <a:rPr lang="zh-CN" altLang="en-US" sz="2400" dirty="0" smtClean="0">
                <a:solidFill>
                  <a:srgbClr val="0000FF"/>
                </a:solidFill>
              </a:rPr>
              <a:t>从被除数的最高位开始</a:t>
            </a:r>
            <a:r>
              <a:rPr lang="zh-CN" altLang="en-US" sz="2400" dirty="0" smtClean="0"/>
              <a:t>，逐位计算商和余数。</a:t>
            </a:r>
            <a:endParaRPr lang="en-US" altLang="zh-CN" sz="2400" dirty="0" smtClean="0"/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、存储商。</a:t>
            </a:r>
            <a:endParaRPr lang="en-US" altLang="zh-CN" sz="2400" dirty="0" smtClean="0"/>
          </a:p>
          <a:p>
            <a:pPr eaLnBrk="1" hangingPunct="1">
              <a:buFontTx/>
              <a:buNone/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、余数则转移到下一次的被除数中。</a:t>
            </a:r>
            <a:r>
              <a:rPr lang="zh-CN" altLang="en-US" sz="2400" dirty="0" smtClean="0">
                <a:solidFill>
                  <a:srgbClr val="FF0000"/>
                </a:solidFill>
              </a:rPr>
              <a:t>注意在下一次的计算中，余数要乘以</a:t>
            </a:r>
            <a:r>
              <a:rPr lang="en-US" altLang="zh-CN" sz="2400" dirty="0" smtClean="0">
                <a:solidFill>
                  <a:srgbClr val="FF0000"/>
                </a:solidFill>
              </a:rPr>
              <a:t>10</a:t>
            </a:r>
            <a:r>
              <a:rPr lang="zh-CN" altLang="en-US" sz="2400" dirty="0" smtClean="0">
                <a:solidFill>
                  <a:srgbClr val="FF0000"/>
                </a:solidFill>
              </a:rPr>
              <a:t>，然后再加上当前位的被除数。</a:t>
            </a:r>
          </a:p>
          <a:p>
            <a:pPr eaLnBrk="1" hangingPunct="1">
              <a:buFontTx/>
              <a:buNone/>
            </a:pPr>
            <a:endParaRPr lang="en-US" altLang="zh-CN" sz="2400" dirty="0" smtClean="0"/>
          </a:p>
          <a:p>
            <a:pPr eaLnBrk="1" hangingPunct="1">
              <a:buFontTx/>
              <a:buNone/>
            </a:pPr>
            <a:r>
              <a:rPr lang="zh-CN" altLang="en-US" sz="2400" dirty="0" smtClean="0"/>
              <a:t>举例：</a:t>
            </a:r>
            <a:r>
              <a:rPr lang="en-US" altLang="zh-CN" sz="2400" dirty="0" smtClean="0"/>
              <a:t>7586/12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36</a:t>
            </a:fld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143372" y="3857628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7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857620" y="3357562"/>
            <a:ext cx="92869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被除数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143504" y="3857628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0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857752" y="3357562"/>
            <a:ext cx="92869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商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86512" y="3857628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7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000760" y="3357562"/>
            <a:ext cx="928694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余数</a:t>
            </a:r>
            <a:endParaRPr lang="zh-CN" altLang="en-US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143372" y="4429132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75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43504" y="4429132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286512" y="4429132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143372" y="5000636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38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143504" y="5000636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3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286512" y="5000636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143372" y="5572140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26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143504" y="5572140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86512" y="5572140"/>
            <a:ext cx="428628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2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5"/>
          <p:cNvSpPr txBox="1">
            <a:spLocks noChangeArrowheads="1"/>
          </p:cNvSpPr>
          <p:nvPr/>
        </p:nvSpPr>
        <p:spPr bwMode="auto">
          <a:xfrm>
            <a:off x="214282" y="1285860"/>
            <a:ext cx="8607455" cy="4829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void divide(hp a, </a:t>
            </a:r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long </a:t>
            </a:r>
            <a:r>
              <a:rPr lang="en-US" altLang="zh-CN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b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, hp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c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, </a:t>
            </a:r>
            <a:r>
              <a:rPr lang="en-US" altLang="zh-CN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long r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int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,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>
              <a:lnSpc>
                <a:spcPct val="90000"/>
              </a:lnSpc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memset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(c,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0,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sizeof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(c));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r = 0;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err="1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= a[0];</a:t>
            </a:r>
          </a:p>
          <a:p>
            <a:pPr>
              <a:lnSpc>
                <a:spcPct val="90000"/>
              </a:lnSpc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for (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=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;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&gt;=1;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--)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{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r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= r * 10 + a[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];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c[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] = r / b;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 r 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= r % b;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}</a:t>
            </a:r>
          </a:p>
          <a:p>
            <a:pPr>
              <a:lnSpc>
                <a:spcPct val="90000"/>
              </a:lnSpc>
            </a:pP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while ( (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 &gt; 1) &amp;&amp;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(c[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] == 0))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-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-;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	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c[0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] = </a:t>
            </a:r>
            <a:r>
              <a:rPr lang="en-US" altLang="zh-CN" dirty="0" err="1">
                <a:latin typeface="微软雅黑" pitchFamily="34" charset="-122"/>
                <a:ea typeface="微软雅黑" pitchFamily="34" charset="-122"/>
              </a:rPr>
              <a:t>len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}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C56C50-3BED-4314-8EC6-010F8BB91CDB}" type="slidenum">
              <a:rPr lang="en-US" altLang="zh-CN" smtClean="0"/>
              <a:pPr>
                <a:defRPr/>
              </a:pPr>
              <a:t>37</a:t>
            </a:fld>
            <a:endParaRPr lang="en-US" altLang="zh-CN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868346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高精度数除以整型数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8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78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8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78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8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89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789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89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作业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Problem 1451</a:t>
            </a:r>
          </a:p>
          <a:p>
            <a:r>
              <a:rPr lang="en-US" altLang="zh-CN" dirty="0" smtClean="0"/>
              <a:t>Problem 1894</a:t>
            </a:r>
          </a:p>
          <a:p>
            <a:r>
              <a:rPr lang="en-US" altLang="zh-CN" dirty="0" smtClean="0"/>
              <a:t>Deadline </a:t>
            </a:r>
            <a:r>
              <a:rPr lang="zh-CN" altLang="en-US" dirty="0" smtClean="0"/>
              <a:t>下周一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00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38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为什么需要高精度运算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614750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当要处理的数据超过了任何一种数据类型所能容纳的范围</a:t>
            </a:r>
            <a:r>
              <a:rPr lang="en-US" altLang="zh-CN" dirty="0" smtClean="0"/>
              <a:t>,</a:t>
            </a:r>
            <a:r>
              <a:rPr lang="zh-CN" altLang="en-US" dirty="0" smtClean="0"/>
              <a:t>这种数称为</a:t>
            </a:r>
            <a:r>
              <a:rPr lang="zh-CN" altLang="en-US" dirty="0" smtClean="0">
                <a:solidFill>
                  <a:srgbClr val="FF0000"/>
                </a:solidFill>
              </a:rPr>
              <a:t>高精度数，</a:t>
            </a:r>
            <a:r>
              <a:rPr lang="zh-CN" altLang="en-US" dirty="0" smtClean="0"/>
              <a:t>必须</a:t>
            </a:r>
            <a:r>
              <a:rPr lang="zh-CN" altLang="en-US" dirty="0" smtClean="0">
                <a:solidFill>
                  <a:srgbClr val="FF0000"/>
                </a:solidFill>
              </a:rPr>
              <a:t>自定义类型</a:t>
            </a:r>
            <a:r>
              <a:rPr lang="zh-CN" altLang="en-US" dirty="0" smtClean="0"/>
              <a:t>来存储。同时还要自行编写高精度数的运算函数</a:t>
            </a:r>
            <a:r>
              <a:rPr lang="en-US" altLang="zh-CN" dirty="0" smtClean="0"/>
              <a:t>(</a:t>
            </a:r>
            <a:r>
              <a:rPr lang="zh-CN" altLang="en-US" dirty="0" smtClean="0"/>
              <a:t>加</a:t>
            </a:r>
            <a:r>
              <a:rPr lang="en-US" altLang="zh-CN" dirty="0" smtClean="0"/>
              <a:t>\</a:t>
            </a:r>
            <a:r>
              <a:rPr lang="zh-CN" altLang="en-US" dirty="0" smtClean="0"/>
              <a:t>减</a:t>
            </a:r>
            <a:r>
              <a:rPr lang="en-US" altLang="zh-CN" dirty="0" smtClean="0"/>
              <a:t>\</a:t>
            </a:r>
            <a:r>
              <a:rPr lang="zh-CN" altLang="en-US" dirty="0" smtClean="0"/>
              <a:t>乘</a:t>
            </a:r>
            <a:r>
              <a:rPr lang="en-US" altLang="zh-CN" dirty="0" smtClean="0"/>
              <a:t>\</a:t>
            </a:r>
            <a:r>
              <a:rPr lang="zh-CN" altLang="en-US" dirty="0" smtClean="0"/>
              <a:t>除等</a:t>
            </a:r>
            <a:r>
              <a:rPr lang="en-US" altLang="zh-CN" dirty="0" smtClean="0"/>
              <a:t>)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0034" y="1643050"/>
            <a:ext cx="77867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高精度运算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高精度数（大整数）的输入、存储和输出</a:t>
            </a:r>
            <a:endParaRPr lang="en-US" altLang="zh-CN" dirty="0" smtClean="0"/>
          </a:p>
          <a:p>
            <a:r>
              <a:rPr lang="zh-CN" altLang="en-US" dirty="0" smtClean="0"/>
              <a:t>高精度加法</a:t>
            </a:r>
            <a:endParaRPr lang="en-US" altLang="zh-CN" dirty="0" smtClean="0"/>
          </a:p>
          <a:p>
            <a:r>
              <a:rPr lang="zh-CN" altLang="en-US" dirty="0" smtClean="0"/>
              <a:t>高精度减法</a:t>
            </a:r>
            <a:endParaRPr lang="en-US" altLang="zh-CN" dirty="0" smtClean="0"/>
          </a:p>
          <a:p>
            <a:r>
              <a:rPr lang="zh-CN" altLang="en-US" dirty="0" smtClean="0"/>
              <a:t>高精度乘法</a:t>
            </a:r>
            <a:endParaRPr lang="en-US" altLang="zh-CN" dirty="0" smtClean="0"/>
          </a:p>
          <a:p>
            <a:r>
              <a:rPr lang="zh-CN" altLang="en-US" dirty="0" smtClean="0"/>
              <a:t>高精度除法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高精度数的输入和存储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zh-CN" altLang="en-US" sz="2000" dirty="0" smtClean="0"/>
              <a:t>在运算对象的数值范围为任何数据类型所无法容纳的情况下，采用数组（每一个元素对应一位十进制数，由</a:t>
            </a:r>
            <a:r>
              <a:rPr lang="zh-CN" altLang="en-US" sz="2000" dirty="0" smtClean="0">
                <a:solidFill>
                  <a:srgbClr val="FF0000"/>
                </a:solidFill>
              </a:rPr>
              <a:t>其下标顺序指明位序号</a:t>
            </a:r>
            <a:r>
              <a:rPr lang="zh-CN" altLang="en-US" sz="2000" dirty="0" smtClean="0"/>
              <a:t>）来表示一个数，就称为高精度数。</a:t>
            </a:r>
            <a:endParaRPr lang="en-US" altLang="zh-CN" sz="2000" dirty="0" smtClean="0"/>
          </a:p>
          <a:p>
            <a:pPr eaLnBrk="1" hangingPunct="1">
              <a:lnSpc>
                <a:spcPct val="180000"/>
              </a:lnSpc>
            </a:pPr>
            <a:endParaRPr lang="zh-CN" altLang="en-US" sz="2000" dirty="0" smtClean="0"/>
          </a:p>
          <a:p>
            <a:pPr marL="457200" indent="-457200">
              <a:lnSpc>
                <a:spcPct val="180000"/>
              </a:lnSpc>
              <a:buFont typeface="+mj-lt"/>
              <a:buAutoNum type="arabicPeriod"/>
            </a:pPr>
            <a:r>
              <a:rPr lang="zh-CN" altLang="en-US" sz="2000" dirty="0" smtClean="0">
                <a:solidFill>
                  <a:srgbClr val="0000FF"/>
                </a:solidFill>
              </a:rPr>
              <a:t>采用字符串形式输入，并将其转化为整数数组</a:t>
            </a:r>
          </a:p>
          <a:p>
            <a:pPr marL="457200" indent="-457200">
              <a:lnSpc>
                <a:spcPct val="180000"/>
              </a:lnSpc>
              <a:buFont typeface="+mj-lt"/>
              <a:buAutoNum type="arabicPeriod"/>
            </a:pPr>
            <a:r>
              <a:rPr lang="zh-CN" altLang="en-US" sz="2000" dirty="0" smtClean="0">
                <a:solidFill>
                  <a:srgbClr val="0000FF"/>
                </a:solidFill>
              </a:rPr>
              <a:t>用一个整型变量记录数据的实际长度（即数组的元素个数）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字符串到整数数组的转换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pPr eaLnBrk="1" hangingPunct="1"/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字符串存储时，数的高位被存放在字符串的低位。</a:t>
            </a:r>
          </a:p>
        </p:txBody>
      </p:sp>
      <p:graphicFrame>
        <p:nvGraphicFramePr>
          <p:cNvPr id="6168" name="Group 24"/>
          <p:cNvGraphicFramePr>
            <a:graphicFrameLocks noGrp="1"/>
          </p:cNvGraphicFramePr>
          <p:nvPr>
            <p:ph sz="half" idx="2"/>
          </p:nvPr>
        </p:nvGraphicFramePr>
        <p:xfrm>
          <a:off x="2008162" y="2276475"/>
          <a:ext cx="4244975" cy="536575"/>
        </p:xfrm>
        <a:graphic>
          <a:graphicData uri="http://schemas.openxmlformats.org/drawingml/2006/table">
            <a:tbl>
              <a:tblPr/>
              <a:tblGrid>
                <a:gridCol w="530225"/>
                <a:gridCol w="531812"/>
                <a:gridCol w="530225"/>
                <a:gridCol w="530225"/>
                <a:gridCol w="530225"/>
                <a:gridCol w="531813"/>
                <a:gridCol w="530225"/>
                <a:gridCol w="530225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 Box 26"/>
          <p:cNvSpPr txBox="1">
            <a:spLocks noChangeArrowheads="1"/>
          </p:cNvSpPr>
          <p:nvPr/>
        </p:nvSpPr>
        <p:spPr bwMode="auto">
          <a:xfrm>
            <a:off x="1989112" y="2852738"/>
            <a:ext cx="4225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 0    1      2      3     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4      5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6    </a:t>
            </a:r>
            <a:r>
              <a:rPr lang="en-US" altLang="zh-CN" sz="1800" dirty="0" smtClean="0"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7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95288" y="3357563"/>
            <a:ext cx="87487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转换成整数数组时，要把高精度数的低位“还原”到数组的低位。</a:t>
            </a:r>
          </a:p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这样才便于后续计算。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a[1]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存放最低位，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a[6]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存放最高位。</a:t>
            </a:r>
          </a:p>
          <a:p>
            <a:r>
              <a:rPr lang="zh-CN" altLang="en-US" sz="2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高精度数的位数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可存放在</a:t>
            </a:r>
            <a:r>
              <a:rPr lang="en-US" altLang="zh-CN" sz="2400" dirty="0">
                <a:latin typeface="微软雅黑" pitchFamily="34" charset="-122"/>
                <a:ea typeface="微软雅黑" pitchFamily="34" charset="-122"/>
              </a:rPr>
              <a:t>a[0]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中，</a:t>
            </a:r>
            <a:r>
              <a:rPr lang="zh-CN" altLang="en-US" sz="2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也</a:t>
            </a:r>
            <a:r>
              <a:rPr lang="zh-CN" altLang="en-US" sz="2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可以另用一个变量存放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。</a:t>
            </a:r>
          </a:p>
        </p:txBody>
      </p:sp>
      <p:sp>
        <p:nvSpPr>
          <p:cNvPr id="6170" name="Text Box 28"/>
          <p:cNvSpPr txBox="1">
            <a:spLocks noChangeArrowheads="1"/>
          </p:cNvSpPr>
          <p:nvPr/>
        </p:nvSpPr>
        <p:spPr bwMode="auto">
          <a:xfrm>
            <a:off x="928662" y="234950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800" dirty="0">
                <a:latin typeface="微软雅黑" pitchFamily="34" charset="-122"/>
                <a:ea typeface="微软雅黑" pitchFamily="34" charset="-122"/>
              </a:rPr>
              <a:t>字符串</a:t>
            </a:r>
            <a:r>
              <a:rPr lang="en-US" altLang="zh-CN" sz="1800" dirty="0">
                <a:latin typeface="微软雅黑" pitchFamily="34" charset="-122"/>
                <a:ea typeface="微软雅黑" pitchFamily="34" charset="-122"/>
              </a:rPr>
              <a:t>s</a:t>
            </a:r>
          </a:p>
        </p:txBody>
      </p:sp>
      <p:graphicFrame>
        <p:nvGraphicFramePr>
          <p:cNvPr id="6197" name="Group 53"/>
          <p:cNvGraphicFramePr>
            <a:graphicFrameLocks noGrp="1"/>
          </p:cNvGraphicFramePr>
          <p:nvPr/>
        </p:nvGraphicFramePr>
        <p:xfrm>
          <a:off x="1519216" y="4995877"/>
          <a:ext cx="4244975" cy="536575"/>
        </p:xfrm>
        <a:graphic>
          <a:graphicData uri="http://schemas.openxmlformats.org/drawingml/2006/table">
            <a:tbl>
              <a:tblPr/>
              <a:tblGrid>
                <a:gridCol w="530225"/>
                <a:gridCol w="531812"/>
                <a:gridCol w="530225"/>
                <a:gridCol w="530225"/>
                <a:gridCol w="530225"/>
                <a:gridCol w="531813"/>
                <a:gridCol w="530225"/>
                <a:gridCol w="530225"/>
              </a:tblGrid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ea typeface="宋体" charset="-122"/>
                        </a:rPr>
                        <a:t>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91" name="Text Box 49"/>
          <p:cNvSpPr txBox="1">
            <a:spLocks noChangeArrowheads="1"/>
          </p:cNvSpPr>
          <p:nvPr/>
        </p:nvSpPr>
        <p:spPr bwMode="auto">
          <a:xfrm>
            <a:off x="1500166" y="5572140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1800" dirty="0" smtClean="0"/>
              <a:t>   0        1       </a:t>
            </a:r>
            <a:r>
              <a:rPr lang="en-US" altLang="zh-CN" sz="1800" dirty="0"/>
              <a:t>2      </a:t>
            </a:r>
            <a:r>
              <a:rPr lang="en-US" altLang="zh-CN" sz="1800" dirty="0" smtClean="0"/>
              <a:t>   3       4        5        </a:t>
            </a:r>
            <a:r>
              <a:rPr lang="en-US" altLang="zh-CN" sz="1800" dirty="0"/>
              <a:t>6      </a:t>
            </a:r>
            <a:r>
              <a:rPr lang="en-US" altLang="zh-CN" sz="1800" dirty="0" smtClean="0"/>
              <a:t>  </a:t>
            </a:r>
            <a:r>
              <a:rPr lang="en-US" altLang="zh-CN" sz="1800" dirty="0"/>
              <a:t>7</a:t>
            </a:r>
          </a:p>
        </p:txBody>
      </p:sp>
      <p:sp>
        <p:nvSpPr>
          <p:cNvPr id="6192" name="Text Box 50"/>
          <p:cNvSpPr txBox="1">
            <a:spLocks noChangeArrowheads="1"/>
          </p:cNvSpPr>
          <p:nvPr/>
        </p:nvSpPr>
        <p:spPr bwMode="auto">
          <a:xfrm>
            <a:off x="655616" y="5068902"/>
            <a:ext cx="768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整型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a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5A6-D25F-4911-9879-DD457EA25A7B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445017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const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MAXLEN = 241;		//</a:t>
            </a:r>
            <a:r>
              <a:rPr lang="zh-CN" altLang="en-US" sz="1600" dirty="0" smtClean="0"/>
              <a:t>最大长度为</a:t>
            </a:r>
            <a:r>
              <a:rPr lang="en-US" altLang="zh-CN" sz="1600" dirty="0" smtClean="0"/>
              <a:t>240</a:t>
            </a:r>
            <a:r>
              <a:rPr lang="zh-CN" altLang="en-US" sz="1600" dirty="0" smtClean="0"/>
              <a:t>位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err="1" smtClean="0">
                <a:solidFill>
                  <a:srgbClr val="0000FF"/>
                </a:solidFill>
              </a:rPr>
              <a:t>typedef</a:t>
            </a:r>
            <a:r>
              <a:rPr lang="en-US" altLang="zh-CN" sz="1600" dirty="0" smtClean="0">
                <a:solidFill>
                  <a:srgbClr val="0000FF"/>
                </a:solidFill>
              </a:rPr>
              <a:t> </a:t>
            </a:r>
            <a:r>
              <a:rPr lang="en-US" altLang="zh-CN" sz="1600" dirty="0" err="1" smtClean="0">
                <a:solidFill>
                  <a:srgbClr val="0000FF"/>
                </a:solidFill>
              </a:rPr>
              <a:t>int</a:t>
            </a:r>
            <a:r>
              <a:rPr lang="en-US" altLang="zh-CN" sz="1600" dirty="0" smtClean="0">
                <a:solidFill>
                  <a:srgbClr val="0000FF"/>
                </a:solidFill>
              </a:rPr>
              <a:t> hp[MAXLEN];</a:t>
            </a:r>
            <a:r>
              <a:rPr lang="en-US" altLang="zh-CN" sz="1600" dirty="0" smtClean="0"/>
              <a:t>		//</a:t>
            </a:r>
            <a:r>
              <a:rPr lang="zh-CN" altLang="en-US" sz="1600" dirty="0" smtClean="0"/>
              <a:t>定义</a:t>
            </a:r>
            <a:r>
              <a:rPr lang="en-US" altLang="zh-CN" sz="1600" dirty="0" smtClean="0"/>
              <a:t>hp</a:t>
            </a:r>
            <a:r>
              <a:rPr lang="zh-CN" altLang="en-US" sz="1600" dirty="0" smtClean="0"/>
              <a:t>为高精度类型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void Str2hp(char *s, hp a)                   //s</a:t>
            </a:r>
            <a:r>
              <a:rPr lang="zh-CN" altLang="en-US" sz="1600" dirty="0" smtClean="0"/>
              <a:t>转换后存入</a:t>
            </a:r>
            <a:r>
              <a:rPr lang="en-US" altLang="zh-CN" sz="1600" dirty="0" smtClean="0"/>
              <a:t>a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{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len</a:t>
            </a:r>
            <a:r>
              <a:rPr lang="en-US" altLang="zh-CN" sz="1600" dirty="0" smtClean="0"/>
              <a:t>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memset</a:t>
            </a:r>
            <a:r>
              <a:rPr lang="en-US" altLang="zh-CN" sz="1600" dirty="0" smtClean="0"/>
              <a:t>(a, 0, </a:t>
            </a:r>
            <a:r>
              <a:rPr lang="en-US" altLang="zh-CN" sz="1600" dirty="0" err="1" smtClean="0"/>
              <a:t>sizeof</a:t>
            </a:r>
            <a:r>
              <a:rPr lang="en-US" altLang="zh-CN" sz="1600" dirty="0" smtClean="0"/>
              <a:t>(a)); 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len</a:t>
            </a:r>
            <a:r>
              <a:rPr lang="en-US" altLang="zh-CN" sz="1600" dirty="0" smtClean="0"/>
              <a:t> = </a:t>
            </a:r>
            <a:r>
              <a:rPr lang="en-US" altLang="zh-CN" sz="1600" dirty="0" err="1" smtClean="0"/>
              <a:t>strlen</a:t>
            </a:r>
            <a:r>
              <a:rPr lang="en-US" altLang="zh-CN" sz="1600" dirty="0" smtClean="0"/>
              <a:t>(s);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a[0] = </a:t>
            </a:r>
            <a:r>
              <a:rPr lang="en-US" altLang="zh-CN" sz="1600" dirty="0" err="1" smtClean="0"/>
              <a:t>len</a:t>
            </a:r>
            <a:r>
              <a:rPr lang="en-US" altLang="zh-CN" sz="1600" dirty="0" smtClean="0"/>
              <a:t>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for (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=0;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&lt;</a:t>
            </a:r>
            <a:r>
              <a:rPr lang="en-US" altLang="zh-CN" sz="1600" dirty="0" err="1" smtClean="0"/>
              <a:t>len</a:t>
            </a:r>
            <a:r>
              <a:rPr lang="en-US" altLang="zh-CN" sz="1600" dirty="0" smtClean="0"/>
              <a:t>; 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++)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		a[</a:t>
            </a:r>
            <a:r>
              <a:rPr lang="en-US" altLang="zh-CN" sz="1600" dirty="0" err="1" smtClean="0"/>
              <a:t>len-i</a:t>
            </a:r>
            <a:r>
              <a:rPr lang="en-US" altLang="zh-CN" sz="1600" dirty="0" smtClean="0"/>
              <a:t>] = s[</a:t>
            </a:r>
            <a:r>
              <a:rPr lang="en-US" altLang="zh-CN" sz="1600" dirty="0" err="1" smtClean="0"/>
              <a:t>i</a:t>
            </a:r>
            <a:r>
              <a:rPr lang="en-US" altLang="zh-CN" sz="1600" dirty="0" smtClean="0"/>
              <a:t>] - '0';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1600" dirty="0" smtClean="0"/>
              <a:t>}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高精度数的定义与读入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高精度数的输出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40056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000" dirty="0" smtClean="0"/>
              <a:t>void Print(hp a)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{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, 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 = a[0];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	for (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=</a:t>
            </a:r>
            <a:r>
              <a:rPr lang="en-US" altLang="zh-CN" sz="2000" dirty="0" err="1" smtClean="0"/>
              <a:t>len</a:t>
            </a:r>
            <a:r>
              <a:rPr lang="en-US" altLang="zh-CN" sz="2000" dirty="0" smtClean="0"/>
              <a:t>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 &gt;=1; 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--)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		</a:t>
            </a:r>
            <a:r>
              <a:rPr lang="en-US" altLang="zh-CN" sz="2000" dirty="0" err="1" smtClean="0"/>
              <a:t>printf</a:t>
            </a:r>
            <a:r>
              <a:rPr lang="en-US" altLang="zh-CN" sz="2000" dirty="0" smtClean="0"/>
              <a:t>(“%</a:t>
            </a:r>
            <a:r>
              <a:rPr lang="en-US" altLang="zh-CN" sz="2000" dirty="0" err="1" smtClean="0"/>
              <a:t>d”,a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i</a:t>
            </a:r>
            <a:r>
              <a:rPr lang="en-US" altLang="zh-CN" sz="2000" dirty="0" smtClean="0"/>
              <a:t>]);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printf</a:t>
            </a:r>
            <a:r>
              <a:rPr lang="en-US" altLang="zh-CN" sz="2000" dirty="0" smtClean="0"/>
              <a:t>(“\n”);</a:t>
            </a:r>
          </a:p>
          <a:p>
            <a:pPr eaLnBrk="1" hangingPunct="1">
              <a:buFontTx/>
              <a:buNone/>
            </a:pPr>
            <a:r>
              <a:rPr lang="en-US" altLang="zh-CN" sz="2000" dirty="0" smtClean="0"/>
              <a:t>}</a:t>
            </a:r>
            <a:endParaRPr lang="en-US" altLang="zh-CN" sz="2000" dirty="0" smtClean="0">
              <a:latin typeface="Courier New" pitchFamily="49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B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NBU</Template>
  <TotalTime>4543</TotalTime>
  <Words>2582</Words>
  <Application>Microsoft Office PowerPoint</Application>
  <PresentationFormat>全屏显示(4:3)</PresentationFormat>
  <Paragraphs>532</Paragraphs>
  <Slides>38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NBU</vt:lpstr>
      <vt:lpstr>程序设计实践</vt:lpstr>
      <vt:lpstr>内容提要</vt:lpstr>
      <vt:lpstr>基本整数类型的取值范围</vt:lpstr>
      <vt:lpstr>为什么需要高精度运算</vt:lpstr>
      <vt:lpstr>高精度运算</vt:lpstr>
      <vt:lpstr>高精度数的输入和存储</vt:lpstr>
      <vt:lpstr>字符串到整数数组的转换</vt:lpstr>
      <vt:lpstr>高精度数的定义与读入</vt:lpstr>
      <vt:lpstr>高精度数的输出</vt:lpstr>
      <vt:lpstr>高精度运算</vt:lpstr>
      <vt:lpstr>高精度加法</vt:lpstr>
      <vt:lpstr>算法分析</vt:lpstr>
      <vt:lpstr>算法分析</vt:lpstr>
      <vt:lpstr>算法分析</vt:lpstr>
      <vt:lpstr>高精度加法</vt:lpstr>
      <vt:lpstr>求Fibonacci数列的第n项</vt:lpstr>
      <vt:lpstr>幻灯片 17</vt:lpstr>
      <vt:lpstr>幻灯片 18</vt:lpstr>
      <vt:lpstr>高精度运算</vt:lpstr>
      <vt:lpstr>高精度减法运算</vt:lpstr>
      <vt:lpstr>算法分析</vt:lpstr>
      <vt:lpstr>高精度减法运算</vt:lpstr>
      <vt:lpstr>比较两个高精度数大小</vt:lpstr>
      <vt:lpstr>高精度运算</vt:lpstr>
      <vt:lpstr>高精度数乘以整型数运算</vt:lpstr>
      <vt:lpstr>算法分析</vt:lpstr>
      <vt:lpstr>高精度数乘以整型数运算</vt:lpstr>
      <vt:lpstr>高精度数乘以整型数运算</vt:lpstr>
      <vt:lpstr>高精度数乘以高精度数</vt:lpstr>
      <vt:lpstr>算法分析</vt:lpstr>
      <vt:lpstr>算法分析</vt:lpstr>
      <vt:lpstr>算法分析</vt:lpstr>
      <vt:lpstr>高精度数乘以高精度数</vt:lpstr>
      <vt:lpstr>高精度运算</vt:lpstr>
      <vt:lpstr>高精度数除以整型数</vt:lpstr>
      <vt:lpstr>算法分析</vt:lpstr>
      <vt:lpstr>幻灯片 37</vt:lpstr>
      <vt:lpstr>作业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</dc:title>
  <dc:creator>Haiming Chen</dc:creator>
  <cp:lastModifiedBy>Haiming Chen</cp:lastModifiedBy>
  <cp:revision>1103</cp:revision>
  <dcterms:created xsi:type="dcterms:W3CDTF">2017-09-12T05:23:27Z</dcterms:created>
  <dcterms:modified xsi:type="dcterms:W3CDTF">2017-12-05T14:08:05Z</dcterms:modified>
</cp:coreProperties>
</file>