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6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4" r:id="rId11"/>
    <p:sldId id="365" r:id="rId12"/>
    <p:sldId id="363" r:id="rId13"/>
    <p:sldId id="366" r:id="rId14"/>
    <p:sldId id="368" r:id="rId15"/>
    <p:sldId id="369" r:id="rId16"/>
    <p:sldId id="371" r:id="rId17"/>
    <p:sldId id="370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67" r:id="rId28"/>
    <p:sldId id="381" r:id="rId29"/>
    <p:sldId id="382" r:id="rId30"/>
    <p:sldId id="383" r:id="rId31"/>
    <p:sldId id="384" r:id="rId32"/>
    <p:sldId id="385" r:id="rId33"/>
    <p:sldId id="386" r:id="rId34"/>
    <p:sldId id="390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31" autoAdjust="0"/>
    <p:restoredTop sz="89659" autoAdjust="0"/>
  </p:normalViewPr>
  <p:slideViewPr>
    <p:cSldViewPr>
      <p:cViewPr varScale="1">
        <p:scale>
          <a:sx n="59" d="100"/>
          <a:sy n="59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8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00527-1848-4C71-BC26-8F67D28C7FA9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B0518-60AE-4F26-B432-7AEAF97461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15B-28B1-48DE-8801-07E725A9DC73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7747-1BC4-4373-A248-78A0CA48D775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98C4B-E08B-41D2-85E6-8E0DAA621FFC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zh-CN" altLang="en-US" dirty="0" smtClean="0"/>
              <a:t>程序设计实践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142876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陈海明 博士 副教授</a:t>
            </a:r>
            <a:endParaRPr lang="en-US" altLang="zh-CN" sz="2400" dirty="0" smtClean="0"/>
          </a:p>
          <a:p>
            <a:pPr algn="l"/>
            <a:r>
              <a:rPr lang="zh-CN" altLang="en-US" sz="2400" dirty="0" smtClean="0"/>
              <a:t>信息学院 计算机系</a:t>
            </a:r>
            <a:endParaRPr lang="en-US" altLang="zh-CN" sz="2400" dirty="0" smtClean="0"/>
          </a:p>
          <a:p>
            <a:pPr algn="l"/>
            <a:r>
              <a:rPr lang="en-US" altLang="zh-CN" sz="2400" dirty="0" smtClean="0"/>
              <a:t>http://www.chenhaiming.cn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571480"/>
            <a:ext cx="5572132" cy="6429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电子信息类非计算机专业选修课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170" name="Picture 2" descr="https://timgsa.baidu.com/timg?image&amp;quality=80&amp;size=b9999_10000&amp;sec=1505204535720&amp;di=e3ba8011939dc17659bc5cc9abb58db2&amp;imgtype=0&amp;src=http%3A%2F%2Fphoto.hanyu.iciba.com%2Fupload%2Fchinesewiki%2FB%2F4%2FB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447681" cy="3157509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递归实现数制转换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十进制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二进制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57224" y="2500306"/>
            <a:ext cx="4572000" cy="2677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CN" sz="2800" dirty="0" smtClean="0"/>
              <a:t>void </a:t>
            </a:r>
            <a:r>
              <a:rPr lang="en-US" altLang="zh-CN" sz="2800" dirty="0" err="1" smtClean="0"/>
              <a:t>DeToBi</a:t>
            </a:r>
            <a:r>
              <a:rPr lang="en-US" altLang="zh-CN" sz="2800" dirty="0" smtClean="0"/>
              <a:t>(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n) {</a:t>
            </a:r>
          </a:p>
          <a:p>
            <a:pPr lvl="1"/>
            <a:r>
              <a:rPr lang="en-US" altLang="zh-CN" sz="2800" dirty="0" smtClean="0"/>
              <a:t>if (n &gt; 1) {</a:t>
            </a:r>
          </a:p>
          <a:p>
            <a:pPr lvl="2"/>
            <a:r>
              <a:rPr lang="en-US" altLang="zh-CN" sz="2800" dirty="0" err="1" smtClean="0"/>
              <a:t>DeToBi</a:t>
            </a:r>
            <a:r>
              <a:rPr lang="en-US" altLang="zh-CN" sz="2800" dirty="0" smtClean="0"/>
              <a:t>(n / 2);</a:t>
            </a:r>
          </a:p>
          <a:p>
            <a:pPr lvl="1"/>
            <a:r>
              <a:rPr lang="en-US" altLang="zh-CN" sz="2800" dirty="0" smtClean="0"/>
              <a:t>}</a:t>
            </a:r>
          </a:p>
          <a:p>
            <a:pPr lvl="1"/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("%d", n%2);</a:t>
            </a:r>
          </a:p>
          <a:p>
            <a:r>
              <a:rPr lang="en-US" altLang="zh-CN" sz="2800" dirty="0" smtClean="0"/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递归实现数制转换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二进制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十进制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85786" y="2333685"/>
            <a:ext cx="6286544" cy="4524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void </a:t>
            </a:r>
            <a:r>
              <a:rPr lang="en-US" altLang="zh-CN" sz="2400" dirty="0" err="1" smtClean="0"/>
              <a:t>BiToDe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n, </a:t>
            </a: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*sum, </a:t>
            </a: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*m)</a:t>
            </a:r>
          </a:p>
          <a:p>
            <a:r>
              <a:rPr lang="en-US" altLang="zh-CN" sz="2400" dirty="0" smtClean="0"/>
              <a:t>{</a:t>
            </a:r>
          </a:p>
          <a:p>
            <a:r>
              <a:rPr lang="en-US" altLang="zh-CN" sz="2400" dirty="0" smtClean="0"/>
              <a:t>char c;</a:t>
            </a:r>
          </a:p>
          <a:p>
            <a:r>
              <a:rPr lang="en-US" altLang="zh-CN" sz="2400" dirty="0" smtClean="0"/>
              <a:t>c=</a:t>
            </a:r>
            <a:r>
              <a:rPr lang="en-US" altLang="zh-CN" sz="2400" dirty="0" err="1" smtClean="0"/>
              <a:t>getchar</a:t>
            </a:r>
            <a:r>
              <a:rPr lang="en-US" altLang="zh-CN" sz="2400" dirty="0" smtClean="0"/>
              <a:t>();</a:t>
            </a:r>
          </a:p>
          <a:p>
            <a:r>
              <a:rPr lang="en-US" altLang="zh-CN" sz="2400" dirty="0" smtClean="0"/>
              <a:t>if (c != '\n')</a:t>
            </a:r>
          </a:p>
          <a:p>
            <a:r>
              <a:rPr lang="en-US" altLang="zh-CN" sz="2400" dirty="0" smtClean="0"/>
              <a:t>{</a:t>
            </a:r>
          </a:p>
          <a:p>
            <a:pPr lvl="1"/>
            <a:r>
              <a:rPr lang="en-US" altLang="zh-CN" sz="2400" dirty="0" smtClean="0"/>
              <a:t>*m = *m + 1;</a:t>
            </a:r>
          </a:p>
          <a:p>
            <a:pPr lvl="1"/>
            <a:r>
              <a:rPr lang="en-US" altLang="zh-CN" sz="2400" dirty="0" err="1" smtClean="0"/>
              <a:t>BiToDe</a:t>
            </a:r>
            <a:r>
              <a:rPr lang="en-US" altLang="zh-CN" sz="2400" dirty="0" smtClean="0"/>
              <a:t>(n + 1, sum, m);</a:t>
            </a:r>
          </a:p>
          <a:p>
            <a:r>
              <a:rPr lang="en-US" altLang="zh-CN" sz="2400" dirty="0" smtClean="0"/>
              <a:t>}</a:t>
            </a:r>
          </a:p>
          <a:p>
            <a:r>
              <a:rPr lang="en-US" altLang="zh-CN" sz="2400" dirty="0" smtClean="0"/>
              <a:t>if (c == '1')</a:t>
            </a:r>
          </a:p>
          <a:p>
            <a:r>
              <a:rPr lang="pt-BR" altLang="zh-CN" sz="2400" dirty="0" smtClean="0"/>
              <a:t>      *sum = *sum + pow(2, (*m) - n - 1);</a:t>
            </a:r>
          </a:p>
          <a:p>
            <a:r>
              <a:rPr lang="en-US" altLang="zh-CN" sz="2400" dirty="0" smtClean="0"/>
              <a:t>}</a:t>
            </a:r>
            <a:endParaRPr lang="zh-CN" alt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递归实现汉诺塔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74805"/>
            <a:ext cx="4329114" cy="4525963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将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r>
              <a:rPr lang="zh-CN" altLang="en-US" sz="2400" dirty="0" smtClean="0">
                <a:solidFill>
                  <a:srgbClr val="FF0000"/>
                </a:solidFill>
              </a:rPr>
              <a:t>针上的</a:t>
            </a:r>
            <a:r>
              <a:rPr lang="en-US" altLang="zh-CN" sz="2400" dirty="0" smtClean="0">
                <a:solidFill>
                  <a:srgbClr val="FF0000"/>
                </a:solidFill>
              </a:rPr>
              <a:t>n</a:t>
            </a:r>
            <a:r>
              <a:rPr lang="zh-CN" altLang="en-US" sz="2400" dirty="0" smtClean="0">
                <a:solidFill>
                  <a:srgbClr val="FF0000"/>
                </a:solidFill>
              </a:rPr>
              <a:t>个盘子借助</a:t>
            </a:r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r>
              <a:rPr lang="zh-CN" altLang="en-US" sz="2400" dirty="0" smtClean="0">
                <a:solidFill>
                  <a:srgbClr val="FF0000"/>
                </a:solidFill>
              </a:rPr>
              <a:t>针移到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r>
              <a:rPr lang="zh-CN" altLang="en-US" sz="2400" dirty="0" smtClean="0">
                <a:solidFill>
                  <a:srgbClr val="FF0000"/>
                </a:solidFill>
              </a:rPr>
              <a:t>针上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将</a:t>
            </a:r>
            <a:r>
              <a:rPr lang="en-US" altLang="zh-CN" sz="2000" dirty="0" smtClean="0"/>
              <a:t>A</a:t>
            </a:r>
            <a:r>
              <a:rPr lang="zh-CN" altLang="en-US" sz="2000" dirty="0" smtClean="0"/>
              <a:t>针上的第</a:t>
            </a:r>
            <a:r>
              <a:rPr lang="en-US" altLang="zh-CN" sz="2000" dirty="0" smtClean="0"/>
              <a:t>1-(n-1)</a:t>
            </a:r>
            <a:r>
              <a:rPr lang="zh-CN" altLang="en-US" sz="2000" dirty="0" smtClean="0"/>
              <a:t>个盘子借助</a:t>
            </a:r>
            <a:r>
              <a:rPr lang="en-US" altLang="zh-CN" sz="2000" dirty="0" smtClean="0"/>
              <a:t>C</a:t>
            </a:r>
            <a:r>
              <a:rPr lang="zh-CN" altLang="en-US" sz="2000" dirty="0" smtClean="0"/>
              <a:t>针移到</a:t>
            </a:r>
            <a:r>
              <a:rPr lang="en-US" altLang="zh-CN" sz="2000" dirty="0" smtClean="0"/>
              <a:t>B</a:t>
            </a:r>
            <a:r>
              <a:rPr lang="zh-CN" altLang="en-US" sz="2000" dirty="0" smtClean="0"/>
              <a:t>针上；</a:t>
            </a:r>
            <a:endParaRPr lang="en-US" altLang="zh-CN" sz="2000" dirty="0" smtClean="0"/>
          </a:p>
          <a:p>
            <a:pPr lvl="1"/>
            <a:r>
              <a:rPr lang="zh-CN" altLang="en-US" sz="2000" dirty="0" smtClean="0"/>
              <a:t>将</a:t>
            </a:r>
            <a:r>
              <a:rPr lang="en-US" altLang="zh-CN" sz="2000" dirty="0" smtClean="0"/>
              <a:t>A</a:t>
            </a:r>
            <a:r>
              <a:rPr lang="zh-CN" altLang="en-US" sz="2000" dirty="0" smtClean="0"/>
              <a:t>针上的第</a:t>
            </a:r>
            <a:r>
              <a:rPr lang="en-US" altLang="zh-CN" sz="2000" dirty="0" smtClean="0"/>
              <a:t>n</a:t>
            </a:r>
            <a:r>
              <a:rPr lang="zh-CN" altLang="en-US" sz="2000" dirty="0" smtClean="0"/>
              <a:t>个盘子移到</a:t>
            </a:r>
            <a:r>
              <a:rPr lang="en-US" altLang="zh-CN" sz="2000" dirty="0" smtClean="0"/>
              <a:t>C</a:t>
            </a:r>
            <a:r>
              <a:rPr lang="zh-CN" altLang="en-US" sz="2000" dirty="0" smtClean="0"/>
              <a:t>针上；</a:t>
            </a:r>
            <a:endParaRPr lang="en-US" altLang="zh-CN" sz="2000" dirty="0" smtClean="0"/>
          </a:p>
          <a:p>
            <a:pPr lvl="1"/>
            <a:r>
              <a:rPr lang="zh-CN" altLang="en-US" sz="2000" dirty="0" smtClean="0">
                <a:solidFill>
                  <a:srgbClr val="FF0000"/>
                </a:solidFill>
              </a:rPr>
              <a:t>将</a:t>
            </a:r>
            <a:r>
              <a:rPr lang="en-US" altLang="zh-CN" sz="2000" dirty="0" smtClean="0">
                <a:solidFill>
                  <a:srgbClr val="FF0000"/>
                </a:solidFill>
              </a:rPr>
              <a:t>B</a:t>
            </a:r>
            <a:r>
              <a:rPr lang="zh-CN" altLang="en-US" sz="2000" dirty="0" smtClean="0">
                <a:solidFill>
                  <a:srgbClr val="FF0000"/>
                </a:solidFill>
              </a:rPr>
              <a:t>针上的</a:t>
            </a:r>
            <a:r>
              <a:rPr lang="en-US" altLang="zh-CN" sz="2000" dirty="0" smtClean="0">
                <a:solidFill>
                  <a:srgbClr val="FF0000"/>
                </a:solidFill>
              </a:rPr>
              <a:t>n-1</a:t>
            </a:r>
            <a:r>
              <a:rPr lang="zh-CN" altLang="en-US" sz="2000" dirty="0" smtClean="0">
                <a:solidFill>
                  <a:srgbClr val="FF0000"/>
                </a:solidFill>
              </a:rPr>
              <a:t>个盘子借助</a:t>
            </a:r>
            <a:r>
              <a:rPr lang="en-US" altLang="zh-CN" sz="2000" dirty="0" smtClean="0">
                <a:solidFill>
                  <a:srgbClr val="FF0000"/>
                </a:solidFill>
              </a:rPr>
              <a:t>A</a:t>
            </a:r>
            <a:r>
              <a:rPr lang="zh-CN" altLang="en-US" sz="2000" dirty="0" smtClean="0">
                <a:solidFill>
                  <a:srgbClr val="FF0000"/>
                </a:solidFill>
              </a:rPr>
              <a:t>针移到</a:t>
            </a:r>
            <a:r>
              <a:rPr lang="en-US" altLang="zh-CN" sz="2000" dirty="0" smtClean="0">
                <a:solidFill>
                  <a:srgbClr val="FF0000"/>
                </a:solidFill>
              </a:rPr>
              <a:t>C</a:t>
            </a:r>
            <a:r>
              <a:rPr lang="zh-CN" altLang="en-US" sz="2000" dirty="0" smtClean="0">
                <a:solidFill>
                  <a:srgbClr val="FF0000"/>
                </a:solidFill>
              </a:rPr>
              <a:t>针上；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endParaRPr lang="en-US" altLang="zh-CN" sz="2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929190" y="1428736"/>
            <a:ext cx="39290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void Hanoi(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n, char x, char y, char z)</a:t>
            </a:r>
          </a:p>
          <a:p>
            <a:r>
              <a:rPr lang="en-US" altLang="zh-CN" sz="2800" dirty="0" smtClean="0"/>
              <a:t>{</a:t>
            </a:r>
          </a:p>
          <a:p>
            <a:r>
              <a:rPr lang="en-US" altLang="zh-CN" sz="2800" dirty="0" smtClean="0"/>
              <a:t>if (n == 1)</a:t>
            </a:r>
          </a:p>
          <a:p>
            <a:r>
              <a:rPr lang="pt-BR" altLang="zh-CN" sz="2800" dirty="0" smtClean="0"/>
              <a:t>   printf("%c--&gt;%c\n", x, z);</a:t>
            </a:r>
          </a:p>
          <a:p>
            <a:r>
              <a:rPr lang="en-US" altLang="zh-CN" sz="2800" dirty="0" smtClean="0"/>
              <a:t>else {</a:t>
            </a:r>
          </a:p>
          <a:p>
            <a:r>
              <a:rPr lang="en-US" altLang="zh-CN" sz="2800" dirty="0" smtClean="0"/>
              <a:t>   Hanoi(n - 1, x, z, y);</a:t>
            </a:r>
          </a:p>
          <a:p>
            <a:r>
              <a:rPr lang="pt-BR" altLang="zh-CN" sz="2800" dirty="0" smtClean="0"/>
              <a:t>   printf("%c--&gt;%c\n", x, z);</a:t>
            </a:r>
          </a:p>
          <a:p>
            <a:r>
              <a:rPr lang="en-US" altLang="zh-CN" sz="2800" dirty="0" smtClean="0"/>
              <a:t>   </a:t>
            </a:r>
            <a:r>
              <a:rPr lang="pl-PL" altLang="zh-CN" sz="2800" dirty="0" smtClean="0"/>
              <a:t>Hanoi(n - 1, y, x, z);</a:t>
            </a:r>
          </a:p>
          <a:p>
            <a:r>
              <a:rPr lang="en-US" altLang="zh-CN" sz="2800" dirty="0" smtClean="0"/>
              <a:t>}</a:t>
            </a:r>
          </a:p>
          <a:p>
            <a:r>
              <a:rPr lang="en-US" altLang="zh-CN" sz="2800" dirty="0" smtClean="0"/>
              <a:t>}</a:t>
            </a:r>
            <a:endParaRPr lang="zh-CN" altLang="en-US" sz="2800" dirty="0"/>
          </a:p>
        </p:txBody>
      </p:sp>
      <p:sp>
        <p:nvSpPr>
          <p:cNvPr id="21506" name="AutoShape 2" descr="http://img4.imgtn.bdimg.com/it/u=3376866916,707590170&amp;fm=27&amp;gp=0.jpg"/>
          <p:cNvSpPr>
            <a:spLocks noChangeAspect="1" noChangeArrowheads="1"/>
          </p:cNvSpPr>
          <p:nvPr/>
        </p:nvSpPr>
        <p:spPr bwMode="auto">
          <a:xfrm>
            <a:off x="444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1508" name="Picture 4" descr="https://timgsa.baidu.com/timg?image&amp;quality=80&amp;size=b9999_10000&amp;sec=1513569818507&amp;di=70dc8492f438e76119b096bb0ede0aee&amp;imgtype=0&amp;src=http%3A%2F%2Fimages2017.cnblogs.com%2Fblog%2F1128491%2F201707%2F1128491-20170726142653328-6712438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357694"/>
            <a:ext cx="2881306" cy="172158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枚举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sz="2400" dirty="0" smtClean="0"/>
              <a:t>关键：依次处理所有元素。（常见于循环</a:t>
            </a:r>
            <a:r>
              <a:rPr lang="en-US" altLang="zh-CN" sz="2400" dirty="0" smtClean="0"/>
              <a:t>+</a:t>
            </a:r>
            <a:r>
              <a:rPr lang="zh-CN" altLang="en-US" sz="2400" dirty="0" smtClean="0"/>
              <a:t>选择）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28794" y="1608123"/>
            <a:ext cx="6480175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Verdana" pitchFamily="34" charset="0"/>
                <a:ea typeface="华文新魏" pitchFamily="2" charset="-122"/>
              </a:rPr>
              <a:t>很多问题都可以</a:t>
            </a:r>
            <a:r>
              <a:rPr lang="zh-CN" altLang="en-US" sz="3600" b="1" dirty="0">
                <a:latin typeface="Arial"/>
                <a:ea typeface="华文新魏" pitchFamily="2" charset="-122"/>
              </a:rPr>
              <a:t>“</a:t>
            </a:r>
            <a:r>
              <a:rPr lang="zh-CN" altLang="en-US" sz="3600" b="1" dirty="0">
                <a:latin typeface="Verdana" pitchFamily="34" charset="0"/>
                <a:ea typeface="华文新魏" pitchFamily="2" charset="-122"/>
              </a:rPr>
              <a:t>暴力解决</a:t>
            </a:r>
            <a:r>
              <a:rPr lang="zh-CN" altLang="en-US" sz="3600" b="1" dirty="0">
                <a:latin typeface="Arial"/>
                <a:ea typeface="华文新魏" pitchFamily="2" charset="-122"/>
              </a:rPr>
              <a:t>”</a:t>
            </a:r>
            <a:endParaRPr lang="zh-CN" altLang="en-US" sz="3600" b="1" dirty="0">
              <a:latin typeface="Verdana" pitchFamily="34" charset="0"/>
              <a:ea typeface="华文新魏" pitchFamily="2" charset="-122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60369" y="1571612"/>
            <a:ext cx="1079500" cy="1008062"/>
            <a:chOff x="2494" y="2772"/>
            <a:chExt cx="828" cy="840"/>
          </a:xfrm>
        </p:grpSpPr>
        <p:pic>
          <p:nvPicPr>
            <p:cNvPr id="7" name="Picture 7" descr="u=3971585337,1921540150&amp;fm=0&amp;gp=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94" y="2772"/>
              <a:ext cx="828" cy="840"/>
            </a:xfrm>
            <a:prstGeom prst="rect">
              <a:avLst/>
            </a:prstGeom>
            <a:noFill/>
          </p:spPr>
        </p:pic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608" y="2955"/>
              <a:ext cx="522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/>
                <a:t>概念</a:t>
              </a:r>
            </a:p>
          </p:txBody>
        </p:sp>
      </p:grp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3571876"/>
            <a:ext cx="6329378" cy="235745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枚举法框架：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n=0;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for(k=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区间下限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;k&lt;=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区间上限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;k++)   //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枚举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if(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约束条件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)                                       //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条件筛选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{ </a:t>
            </a:r>
            <a:r>
              <a:rPr kumimoji="0" lang="en-US" altLang="zh-C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printf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满足要求的解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);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 n++;                                              //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解的个数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8CA-B1BF-4ED5-B3FC-3E3B284A3782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枚举法求最大公约数</a:t>
            </a:r>
            <a:endParaRPr lang="zh-CN" altLang="en-US" dirty="0"/>
          </a:p>
        </p:txBody>
      </p:sp>
      <p:sp>
        <p:nvSpPr>
          <p:cNvPr id="389127" name="Rectangle 7"/>
          <p:cNvSpPr>
            <a:spLocks noChangeArrowheads="1"/>
          </p:cNvSpPr>
          <p:nvPr/>
        </p:nvSpPr>
        <p:spPr bwMode="auto">
          <a:xfrm>
            <a:off x="1285852" y="1357298"/>
            <a:ext cx="67691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华文新魏" pitchFamily="2" charset="-122"/>
              </a:rPr>
              <a:t>//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  <a:ea typeface="华文新魏" pitchFamily="2" charset="-122"/>
              </a:rPr>
              <a:t>枚举法求最大公约数，假设</a:t>
            </a:r>
            <a:r>
              <a: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华文新魏" pitchFamily="2" charset="-122"/>
              </a:rPr>
              <a:t>a&gt;b</a:t>
            </a:r>
          </a:p>
          <a:p>
            <a:r>
              <a:rPr lang="en-US" altLang="zh-CN" sz="2800" b="1" dirty="0" err="1">
                <a:latin typeface="Times New Roman" pitchFamily="18" charset="0"/>
                <a:ea typeface="华文新魏" pitchFamily="2" charset="-122"/>
              </a:rPr>
              <a:t>int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</a:t>
            </a:r>
            <a:r>
              <a:rPr lang="en-US" altLang="zh-CN" sz="2800" b="1" dirty="0" err="1">
                <a:latin typeface="Times New Roman" pitchFamily="18" charset="0"/>
                <a:ea typeface="华文新魏" pitchFamily="2" charset="-122"/>
              </a:rPr>
              <a:t>gcd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(</a:t>
            </a:r>
            <a:r>
              <a:rPr lang="en-US" altLang="zh-CN" sz="2800" b="1" dirty="0" err="1">
                <a:latin typeface="Times New Roman" pitchFamily="18" charset="0"/>
                <a:ea typeface="华文新魏" pitchFamily="2" charset="-122"/>
              </a:rPr>
              <a:t>int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</a:t>
            </a:r>
            <a:r>
              <a:rPr lang="en-US" altLang="zh-CN" sz="2800" b="1" dirty="0" err="1">
                <a:latin typeface="Times New Roman" pitchFamily="18" charset="0"/>
                <a:ea typeface="华文新魏" pitchFamily="2" charset="-122"/>
              </a:rPr>
              <a:t>a,int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b)</a:t>
            </a:r>
          </a:p>
          <a:p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{   </a:t>
            </a:r>
            <a:r>
              <a:rPr lang="en-US" altLang="zh-CN" sz="2800" b="1" dirty="0" err="1">
                <a:latin typeface="Times New Roman" pitchFamily="18" charset="0"/>
                <a:ea typeface="华文新魏" pitchFamily="2" charset="-122"/>
              </a:rPr>
              <a:t>int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k;</a:t>
            </a:r>
          </a:p>
          <a:p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   for(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k=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b;k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&gt;=1;k--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)  //</a:t>
            </a:r>
            <a:r>
              <a:rPr lang="zh-CN" altLang="en-US" sz="2800" b="1" dirty="0">
                <a:latin typeface="Times New Roman" pitchFamily="18" charset="0"/>
                <a:ea typeface="华文新魏" pitchFamily="2" charset="-122"/>
              </a:rPr>
              <a:t>枚举</a:t>
            </a:r>
          </a:p>
          <a:p>
            <a:r>
              <a:rPr lang="zh-CN" altLang="en-US" sz="2800" b="1" dirty="0">
                <a:latin typeface="Times New Roman" pitchFamily="18" charset="0"/>
                <a:ea typeface="华文新魏" pitchFamily="2" charset="-122"/>
              </a:rPr>
              <a:t>	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if(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a%k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==0&amp;&amp;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b%k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==0)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 //</a:t>
            </a:r>
            <a:r>
              <a:rPr lang="zh-CN" altLang="en-US" sz="2800" b="1" dirty="0">
                <a:latin typeface="Times New Roman" pitchFamily="18" charset="0"/>
                <a:ea typeface="华文新魏" pitchFamily="2" charset="-122"/>
              </a:rPr>
              <a:t>判别</a:t>
            </a:r>
          </a:p>
          <a:p>
            <a:r>
              <a:rPr lang="zh-CN" altLang="en-US" sz="2800" b="1" dirty="0">
                <a:latin typeface="Times New Roman" pitchFamily="18" charset="0"/>
                <a:ea typeface="华文新魏" pitchFamily="2" charset="-122"/>
              </a:rPr>
              <a:t>	</a:t>
            </a:r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return k;</a:t>
            </a:r>
          </a:p>
          <a:p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    return -1;</a:t>
            </a:r>
          </a:p>
          <a:p>
            <a:r>
              <a:rPr lang="en-US" altLang="zh-CN" sz="2800" b="1" dirty="0">
                <a:latin typeface="Times New Roman" pitchFamily="18" charset="0"/>
                <a:ea typeface="华文新魏" pitchFamily="2" charset="-122"/>
              </a:rPr>
              <a:t>}</a:t>
            </a:r>
            <a:endParaRPr lang="sv-SE" altLang="zh-CN" sz="2800" b="1" dirty="0"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89129" name="Text Box 9"/>
          <p:cNvSpPr txBox="1">
            <a:spLocks noChangeArrowheads="1"/>
          </p:cNvSpPr>
          <p:nvPr/>
        </p:nvSpPr>
        <p:spPr bwMode="auto">
          <a:xfrm>
            <a:off x="571472" y="5072074"/>
            <a:ext cx="7920038" cy="861774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、时间复杂度虽大于</a:t>
            </a:r>
            <a:r>
              <a:rPr lang="zh-CN" altLang="en-US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辗转相除法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，但最坏时也仅为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O(n)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、无需数论专业知识，直观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1500174"/>
            <a:ext cx="1079500" cy="1008062"/>
            <a:chOff x="2494" y="2772"/>
            <a:chExt cx="828" cy="840"/>
          </a:xfrm>
        </p:grpSpPr>
        <p:pic>
          <p:nvPicPr>
            <p:cNvPr id="389132" name="Picture 12" descr="u=3971585337,1921540150&amp;fm=0&amp;gp=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94" y="2772"/>
              <a:ext cx="828" cy="840"/>
            </a:xfrm>
            <a:prstGeom prst="rect">
              <a:avLst/>
            </a:prstGeom>
            <a:noFill/>
          </p:spPr>
        </p:pic>
        <p:sp>
          <p:nvSpPr>
            <p:cNvPr id="389133" name="Text Box 13"/>
            <p:cNvSpPr txBox="1">
              <a:spLocks noChangeArrowheads="1"/>
            </p:cNvSpPr>
            <p:nvPr/>
          </p:nvSpPr>
          <p:spPr bwMode="auto">
            <a:xfrm>
              <a:off x="2608" y="2955"/>
              <a:ext cx="522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/>
                <a:t>问题</a:t>
              </a:r>
            </a:p>
          </p:txBody>
        </p:sp>
      </p:grpSp>
      <p:sp>
        <p:nvSpPr>
          <p:cNvPr id="13" name="矩形标注 12"/>
          <p:cNvSpPr/>
          <p:nvPr/>
        </p:nvSpPr>
        <p:spPr>
          <a:xfrm>
            <a:off x="3786182" y="3429000"/>
            <a:ext cx="3286148" cy="1357322"/>
          </a:xfrm>
          <a:prstGeom prst="wedgeRectCallout">
            <a:avLst>
              <a:gd name="adj1" fmla="val -36719"/>
              <a:gd name="adj2" fmla="val 7755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int</a:t>
            </a:r>
            <a:r>
              <a:rPr lang="en-US" dirty="0" smtClean="0"/>
              <a:t> GCD(</a:t>
            </a:r>
            <a:r>
              <a:rPr lang="en-US" dirty="0" err="1" smtClean="0"/>
              <a:t>int</a:t>
            </a:r>
            <a:r>
              <a:rPr lang="en-US" dirty="0" smtClean="0"/>
              <a:t> </a:t>
            </a:r>
            <a:r>
              <a:rPr lang="en-US" dirty="0" err="1" smtClean="0"/>
              <a:t>a,int</a:t>
            </a:r>
            <a:r>
              <a:rPr lang="en-US" dirty="0" smtClean="0"/>
              <a:t> b)</a:t>
            </a:r>
          </a:p>
          <a:p>
            <a:r>
              <a:rPr lang="en-US" dirty="0" smtClean="0"/>
              <a:t> {</a:t>
            </a:r>
          </a:p>
          <a:p>
            <a:r>
              <a:rPr lang="en-US" dirty="0" smtClean="0"/>
              <a:t>     return b==0?a:GCD(</a:t>
            </a:r>
            <a:r>
              <a:rPr lang="en-US" dirty="0" err="1" smtClean="0"/>
              <a:t>b,a%b</a:t>
            </a:r>
            <a:r>
              <a:rPr lang="en-US" dirty="0" smtClean="0"/>
              <a:t>);</a:t>
            </a:r>
          </a:p>
          <a:p>
            <a:r>
              <a:rPr lang="en-US" dirty="0" smtClean="0"/>
              <a:t> }</a:t>
            </a:r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9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6AF-8157-458F-81C2-DBDF56E71A91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zh-CN" altLang="en-US" dirty="0" smtClean="0"/>
              <a:t>枚举法求最小公倍数</a:t>
            </a:r>
            <a:endParaRPr lang="zh-CN" altLang="en-US" dirty="0"/>
          </a:p>
        </p:txBody>
      </p:sp>
      <p:sp>
        <p:nvSpPr>
          <p:cNvPr id="390166" name="Rectangle 22"/>
          <p:cNvSpPr>
            <a:spLocks noChangeArrowheads="1"/>
          </p:cNvSpPr>
          <p:nvPr/>
        </p:nvSpPr>
        <p:spPr bwMode="auto">
          <a:xfrm>
            <a:off x="539750" y="1428736"/>
            <a:ext cx="676910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3200" b="1" dirty="0">
                <a:solidFill>
                  <a:srgbClr val="FF3300"/>
                </a:solidFill>
                <a:latin typeface="Times New Roman" pitchFamily="18" charset="0"/>
                <a:ea typeface="华文新魏" pitchFamily="2" charset="-122"/>
              </a:rPr>
              <a:t>//</a:t>
            </a:r>
            <a:r>
              <a:rPr lang="zh-CN" altLang="en-US" sz="3200" b="1" dirty="0">
                <a:solidFill>
                  <a:srgbClr val="FF3300"/>
                </a:solidFill>
                <a:latin typeface="Times New Roman" pitchFamily="18" charset="0"/>
                <a:ea typeface="华文新魏" pitchFamily="2" charset="-122"/>
              </a:rPr>
              <a:t>枚举法求最小公倍数，假设</a:t>
            </a:r>
            <a:r>
              <a:rPr lang="en-US" altLang="zh-CN" sz="3200" b="1" dirty="0">
                <a:solidFill>
                  <a:srgbClr val="FF3300"/>
                </a:solidFill>
                <a:latin typeface="Times New Roman" pitchFamily="18" charset="0"/>
                <a:ea typeface="华文新魏" pitchFamily="2" charset="-122"/>
              </a:rPr>
              <a:t>a&gt;b</a:t>
            </a:r>
          </a:p>
        </p:txBody>
      </p:sp>
      <p:sp>
        <p:nvSpPr>
          <p:cNvPr id="390169" name="Rectangle 25"/>
          <p:cNvSpPr>
            <a:spLocks noChangeArrowheads="1"/>
          </p:cNvSpPr>
          <p:nvPr/>
        </p:nvSpPr>
        <p:spPr bwMode="auto">
          <a:xfrm>
            <a:off x="611188" y="2060575"/>
            <a:ext cx="74168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</a:rPr>
              <a:t>int lcm(int a,int b) </a:t>
            </a:r>
          </a:p>
          <a:p>
            <a:r>
              <a:rPr lang="en-US" altLang="zh-CN" sz="3200" b="1">
                <a:latin typeface="Times New Roman" pitchFamily="18" charset="0"/>
              </a:rPr>
              <a:t>{   int k;</a:t>
            </a:r>
          </a:p>
          <a:p>
            <a:r>
              <a:rPr lang="en-US" altLang="zh-CN" sz="3200" b="1">
                <a:latin typeface="Times New Roman" pitchFamily="18" charset="0"/>
              </a:rPr>
              <a:t>    for(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k=a;k&lt;=a*b;k=k+a</a:t>
            </a:r>
            <a:r>
              <a:rPr lang="en-US" altLang="zh-CN" sz="3200" b="1">
                <a:latin typeface="Times New Roman" pitchFamily="18" charset="0"/>
              </a:rPr>
              <a:t>  )    //</a:t>
            </a:r>
            <a:r>
              <a:rPr lang="zh-CN" altLang="en-US" sz="3200" b="1">
                <a:latin typeface="Times New Roman" pitchFamily="18" charset="0"/>
              </a:rPr>
              <a:t>枚举</a:t>
            </a:r>
          </a:p>
          <a:p>
            <a:r>
              <a:rPr lang="zh-CN" altLang="en-US" sz="3200" b="1">
                <a:latin typeface="Times New Roman" pitchFamily="18" charset="0"/>
              </a:rPr>
              <a:t>        </a:t>
            </a:r>
            <a:r>
              <a:rPr lang="en-US" altLang="zh-CN" sz="3200" b="1">
                <a:latin typeface="Times New Roman" pitchFamily="18" charset="0"/>
              </a:rPr>
              <a:t>if(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k%a==0&amp;&amp;k%b==0</a:t>
            </a:r>
            <a:r>
              <a:rPr lang="en-US" altLang="zh-CN" sz="3200" b="1">
                <a:latin typeface="Times New Roman" pitchFamily="18" charset="0"/>
              </a:rPr>
              <a:t>  )  //</a:t>
            </a:r>
            <a:r>
              <a:rPr lang="zh-CN" altLang="en-US" sz="3200" b="1">
                <a:latin typeface="Times New Roman" pitchFamily="18" charset="0"/>
              </a:rPr>
              <a:t>判别</a:t>
            </a:r>
          </a:p>
          <a:p>
            <a:r>
              <a:rPr lang="zh-CN" altLang="en-US" sz="3200" b="1">
                <a:latin typeface="Times New Roman" pitchFamily="18" charset="0"/>
              </a:rPr>
              <a:t>        </a:t>
            </a:r>
            <a:r>
              <a:rPr lang="en-US" altLang="zh-CN" sz="3200" b="1">
                <a:latin typeface="Times New Roman" pitchFamily="18" charset="0"/>
              </a:rPr>
              <a:t>return k;</a:t>
            </a:r>
          </a:p>
          <a:p>
            <a:r>
              <a:rPr lang="en-US" altLang="zh-CN" sz="3200" b="1">
                <a:latin typeface="Times New Roman" pitchFamily="18" charset="0"/>
              </a:rPr>
              <a:t>    return -1;</a:t>
            </a:r>
          </a:p>
          <a:p>
            <a:r>
              <a:rPr lang="en-US" altLang="zh-CN" sz="3200" b="1">
                <a:latin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7CF9-CE91-4398-8B0D-5665EF747E1E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四方定理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4" y="1635120"/>
            <a:ext cx="8572528" cy="100806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zh-CN" altLang="en-US" dirty="0"/>
              <a:t>数论中的“四方定理”：所有自然数至多只要用</a:t>
            </a:r>
            <a:r>
              <a:rPr lang="en-US" altLang="zh-CN" dirty="0"/>
              <a:t>4</a:t>
            </a:r>
            <a:r>
              <a:rPr lang="zh-CN" altLang="en-US" dirty="0"/>
              <a:t>个数的平方和就可以表示，请编程验证此定理。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/>
          </a:p>
        </p:txBody>
      </p:sp>
      <p:sp>
        <p:nvSpPr>
          <p:cNvPr id="422919" name="Text Box 7"/>
          <p:cNvSpPr txBox="1">
            <a:spLocks noChangeArrowheads="1"/>
          </p:cNvSpPr>
          <p:nvPr/>
        </p:nvSpPr>
        <p:spPr bwMode="auto">
          <a:xfrm>
            <a:off x="755650" y="2868599"/>
            <a:ext cx="4105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latin typeface="Comic Sans MS" pitchFamily="66" charset="0"/>
              </a:rPr>
              <a:t>N=I</a:t>
            </a:r>
            <a:r>
              <a:rPr lang="en-US" altLang="zh-CN" sz="3200" baseline="30000" dirty="0">
                <a:latin typeface="Comic Sans MS" pitchFamily="66" charset="0"/>
              </a:rPr>
              <a:t>2</a:t>
            </a:r>
            <a:r>
              <a:rPr lang="en-US" altLang="zh-CN" sz="3200" dirty="0">
                <a:latin typeface="Comic Sans MS" pitchFamily="66" charset="0"/>
              </a:rPr>
              <a:t>+J</a:t>
            </a:r>
            <a:r>
              <a:rPr lang="en-US" altLang="zh-CN" sz="3200" baseline="30000" dirty="0">
                <a:latin typeface="Comic Sans MS" pitchFamily="66" charset="0"/>
              </a:rPr>
              <a:t>2</a:t>
            </a:r>
            <a:r>
              <a:rPr lang="en-US" altLang="zh-CN" sz="3200" dirty="0">
                <a:latin typeface="Comic Sans MS" pitchFamily="66" charset="0"/>
              </a:rPr>
              <a:t>+K</a:t>
            </a:r>
            <a:r>
              <a:rPr lang="en-US" altLang="zh-CN" sz="3200" baseline="30000" dirty="0">
                <a:latin typeface="Comic Sans MS" pitchFamily="66" charset="0"/>
              </a:rPr>
              <a:t>2</a:t>
            </a:r>
            <a:r>
              <a:rPr lang="en-US" altLang="zh-CN" sz="3200" dirty="0">
                <a:latin typeface="Comic Sans MS" pitchFamily="66" charset="0"/>
              </a:rPr>
              <a:t>+M</a:t>
            </a:r>
            <a:r>
              <a:rPr lang="en-US" altLang="zh-CN" sz="3200" baseline="30000" dirty="0">
                <a:latin typeface="Comic Sans MS" pitchFamily="66" charset="0"/>
              </a:rPr>
              <a:t>2</a:t>
            </a:r>
          </a:p>
        </p:txBody>
      </p:sp>
      <p:sp>
        <p:nvSpPr>
          <p:cNvPr id="422920" name="Text Box 8"/>
          <p:cNvSpPr txBox="1">
            <a:spLocks noChangeArrowheads="1"/>
          </p:cNvSpPr>
          <p:nvPr/>
        </p:nvSpPr>
        <p:spPr bwMode="auto">
          <a:xfrm>
            <a:off x="642910" y="4000504"/>
            <a:ext cx="428945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latin typeface="Comic Sans MS" pitchFamily="66" charset="0"/>
              </a:rPr>
              <a:t> </a:t>
            </a:r>
            <a:r>
              <a:rPr lang="zh-CN" altLang="en-US" sz="3200" dirty="0">
                <a:latin typeface="Comic Sans MS" pitchFamily="66" charset="0"/>
              </a:rPr>
              <a:t>设</a:t>
            </a:r>
            <a:r>
              <a:rPr lang="en-US" altLang="zh-CN" sz="3200" dirty="0">
                <a:latin typeface="Times New Roman" pitchFamily="18" charset="0"/>
              </a:rPr>
              <a:t>I&gt;=J&gt;=K&gt;=M</a:t>
            </a:r>
            <a:endParaRPr lang="en-US" altLang="zh-CN" sz="3200" baseline="300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0D9F-8C7D-464B-81AB-923F906F9FE4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四方定理</a:t>
            </a:r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285720" y="1357298"/>
            <a:ext cx="835821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itchFamily="18" charset="0"/>
              </a:rPr>
              <a:t>void </a:t>
            </a:r>
            <a:r>
              <a:rPr lang="en-US" altLang="zh-CN" sz="2400" b="1" dirty="0" err="1">
                <a:latin typeface="Times New Roman" pitchFamily="18" charset="0"/>
              </a:rPr>
              <a:t>verify_four_square</a:t>
            </a:r>
            <a:r>
              <a:rPr lang="en-US" altLang="zh-CN" sz="2400" b="1" dirty="0">
                <a:latin typeface="Times New Roman" pitchFamily="18" charset="0"/>
              </a:rPr>
              <a:t>(</a:t>
            </a:r>
            <a:r>
              <a:rPr lang="en-US" altLang="zh-CN" sz="2400" b="1" dirty="0" err="1">
                <a:latin typeface="Times New Roman" pitchFamily="18" charset="0"/>
              </a:rPr>
              <a:t>int</a:t>
            </a:r>
            <a:r>
              <a:rPr lang="en-US" altLang="zh-CN" sz="2400" b="1" dirty="0">
                <a:latin typeface="Times New Roman" pitchFamily="18" charset="0"/>
              </a:rPr>
              <a:t> number)</a:t>
            </a:r>
          </a:p>
          <a:p>
            <a:r>
              <a:rPr lang="en-US" altLang="zh-CN" sz="2400" b="1" dirty="0">
                <a:latin typeface="Times New Roman" pitchFamily="18" charset="0"/>
              </a:rPr>
              <a:t>{   </a:t>
            </a:r>
            <a:r>
              <a:rPr lang="en-US" altLang="zh-CN" sz="2400" b="1" dirty="0" err="1">
                <a:latin typeface="Times New Roman" pitchFamily="18" charset="0"/>
              </a:rPr>
              <a:t>int</a:t>
            </a:r>
            <a:r>
              <a:rPr lang="en-US" altLang="zh-CN" sz="2400" b="1" dirty="0">
                <a:latin typeface="Times New Roman" pitchFamily="18" charset="0"/>
              </a:rPr>
              <a:t> </a:t>
            </a:r>
            <a:r>
              <a:rPr lang="en-US" altLang="zh-CN" sz="2400" b="1" dirty="0" err="1">
                <a:latin typeface="Times New Roman" pitchFamily="18" charset="0"/>
              </a:rPr>
              <a:t>i,j,k,n</a:t>
            </a:r>
            <a:r>
              <a:rPr lang="en-US" altLang="zh-CN" sz="2400" b="1" dirty="0">
                <a:latin typeface="Times New Roman" pitchFamily="18" charset="0"/>
              </a:rPr>
              <a:t>;</a:t>
            </a:r>
          </a:p>
          <a:p>
            <a:r>
              <a:rPr lang="en-US" altLang="zh-CN" sz="2400" b="1" dirty="0">
                <a:latin typeface="Times New Roman" pitchFamily="18" charset="0"/>
              </a:rPr>
              <a:t>    for(</a:t>
            </a:r>
            <a:r>
              <a:rPr lang="en-US" altLang="zh-CN" sz="2400" b="1" dirty="0" err="1">
                <a:latin typeface="Times New Roman" pitchFamily="18" charset="0"/>
              </a:rPr>
              <a:t>i</a:t>
            </a:r>
            <a:r>
              <a:rPr lang="en-US" altLang="zh-CN" sz="2400" b="1" dirty="0">
                <a:latin typeface="Times New Roman" pitchFamily="18" charset="0"/>
              </a:rPr>
              <a:t>=1;i&lt;number/2;i++)  </a:t>
            </a:r>
            <a:r>
              <a:rPr lang="en-US" altLang="zh-CN" sz="2400" b="1" dirty="0" smtClean="0">
                <a:latin typeface="Times New Roman" pitchFamily="18" charset="0"/>
              </a:rPr>
              <a:t>     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//</a:t>
            </a:r>
            <a:r>
              <a:rPr lang="zh-CN" altLang="en-US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穷举法，试探</a:t>
            </a:r>
            <a:r>
              <a:rPr lang="en-US" altLang="zh-CN" sz="2400" b="1" dirty="0" err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i,j,k,n</a:t>
            </a:r>
            <a:r>
              <a:rPr lang="zh-CN" altLang="en-US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的不同值</a:t>
            </a:r>
          </a:p>
          <a:p>
            <a:r>
              <a:rPr lang="zh-CN" altLang="en-US" sz="2400" b="1" dirty="0">
                <a:latin typeface="Times New Roman" pitchFamily="18" charset="0"/>
              </a:rPr>
              <a:t>       </a:t>
            </a:r>
            <a:r>
              <a:rPr lang="en-US" altLang="zh-CN" sz="2400" b="1" dirty="0">
                <a:latin typeface="Times New Roman" pitchFamily="18" charset="0"/>
              </a:rPr>
              <a:t>for(j=0;j&lt;</a:t>
            </a:r>
            <a:r>
              <a:rPr lang="en-US" altLang="zh-CN" sz="2400" b="1" dirty="0" err="1">
                <a:latin typeface="Times New Roman" pitchFamily="18" charset="0"/>
              </a:rPr>
              <a:t>i;j</a:t>
            </a:r>
            <a:r>
              <a:rPr lang="en-US" altLang="zh-CN" sz="2400" b="1" dirty="0">
                <a:latin typeface="Times New Roman" pitchFamily="18" charset="0"/>
              </a:rPr>
              <a:t>++)</a:t>
            </a:r>
          </a:p>
          <a:p>
            <a:r>
              <a:rPr lang="en-US" altLang="zh-CN" sz="2400" b="1" dirty="0">
                <a:latin typeface="Times New Roman" pitchFamily="18" charset="0"/>
              </a:rPr>
              <a:t>	</a:t>
            </a:r>
            <a:r>
              <a:rPr lang="en-US" altLang="zh-CN" sz="2400" b="1" dirty="0" smtClean="0">
                <a:latin typeface="Times New Roman" pitchFamily="18" charset="0"/>
              </a:rPr>
              <a:t>for(k=0;k&lt;</a:t>
            </a:r>
            <a:r>
              <a:rPr lang="en-US" altLang="zh-CN" sz="2400" b="1" dirty="0" err="1" smtClean="0">
                <a:latin typeface="Times New Roman" pitchFamily="18" charset="0"/>
              </a:rPr>
              <a:t>j;k</a:t>
            </a:r>
            <a:r>
              <a:rPr lang="en-US" altLang="zh-CN" sz="2400" b="1" dirty="0">
                <a:latin typeface="Times New Roman" pitchFamily="18" charset="0"/>
              </a:rPr>
              <a:t>++)</a:t>
            </a:r>
          </a:p>
          <a:p>
            <a:r>
              <a:rPr lang="en-US" altLang="zh-CN" sz="2400" b="1" dirty="0">
                <a:latin typeface="Times New Roman" pitchFamily="18" charset="0"/>
              </a:rPr>
              <a:t>	    </a:t>
            </a:r>
            <a:r>
              <a:rPr lang="en-US" altLang="zh-CN" sz="2400" b="1" dirty="0" smtClean="0">
                <a:latin typeface="Times New Roman" pitchFamily="18" charset="0"/>
              </a:rPr>
              <a:t> for(n=0;n&lt;</a:t>
            </a:r>
            <a:r>
              <a:rPr lang="en-US" altLang="zh-CN" sz="2400" b="1" dirty="0" err="1" smtClean="0">
                <a:latin typeface="Times New Roman" pitchFamily="18" charset="0"/>
              </a:rPr>
              <a:t>k;n</a:t>
            </a:r>
            <a:r>
              <a:rPr lang="en-US" altLang="zh-CN" sz="2400" b="1" dirty="0">
                <a:latin typeface="Times New Roman" pitchFamily="18" charset="0"/>
              </a:rPr>
              <a:t>++)</a:t>
            </a:r>
          </a:p>
          <a:p>
            <a:pPr lvl="2"/>
            <a:r>
              <a:rPr lang="en-US" altLang="zh-CN" sz="2400" b="1" dirty="0">
                <a:latin typeface="Times New Roman" pitchFamily="18" charset="0"/>
              </a:rPr>
              <a:t>	if(number==</a:t>
            </a:r>
            <a:r>
              <a:rPr lang="en-US" altLang="zh-CN" sz="2400" b="1" dirty="0" err="1">
                <a:latin typeface="Times New Roman" pitchFamily="18" charset="0"/>
              </a:rPr>
              <a:t>i</a:t>
            </a:r>
            <a:r>
              <a:rPr lang="en-US" altLang="zh-CN" sz="2400" b="1" dirty="0">
                <a:latin typeface="Times New Roman" pitchFamily="18" charset="0"/>
              </a:rPr>
              <a:t>*</a:t>
            </a:r>
            <a:r>
              <a:rPr lang="en-US" altLang="zh-CN" sz="2400" b="1" dirty="0" err="1">
                <a:latin typeface="Times New Roman" pitchFamily="18" charset="0"/>
              </a:rPr>
              <a:t>i+j</a:t>
            </a:r>
            <a:r>
              <a:rPr lang="en-US" altLang="zh-CN" sz="2400" b="1" dirty="0">
                <a:latin typeface="Times New Roman" pitchFamily="18" charset="0"/>
              </a:rPr>
              <a:t>*</a:t>
            </a:r>
            <a:r>
              <a:rPr lang="en-US" altLang="zh-CN" sz="2400" b="1" dirty="0" err="1">
                <a:latin typeface="Times New Roman" pitchFamily="18" charset="0"/>
              </a:rPr>
              <a:t>j+k</a:t>
            </a:r>
            <a:r>
              <a:rPr lang="en-US" altLang="zh-CN" sz="2400" b="1" dirty="0">
                <a:latin typeface="Times New Roman" pitchFamily="18" charset="0"/>
              </a:rPr>
              <a:t>*</a:t>
            </a:r>
            <a:r>
              <a:rPr lang="en-US" altLang="zh-CN" sz="2400" b="1" dirty="0" err="1">
                <a:latin typeface="Times New Roman" pitchFamily="18" charset="0"/>
              </a:rPr>
              <a:t>k+n</a:t>
            </a:r>
            <a:r>
              <a:rPr lang="en-US" altLang="zh-CN" sz="2400" b="1" dirty="0">
                <a:latin typeface="Times New Roman" pitchFamily="18" charset="0"/>
              </a:rPr>
              <a:t>*n)</a:t>
            </a:r>
          </a:p>
          <a:p>
            <a:pPr lvl="2"/>
            <a:r>
              <a:rPr lang="en-US" altLang="zh-CN" sz="2400" b="1" dirty="0">
                <a:latin typeface="Times New Roman" pitchFamily="18" charset="0"/>
              </a:rPr>
              <a:t>	{</a:t>
            </a:r>
          </a:p>
          <a:p>
            <a:pPr lvl="5"/>
            <a:r>
              <a:rPr lang="en-US" altLang="zh-CN" sz="2400" b="1" dirty="0" err="1" smtClean="0">
                <a:latin typeface="Times New Roman" pitchFamily="18" charset="0"/>
              </a:rPr>
              <a:t>printf</a:t>
            </a:r>
            <a:r>
              <a:rPr lang="en-US" altLang="zh-CN" sz="2400" b="1" dirty="0">
                <a:latin typeface="Times New Roman" pitchFamily="18" charset="0"/>
              </a:rPr>
              <a:t>("%d=%</a:t>
            </a:r>
            <a:r>
              <a:rPr lang="en-US" altLang="zh-CN" sz="2400" b="1" dirty="0" smtClean="0">
                <a:latin typeface="Times New Roman" pitchFamily="18" charset="0"/>
              </a:rPr>
              <a:t>d^2+%d^2+%d^2+%d^2\n",</a:t>
            </a:r>
            <a:br>
              <a:rPr lang="en-US" altLang="zh-CN" sz="2400" b="1" dirty="0" smtClean="0">
                <a:latin typeface="Times New Roman" pitchFamily="18" charset="0"/>
              </a:rPr>
            </a:br>
            <a:r>
              <a:rPr lang="en-US" altLang="zh-CN" sz="2400" b="1" dirty="0" smtClean="0">
                <a:latin typeface="Times New Roman" pitchFamily="18" charset="0"/>
              </a:rPr>
              <a:t>number, </a:t>
            </a:r>
            <a:r>
              <a:rPr lang="en-US" altLang="zh-CN" sz="2400" b="1" dirty="0" err="1" smtClean="0">
                <a:latin typeface="Times New Roman" pitchFamily="18" charset="0"/>
              </a:rPr>
              <a:t>i,j,k,n</a:t>
            </a:r>
            <a:r>
              <a:rPr lang="en-US" altLang="zh-CN" sz="2400" b="1" dirty="0" smtClean="0">
                <a:latin typeface="Times New Roman" pitchFamily="18" charset="0"/>
              </a:rPr>
              <a:t>);</a:t>
            </a:r>
            <a:endParaRPr lang="en-US" altLang="zh-CN" sz="2400" b="1" dirty="0">
              <a:latin typeface="Times New Roman" pitchFamily="18" charset="0"/>
            </a:endParaRPr>
          </a:p>
          <a:p>
            <a:pPr lvl="5"/>
            <a:r>
              <a:rPr lang="en-US" altLang="zh-CN" sz="2400" b="1" dirty="0" smtClean="0">
                <a:latin typeface="Times New Roman" pitchFamily="18" charset="0"/>
              </a:rPr>
              <a:t>return </a:t>
            </a:r>
            <a:r>
              <a:rPr lang="en-US" altLang="zh-CN" sz="2400" b="1" dirty="0">
                <a:latin typeface="Times New Roman" pitchFamily="18" charset="0"/>
              </a:rPr>
              <a:t>;</a:t>
            </a:r>
          </a:p>
          <a:p>
            <a:pPr lvl="2"/>
            <a:r>
              <a:rPr lang="en-US" altLang="zh-CN" sz="2400" b="1" dirty="0">
                <a:latin typeface="Times New Roman" pitchFamily="18" charset="0"/>
              </a:rPr>
              <a:t>	}</a:t>
            </a:r>
          </a:p>
          <a:p>
            <a:r>
              <a:rPr lang="en-US" altLang="zh-CN" sz="2400" b="1" dirty="0">
                <a:latin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C4FF-ADDB-4F24-9AB4-879B08FE8FD2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428604"/>
            <a:ext cx="8229600" cy="777875"/>
          </a:xfrm>
        </p:spPr>
        <p:txBody>
          <a:bodyPr>
            <a:normAutofit/>
          </a:bodyPr>
          <a:lstStyle/>
          <a:p>
            <a:r>
              <a:rPr lang="zh-CN" altLang="en-US" dirty="0"/>
              <a:t>真分数递增序列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13"/>
            <a:ext cx="9001156" cy="13573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273050" indent="-273050">
              <a:buFontTx/>
              <a:buNone/>
            </a:pPr>
            <a:r>
              <a:rPr lang="en-US" altLang="zh-CN" sz="2400" dirty="0"/>
              <a:t>   </a:t>
            </a:r>
            <a:r>
              <a:rPr lang="zh-CN" altLang="en-US" sz="2400" dirty="0"/>
              <a:t>统计</a:t>
            </a:r>
            <a:r>
              <a:rPr lang="zh-CN" altLang="en-US" sz="2400" dirty="0">
                <a:solidFill>
                  <a:schemeClr val="tx2"/>
                </a:solidFill>
              </a:rPr>
              <a:t>分母在区间</a:t>
            </a:r>
            <a:r>
              <a:rPr lang="en-US" altLang="zh-CN" sz="2400" dirty="0">
                <a:solidFill>
                  <a:schemeClr val="tx2"/>
                </a:solidFill>
              </a:rPr>
              <a:t>[</a:t>
            </a:r>
            <a:r>
              <a:rPr lang="en-US" altLang="zh-CN" sz="2400" dirty="0" err="1">
                <a:solidFill>
                  <a:schemeClr val="tx2"/>
                </a:solidFill>
              </a:rPr>
              <a:t>a,b</a:t>
            </a:r>
            <a:r>
              <a:rPr lang="en-US" altLang="zh-CN" sz="2400" dirty="0">
                <a:solidFill>
                  <a:schemeClr val="tx2"/>
                </a:solidFill>
              </a:rPr>
              <a:t>]</a:t>
            </a:r>
            <a:r>
              <a:rPr lang="zh-CN" altLang="en-US" sz="2400" dirty="0"/>
              <a:t>的</a:t>
            </a:r>
            <a:r>
              <a:rPr lang="zh-CN" altLang="en-US" sz="2400" dirty="0">
                <a:solidFill>
                  <a:schemeClr val="tx2"/>
                </a:solidFill>
              </a:rPr>
              <a:t>最简真分数</a:t>
            </a:r>
            <a:r>
              <a:rPr lang="zh-CN" altLang="en-US" sz="2400" dirty="0"/>
              <a:t>（分子小于分母，且分子分母无公因数）共有多少个？并求这些最简真分数升序序列中的第</a:t>
            </a:r>
            <a:r>
              <a:rPr lang="en-US" altLang="zh-CN" sz="2400" dirty="0"/>
              <a:t>k</a:t>
            </a:r>
            <a:r>
              <a:rPr lang="zh-CN" altLang="en-US" sz="2400" dirty="0"/>
              <a:t>项。（正整数</a:t>
            </a:r>
            <a:r>
              <a:rPr lang="en-US" altLang="zh-CN" sz="2400" dirty="0" err="1"/>
              <a:t>a,b,k</a:t>
            </a:r>
            <a:r>
              <a:rPr lang="zh-CN" altLang="en-US" sz="2400" dirty="0"/>
              <a:t>从键盘输入）</a:t>
            </a:r>
          </a:p>
        </p:txBody>
      </p:sp>
      <p:sp>
        <p:nvSpPr>
          <p:cNvPr id="424964" name="Text Box 4"/>
          <p:cNvSpPr txBox="1">
            <a:spLocks noChangeArrowheads="1"/>
          </p:cNvSpPr>
          <p:nvPr/>
        </p:nvSpPr>
        <p:spPr bwMode="auto">
          <a:xfrm>
            <a:off x="428660" y="2945130"/>
            <a:ext cx="43576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数组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c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d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分别存储分子和分母</a:t>
            </a:r>
          </a:p>
        </p:txBody>
      </p:sp>
      <p:sp>
        <p:nvSpPr>
          <p:cNvPr id="424965" name="Text Box 5"/>
          <p:cNvSpPr txBox="1">
            <a:spLocks noChangeArrowheads="1"/>
          </p:cNvSpPr>
          <p:nvPr/>
        </p:nvSpPr>
        <p:spPr bwMode="auto">
          <a:xfrm>
            <a:off x="428596" y="3507079"/>
            <a:ext cx="49292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在范围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[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a,b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]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内穷举分母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j: a,a+1,…,b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4966" name="Text Box 6"/>
          <p:cNvSpPr txBox="1">
            <a:spLocks noChangeArrowheads="1"/>
          </p:cNvSpPr>
          <p:nvPr/>
        </p:nvSpPr>
        <p:spPr bwMode="auto">
          <a:xfrm>
            <a:off x="428660" y="4069028"/>
            <a:ext cx="65007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对每一个分母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j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穷举分子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: 1,2,…j-1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4969" name="Text Box 9"/>
          <p:cNvSpPr txBox="1">
            <a:spLocks noChangeArrowheads="1"/>
          </p:cNvSpPr>
          <p:nvPr/>
        </p:nvSpPr>
        <p:spPr bwMode="auto">
          <a:xfrm>
            <a:off x="428660" y="4630977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若分子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与分母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j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存在大于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的公因数，非最简，则忽略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否则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得一个最简真分数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c(n)/d(n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)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4970" name="Text Box 10"/>
          <p:cNvSpPr txBox="1">
            <a:spLocks noChangeArrowheads="1"/>
          </p:cNvSpPr>
          <p:nvPr/>
        </p:nvSpPr>
        <p:spPr bwMode="auto">
          <a:xfrm>
            <a:off x="428660" y="5500702"/>
            <a:ext cx="8137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对最简序列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排序，升序排列后的第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k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项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=c(k)/d(k)</a:t>
            </a:r>
            <a:endParaRPr lang="zh-CN" altLang="en-US" sz="2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4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4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4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4" grpId="0"/>
      <p:bldP spid="424965" grpId="0"/>
      <p:bldP spid="424966" grpId="0"/>
      <p:bldP spid="424969" grpId="0"/>
      <p:bldP spid="4249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6979-CBAB-4F3E-AAFD-3A850A16F514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真分数递增序列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3" y="1500174"/>
            <a:ext cx="7500990" cy="4519627"/>
          </a:xfrm>
          <a:noFill/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n=0;   //</a:t>
            </a: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最简真分数计数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for(j=</a:t>
            </a:r>
            <a:r>
              <a:rPr lang="en-US" altLang="zh-CN" sz="2400" dirty="0" err="1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</a:t>
            </a:r>
            <a:r>
              <a:rPr lang="en-US" altLang="zh-CN" sz="2400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;j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zh-CN" sz="2400" dirty="0" err="1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</a:t>
            </a:r>
            <a:r>
              <a:rPr lang="en-US" altLang="zh-CN" sz="2400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;j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   //</a:t>
            </a: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穷举分母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for(</a:t>
            </a:r>
            <a:r>
              <a:rPr lang="en-US" altLang="zh-CN" sz="24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</a:t>
            </a:r>
            <a:r>
              <a:rPr lang="en-US" altLang="zh-CN" sz="24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;i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zh-CN" sz="24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j-1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;i++)  //</a:t>
            </a: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穷举分子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  <a:endParaRPr lang="en-US" altLang="zh-CN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for(t=0,u=2;u&lt;=</a:t>
            </a:r>
            <a:r>
              <a:rPr lang="en-US" altLang="zh-CN" sz="2400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u++) //</a:t>
            </a:r>
            <a:r>
              <a:rPr lang="zh-CN" altLang="en-US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分子分母有公因数舍去</a:t>
            </a:r>
            <a:endParaRPr lang="en-US" altLang="zh-CN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    if(</a:t>
            </a:r>
            <a:r>
              <a:rPr lang="en-US" altLang="zh-CN" sz="2400" dirty="0" err="1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j%u</a:t>
            </a:r>
            <a:r>
              <a:rPr lang="en-US" altLang="zh-CN" sz="240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==0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&amp;&amp;</a:t>
            </a:r>
            <a:r>
              <a:rPr lang="en-US" altLang="zh-CN" sz="2400" dirty="0" err="1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i%u</a:t>
            </a:r>
            <a:r>
              <a:rPr lang="en-US" altLang="zh-CN" sz="240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==</a:t>
            </a:r>
            <a:r>
              <a:rPr lang="en-US" altLang="zh-CN" sz="2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  <a:endParaRPr lang="en-US" altLang="zh-CN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	{t=1; break;}</a:t>
            </a:r>
            <a:endParaRPr lang="zh-CN" altLang="en-US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if(t==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0) 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//</a:t>
            </a:r>
            <a:r>
              <a:rPr lang="zh-CN" altLang="en-US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找到一个最简真分数</a:t>
            </a:r>
            <a:endParaRPr lang="en-US" altLang="zh-CN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    {n++;  </a:t>
            </a:r>
            <a:r>
              <a:rPr lang="en-US" altLang="zh-CN" sz="24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c[n]=</a:t>
            </a:r>
            <a:r>
              <a:rPr lang="en-US" altLang="zh-CN" sz="2400" dirty="0" err="1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24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4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d[n]=j;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}</a:t>
            </a:r>
            <a:endParaRPr lang="zh-CN" altLang="en-US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en-US" altLang="zh-CN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  <a:endParaRPr lang="en-US" altLang="zh-CN" sz="2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5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25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5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内容提要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基本数据结构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线性表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链表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队列</a:t>
            </a:r>
            <a:endParaRPr lang="en-US" altLang="zh-CN" dirty="0" smtClean="0"/>
          </a:p>
          <a:p>
            <a:r>
              <a:rPr lang="zh-CN" altLang="en-US" dirty="0" smtClean="0"/>
              <a:t>排序和查找</a:t>
            </a:r>
            <a:endParaRPr lang="en-US" altLang="zh-CN" dirty="0" smtClean="0"/>
          </a:p>
          <a:p>
            <a:r>
              <a:rPr lang="zh-CN" altLang="en-US" dirty="0" smtClean="0"/>
              <a:t>高精度运算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常用的算法思想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zh-CN" altLang="en-US" dirty="0" smtClean="0"/>
              <a:t>递推（</a:t>
            </a:r>
            <a:r>
              <a:rPr lang="en-US" altLang="zh-CN" dirty="0" smtClean="0"/>
              <a:t>Induction</a:t>
            </a:r>
            <a:r>
              <a:rPr lang="zh-CN" altLang="en-US" dirty="0" smtClean="0"/>
              <a:t>）和递归（</a:t>
            </a:r>
            <a:r>
              <a:rPr lang="en-US" altLang="zh-CN" dirty="0" smtClean="0"/>
              <a:t>Recursion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枚举法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贪心算法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B050-3E68-44BC-AD39-37FB3E6DED94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真分数递增序列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7286676" cy="366237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zh-CN" sz="2800" dirty="0"/>
              <a:t>for(</a:t>
            </a:r>
            <a:r>
              <a:rPr lang="en-US" altLang="zh-CN" sz="2800" dirty="0" err="1"/>
              <a:t>i</a:t>
            </a:r>
            <a:r>
              <a:rPr lang="en-US" altLang="zh-CN" sz="2800" dirty="0"/>
              <a:t>=1;i&lt;=n-1;i++)     //</a:t>
            </a:r>
            <a:r>
              <a:rPr lang="zh-CN" altLang="en-US" sz="2800" dirty="0"/>
              <a:t>冒泡排序</a:t>
            </a:r>
          </a:p>
          <a:p>
            <a:pPr>
              <a:buFontTx/>
              <a:buNone/>
            </a:pPr>
            <a:r>
              <a:rPr lang="zh-CN" altLang="en-US" sz="2800" dirty="0"/>
              <a:t>		</a:t>
            </a:r>
            <a:r>
              <a:rPr lang="en-US" altLang="zh-CN" sz="2800" dirty="0"/>
              <a:t>for(j=1</a:t>
            </a:r>
            <a:r>
              <a:rPr lang="en-US" altLang="zh-CN" sz="2800" dirty="0" smtClean="0"/>
              <a:t>; j</a:t>
            </a:r>
            <a:r>
              <a:rPr lang="en-US" altLang="zh-CN" sz="2800" dirty="0"/>
              <a:t>&lt;=n-</a:t>
            </a:r>
            <a:r>
              <a:rPr lang="en-US" altLang="zh-CN" sz="2800" dirty="0" err="1"/>
              <a:t>i</a:t>
            </a:r>
            <a:r>
              <a:rPr lang="en-US" altLang="zh-CN" sz="2800" dirty="0" smtClean="0"/>
              <a:t>; j</a:t>
            </a:r>
            <a:r>
              <a:rPr lang="en-US" altLang="zh-CN" sz="2800" dirty="0"/>
              <a:t>++)</a:t>
            </a:r>
          </a:p>
          <a:p>
            <a:pPr>
              <a:buFontTx/>
              <a:buNone/>
            </a:pPr>
            <a:r>
              <a:rPr lang="en-US" altLang="zh-CN" sz="2800" dirty="0"/>
              <a:t>			if(</a:t>
            </a:r>
            <a:r>
              <a:rPr lang="en-US" altLang="zh-CN" sz="2800" dirty="0">
                <a:solidFill>
                  <a:schemeClr val="tx2"/>
                </a:solidFill>
              </a:rPr>
              <a:t>c[j]*d[j+1]</a:t>
            </a:r>
            <a:r>
              <a:rPr lang="en-US" altLang="zh-CN" sz="2800" dirty="0"/>
              <a:t>&gt;</a:t>
            </a:r>
            <a:r>
              <a:rPr lang="en-US" altLang="zh-CN" sz="2800" dirty="0">
                <a:solidFill>
                  <a:srgbClr val="0000FF"/>
                </a:solidFill>
              </a:rPr>
              <a:t>c[j+1]*d[j</a:t>
            </a:r>
            <a:r>
              <a:rPr lang="en-US" altLang="zh-CN" sz="2800" dirty="0" smtClean="0">
                <a:solidFill>
                  <a:srgbClr val="0000FF"/>
                </a:solidFill>
              </a:rPr>
              <a:t>]</a:t>
            </a:r>
            <a:r>
              <a:rPr lang="en-US" altLang="zh-CN" sz="2800" dirty="0" smtClean="0"/>
              <a:t>)</a:t>
            </a:r>
          </a:p>
          <a:p>
            <a:pPr>
              <a:buFontTx/>
              <a:buNone/>
            </a:pPr>
            <a:r>
              <a:rPr lang="en-US" altLang="zh-CN" sz="2800" dirty="0" smtClean="0"/>
              <a:t> 			//</a:t>
            </a:r>
            <a:r>
              <a:rPr lang="zh-CN" altLang="en-US" sz="2800" dirty="0" smtClean="0"/>
              <a:t>分子分母同时交换</a:t>
            </a:r>
            <a:endParaRPr lang="en-US" altLang="zh-CN" sz="2800" dirty="0"/>
          </a:p>
          <a:p>
            <a:pPr>
              <a:buFontTx/>
              <a:buNone/>
            </a:pPr>
            <a:r>
              <a:rPr lang="en-US" altLang="zh-CN" sz="2800" dirty="0"/>
              <a:t>			{h=c[j];c[j]=c[j+1];c[j+1]=h;   </a:t>
            </a:r>
          </a:p>
          <a:p>
            <a:pPr>
              <a:buFontTx/>
              <a:buNone/>
            </a:pPr>
            <a:r>
              <a:rPr lang="zh-CN" altLang="en-US" sz="2800" dirty="0"/>
              <a:t>			 </a:t>
            </a:r>
            <a:r>
              <a:rPr lang="en-US" altLang="zh-CN" sz="2800" dirty="0"/>
              <a:t>h=d[j];d[j]=d[j+1];d[j+1]=h</a:t>
            </a:r>
            <a:r>
              <a:rPr lang="en-US" altLang="zh-CN" sz="2800" dirty="0" smtClean="0"/>
              <a:t>;}</a:t>
            </a:r>
            <a:endParaRPr lang="en-US" altLang="zh-CN" sz="2800" dirty="0"/>
          </a:p>
        </p:txBody>
      </p:sp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7072330" y="1785926"/>
          <a:ext cx="806450" cy="936625"/>
        </p:xfrm>
        <a:graphic>
          <a:graphicData uri="http://schemas.openxmlformats.org/presentationml/2006/ole">
            <p:oleObj spid="_x0000_s26626" name="公式" r:id="rId3" imgW="279400" imgH="419100" progId="Equation.3">
              <p:embed/>
            </p:oleObj>
          </a:graphicData>
        </a:graphic>
      </p:graphicFrame>
      <p:sp>
        <p:nvSpPr>
          <p:cNvPr id="427014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27015" name="Object 7"/>
          <p:cNvGraphicFramePr>
            <a:graphicFrameLocks noChangeAspect="1"/>
          </p:cNvGraphicFramePr>
          <p:nvPr/>
        </p:nvGraphicFramePr>
        <p:xfrm>
          <a:off x="7862905" y="1785926"/>
          <a:ext cx="1152525" cy="1017588"/>
        </p:xfrm>
        <a:graphic>
          <a:graphicData uri="http://schemas.openxmlformats.org/presentationml/2006/ole">
            <p:oleObj spid="_x0000_s26627" name="公式" r:id="rId4" imgW="482391" imgH="431613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F319-6CD6-40BB-B562-B8F559B6F9A6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高斯</a:t>
            </a:r>
            <a:r>
              <a:rPr lang="en-US" altLang="zh-CN"/>
              <a:t>8</a:t>
            </a:r>
            <a:r>
              <a:rPr lang="zh-CN" altLang="en-US"/>
              <a:t>皇后问题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在国际象棋的</a:t>
            </a:r>
            <a:r>
              <a:rPr lang="en-US" altLang="zh-CN"/>
              <a:t>8*8</a:t>
            </a:r>
            <a:r>
              <a:rPr lang="zh-CN" altLang="en-US"/>
              <a:t>方格的棋盘上如何放置</a:t>
            </a:r>
            <a:r>
              <a:rPr lang="en-US" altLang="zh-CN"/>
              <a:t>8</a:t>
            </a:r>
            <a:r>
              <a:rPr lang="zh-CN" altLang="en-US"/>
              <a:t>个皇后，使这</a:t>
            </a:r>
            <a:r>
              <a:rPr lang="en-US" altLang="zh-CN"/>
              <a:t>8</a:t>
            </a:r>
            <a:r>
              <a:rPr lang="zh-CN" altLang="en-US"/>
              <a:t>个皇后不能互相攻击，</a:t>
            </a:r>
            <a:r>
              <a:rPr lang="zh-CN" altLang="en-US">
                <a:solidFill>
                  <a:schemeClr val="tx2"/>
                </a:solidFill>
              </a:rPr>
              <a:t>即任意两个皇后不允许处在同一横排、同一纵列，也不允许处在同一与棋盘边框呈</a:t>
            </a:r>
            <a:r>
              <a:rPr lang="en-US" altLang="zh-CN">
                <a:solidFill>
                  <a:schemeClr val="tx2"/>
                </a:solidFill>
              </a:rPr>
              <a:t>45</a:t>
            </a:r>
            <a:r>
              <a:rPr lang="zh-CN" altLang="en-US">
                <a:solidFill>
                  <a:schemeClr val="tx2"/>
                </a:solidFill>
              </a:rPr>
              <a:t>度角的斜线上</a:t>
            </a:r>
            <a:r>
              <a:rPr lang="zh-CN" altLang="en-US"/>
              <a:t>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B07A-87B0-46C2-8CAC-F439F05B0308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高斯</a:t>
            </a:r>
            <a:r>
              <a:rPr lang="en-US" altLang="zh-CN"/>
              <a:t>8</a:t>
            </a:r>
            <a:r>
              <a:rPr lang="zh-CN" altLang="en-US"/>
              <a:t>皇后问题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一个解用一个</a:t>
            </a:r>
            <a:r>
              <a:rPr lang="en-US" altLang="zh-CN" sz="2400" dirty="0"/>
              <a:t>8</a:t>
            </a:r>
            <a:r>
              <a:rPr lang="zh-CN" altLang="en-US" sz="2400" dirty="0"/>
              <a:t>位数表示，第</a:t>
            </a:r>
            <a:r>
              <a:rPr lang="en-US" altLang="zh-CN" sz="2400" dirty="0"/>
              <a:t>k</a:t>
            </a:r>
            <a:r>
              <a:rPr lang="zh-CN" altLang="en-US" sz="2400" dirty="0"/>
              <a:t>个数字为</a:t>
            </a:r>
            <a:r>
              <a:rPr lang="en-US" altLang="zh-CN" sz="2400" dirty="0"/>
              <a:t>j</a:t>
            </a:r>
            <a:r>
              <a:rPr lang="zh-CN" altLang="en-US" sz="2400" dirty="0"/>
              <a:t>，表示第</a:t>
            </a:r>
            <a:r>
              <a:rPr lang="en-US" altLang="zh-CN" sz="2400" dirty="0"/>
              <a:t>k</a:t>
            </a:r>
            <a:r>
              <a:rPr lang="zh-CN" altLang="en-US" sz="2400" dirty="0"/>
              <a:t>行的第</a:t>
            </a:r>
            <a:r>
              <a:rPr lang="en-US" altLang="zh-CN" sz="2400" dirty="0"/>
              <a:t>j</a:t>
            </a:r>
            <a:r>
              <a:rPr lang="zh-CN" altLang="en-US" sz="2400" dirty="0"/>
              <a:t>格放置一个皇后</a:t>
            </a:r>
          </a:p>
        </p:txBody>
      </p:sp>
      <p:pic>
        <p:nvPicPr>
          <p:cNvPr id="429060" name="Picture 4"/>
          <p:cNvPicPr>
            <a:picLocks noChangeAspect="1" noChangeArrowheads="1"/>
          </p:cNvPicPr>
          <p:nvPr/>
        </p:nvPicPr>
        <p:blipFill>
          <a:blip r:embed="rId2"/>
          <a:srcRect l="2208" t="44107" r="67899" b="16710"/>
          <a:stretch>
            <a:fillRect/>
          </a:stretch>
        </p:blipFill>
        <p:spPr bwMode="auto">
          <a:xfrm>
            <a:off x="3571868" y="2428868"/>
            <a:ext cx="4824413" cy="3555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857224" y="2928934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15863724</a:t>
            </a:r>
            <a:endParaRPr lang="zh-CN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D521-650D-43F4-83E9-027B2D6A61CE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高斯</a:t>
            </a:r>
            <a:r>
              <a:rPr lang="en-US" altLang="zh-CN"/>
              <a:t>8</a:t>
            </a:r>
            <a:r>
              <a:rPr lang="zh-CN" altLang="en-US"/>
              <a:t>皇后问题</a:t>
            </a:r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428596" y="1643050"/>
            <a:ext cx="7696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解空间为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[12345678,87654321]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428596" y="2363775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zh-CN" altLang="en-US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数字</a:t>
            </a:r>
            <a:r>
              <a:rPr lang="en-US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1~8</a:t>
            </a:r>
            <a:r>
              <a:rPr lang="zh-CN" altLang="en-US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的排列为</a:t>
            </a:r>
            <a:r>
              <a:rPr lang="en-US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的倍数？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循环步长可优化为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430086" name="Rectangle 6"/>
          <p:cNvSpPr>
            <a:spLocks noChangeArrowheads="1"/>
          </p:cNvSpPr>
          <p:nvPr/>
        </p:nvSpPr>
        <p:spPr bwMode="auto">
          <a:xfrm>
            <a:off x="428596" y="3071810"/>
            <a:ext cx="8064500" cy="13573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为了判断数字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1~8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位数中各出现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次，设置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f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数组，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f(x)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统计数字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的次数，若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f(1)~f(8)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均等于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，符合条件。否则测试下一数据。</a:t>
            </a:r>
          </a:p>
        </p:txBody>
      </p:sp>
      <p:sp>
        <p:nvSpPr>
          <p:cNvPr id="11" name="矩形 10"/>
          <p:cNvSpPr/>
          <p:nvPr/>
        </p:nvSpPr>
        <p:spPr>
          <a:xfrm>
            <a:off x="642910" y="4643446"/>
            <a:ext cx="7643866" cy="11430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条件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1. 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不允许出现在同一横排、同一纵列：要求</a:t>
            </a:r>
            <a:r>
              <a:rPr lang="en-US" altLang="zh-CN" sz="2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位数中数字</a:t>
            </a:r>
            <a:r>
              <a:rPr lang="en-US" altLang="zh-CN" sz="2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1~8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各出现</a:t>
            </a:r>
            <a:r>
              <a:rPr lang="en-US" altLang="zh-CN" sz="2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次</a:t>
            </a: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/>
      <p:bldP spid="430085" grpId="0"/>
      <p:bldP spid="430086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E0E0-DF82-480D-B3DA-77DAE1B89883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高斯</a:t>
            </a:r>
            <a:r>
              <a:rPr lang="en-US" altLang="zh-CN"/>
              <a:t>8</a:t>
            </a:r>
            <a:r>
              <a:rPr lang="zh-CN" altLang="en-US"/>
              <a:t>皇后问题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072494" cy="2805115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tx2"/>
                </a:solidFill>
              </a:rPr>
              <a:t>条件</a:t>
            </a:r>
            <a:r>
              <a:rPr lang="en-US" altLang="zh-CN" sz="2400" dirty="0">
                <a:solidFill>
                  <a:schemeClr val="tx2"/>
                </a:solidFill>
              </a:rPr>
              <a:t>2</a:t>
            </a:r>
            <a:r>
              <a:rPr lang="en-US" altLang="zh-CN" sz="2400" dirty="0" smtClean="0"/>
              <a:t>. </a:t>
            </a:r>
            <a:r>
              <a:rPr lang="zh-CN" altLang="en-US" sz="2400" dirty="0" smtClean="0"/>
              <a:t>不</a:t>
            </a:r>
            <a:r>
              <a:rPr lang="zh-CN" altLang="en-US" sz="2400" dirty="0"/>
              <a:t>允许处在同一与棋盘边框</a:t>
            </a:r>
            <a:r>
              <a:rPr lang="en-US" altLang="zh-CN" sz="2400" dirty="0"/>
              <a:t>45</a:t>
            </a:r>
            <a:r>
              <a:rPr lang="zh-CN" altLang="en-US" sz="2400" dirty="0"/>
              <a:t>度角的斜线</a:t>
            </a:r>
            <a:r>
              <a:rPr lang="zh-CN" altLang="en-US" sz="2400" dirty="0" smtClean="0"/>
              <a:t>上</a:t>
            </a:r>
            <a:endParaRPr lang="zh-CN" altLang="en-US" sz="2400" dirty="0"/>
          </a:p>
          <a:p>
            <a:r>
              <a:rPr lang="zh-CN" altLang="en-US" sz="2400" dirty="0" smtClean="0"/>
              <a:t>设置</a:t>
            </a:r>
            <a:r>
              <a:rPr lang="en-US" altLang="zh-CN" sz="2400" dirty="0" smtClean="0"/>
              <a:t>g</a:t>
            </a:r>
            <a:r>
              <a:rPr lang="zh-CN" altLang="en-US" sz="2400" dirty="0" smtClean="0"/>
              <a:t>数组，若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位数的第</a:t>
            </a:r>
            <a:r>
              <a:rPr lang="en-US" altLang="zh-CN" sz="2400" dirty="0" smtClean="0"/>
              <a:t>k</a:t>
            </a:r>
            <a:r>
              <a:rPr lang="zh-CN" altLang="en-US" sz="2400" dirty="0" smtClean="0"/>
              <a:t>个数字为</a:t>
            </a:r>
            <a:r>
              <a:rPr lang="en-US" altLang="zh-CN" sz="2400" dirty="0" smtClean="0"/>
              <a:t>x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g(k)=x</a:t>
            </a:r>
            <a:r>
              <a:rPr lang="zh-CN" altLang="en-US" sz="2400" dirty="0" smtClean="0"/>
              <a:t>），则要求</a:t>
            </a:r>
            <a:r>
              <a:rPr lang="zh-CN" altLang="en-US" sz="2400" dirty="0" smtClean="0">
                <a:solidFill>
                  <a:srgbClr val="FF0000"/>
                </a:solidFill>
              </a:rPr>
              <a:t>第</a:t>
            </a:r>
            <a:r>
              <a:rPr lang="en-US" altLang="zh-CN" sz="2400" dirty="0" smtClean="0">
                <a:solidFill>
                  <a:srgbClr val="FF0000"/>
                </a:solidFill>
              </a:rPr>
              <a:t>j</a:t>
            </a:r>
            <a:r>
              <a:rPr lang="zh-CN" altLang="en-US" sz="2400" dirty="0" smtClean="0">
                <a:solidFill>
                  <a:srgbClr val="FF0000"/>
                </a:solidFill>
              </a:rPr>
              <a:t>个数字与第</a:t>
            </a:r>
            <a:r>
              <a:rPr lang="en-US" altLang="zh-CN" sz="2400" dirty="0" smtClean="0">
                <a:solidFill>
                  <a:srgbClr val="FF0000"/>
                </a:solidFill>
              </a:rPr>
              <a:t>k</a:t>
            </a:r>
            <a:r>
              <a:rPr lang="zh-CN" altLang="en-US" sz="2400" dirty="0" smtClean="0">
                <a:solidFill>
                  <a:srgbClr val="FF0000"/>
                </a:solidFill>
              </a:rPr>
              <a:t>个数字的绝对值不等于</a:t>
            </a:r>
            <a:r>
              <a:rPr lang="en-US" altLang="zh-CN" sz="2400" dirty="0" smtClean="0">
                <a:solidFill>
                  <a:srgbClr val="FF0000"/>
                </a:solidFill>
              </a:rPr>
              <a:t>j-k</a:t>
            </a:r>
            <a:r>
              <a:rPr lang="en-US" altLang="zh-CN" sz="2400" dirty="0" smtClean="0"/>
              <a:t>(</a:t>
            </a:r>
            <a:r>
              <a:rPr lang="zh-CN" altLang="en-US" sz="2400" dirty="0" smtClean="0"/>
              <a:t>设</a:t>
            </a:r>
            <a:r>
              <a:rPr lang="en-US" altLang="zh-CN" sz="2400" dirty="0" smtClean="0"/>
              <a:t>j&gt;k)</a:t>
            </a:r>
            <a:r>
              <a:rPr lang="zh-CN" altLang="en-US" sz="2400" dirty="0" smtClean="0"/>
              <a:t>，即：</a:t>
            </a:r>
            <a:r>
              <a:rPr lang="en-US" altLang="zh-CN" sz="2400" dirty="0" smtClean="0"/>
              <a:t>|</a:t>
            </a:r>
            <a:r>
              <a:rPr lang="en-US" altLang="zh-CN" sz="2400" dirty="0"/>
              <a:t>g(j)-g(k)|</a:t>
            </a:r>
            <a:r>
              <a:rPr lang="zh-CN" altLang="en-US" sz="2400" dirty="0"/>
              <a:t>不等于</a:t>
            </a:r>
            <a:r>
              <a:rPr lang="en-US" altLang="zh-CN" sz="2400" dirty="0"/>
              <a:t>j-k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786314" y="2928934"/>
          <a:ext cx="326231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89"/>
                <a:gridCol w="407789"/>
                <a:gridCol w="407789"/>
                <a:gridCol w="407789"/>
                <a:gridCol w="407789"/>
                <a:gridCol w="407789"/>
                <a:gridCol w="407789"/>
                <a:gridCol w="407789"/>
              </a:tblGrid>
              <a:tr h="34790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*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*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*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901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*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857224" y="3429000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?78??1?3</a:t>
            </a:r>
            <a:endParaRPr lang="zh-CN" altLang="en-US" sz="3200" dirty="0"/>
          </a:p>
        </p:txBody>
      </p:sp>
      <p:sp>
        <p:nvSpPr>
          <p:cNvPr id="10" name="矩形 9"/>
          <p:cNvSpPr/>
          <p:nvPr/>
        </p:nvSpPr>
        <p:spPr>
          <a:xfrm>
            <a:off x="857224" y="4214818"/>
            <a:ext cx="2143140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g(3)-g(2)=3-2=1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g(8)-g(6)=8-6=2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D022-88CC-4B22-AFCD-F524A98A3221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高斯</a:t>
            </a:r>
            <a:r>
              <a:rPr lang="en-US" altLang="zh-CN" dirty="0"/>
              <a:t>8</a:t>
            </a:r>
            <a:r>
              <a:rPr lang="zh-CN" altLang="en-US" dirty="0"/>
              <a:t>皇后问题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357298"/>
            <a:ext cx="8072462" cy="4714908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s=0,k,i,j,t,x,</a:t>
            </a:r>
            <a:r>
              <a:rPr lang="en-US" altLang="zh-CN" sz="18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f[9]={0}, g[9</a:t>
            </a:r>
            <a:r>
              <a:rPr lang="en-US" altLang="zh-CN" sz="1800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  <a:endParaRPr lang="en-US" altLang="zh-CN" sz="18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long 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y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for(a=12345678;a&lt;=87654321;</a:t>
            </a:r>
            <a:r>
              <a:rPr lang="en-US" altLang="zh-CN" sz="1800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a+=9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	y=a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k=0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while(y&gt;0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{x=y%10; </a:t>
            </a:r>
            <a:r>
              <a:rPr lang="en-US" altLang="zh-CN" sz="18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g[k]=x; f[x</a:t>
            </a:r>
            <a:r>
              <a:rPr lang="en-US" altLang="zh-CN" sz="1800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]++; 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y=y/10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 k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++; }           //</a:t>
            </a:r>
            <a:r>
              <a:rPr lang="zh-CN" altLang="en-US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分离各</a:t>
            </a:r>
            <a:r>
              <a:rPr lang="zh-CN" altLang="en-US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数字存在数组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g</a:t>
            </a:r>
            <a:r>
              <a:rPr lang="zh-CN" altLang="en-US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中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/>
            </a:r>
            <a:b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                                                             //</a:t>
            </a:r>
            <a:r>
              <a:rPr lang="zh-CN" altLang="en-US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用</a:t>
            </a:r>
            <a:r>
              <a:rPr lang="zh-CN" altLang="en-US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数组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</a:t>
            </a:r>
            <a:r>
              <a:rPr lang="zh-CN" altLang="en-US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统计各数字出现的次数</a:t>
            </a:r>
            <a:endParaRPr lang="en-US" altLang="zh-CN" sz="1800" dirty="0" smtClean="0">
              <a:solidFill>
                <a:srgbClr val="0000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CN" altLang="en-US" sz="1800" dirty="0">
              <a:solidFill>
                <a:srgbClr val="0000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for(t=0,i=1;i&lt;=8;i</a:t>
            </a:r>
            <a:r>
              <a:rPr lang="en-US" altLang="zh-CN" sz="18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</a:t>
            </a:r>
            <a:endParaRPr lang="en-US" altLang="zh-CN" sz="1800" dirty="0">
              <a:solidFill>
                <a:schemeClr val="tx2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</a:t>
            </a:r>
            <a:r>
              <a:rPr lang="en-US" altLang="zh-CN" sz="18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if(f[</a:t>
            </a:r>
            <a:r>
              <a:rPr lang="en-US" altLang="zh-CN" sz="1800" dirty="0" err="1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</a:t>
            </a:r>
            <a:r>
              <a:rPr lang="en-US" altLang="zh-CN" sz="1800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!=</a:t>
            </a:r>
            <a:r>
              <a:rPr lang="en-US" altLang="zh-CN" sz="18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1) t=1; </a:t>
            </a:r>
            <a:r>
              <a:rPr lang="en-US" altLang="zh-CN" sz="18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                                 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//</a:t>
            </a: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数字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1~8</a:t>
            </a: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出现不为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</a:t>
            </a: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次，</a:t>
            </a:r>
            <a:r>
              <a:rPr lang="zh-CN" altLang="en-US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返回</a:t>
            </a:r>
            <a:endParaRPr lang="zh-CN" altLang="en-US" sz="1800" dirty="0">
              <a:solidFill>
                <a:schemeClr val="tx2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18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zh-CN" altLang="en-US" sz="18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18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if(t</a:t>
            </a:r>
            <a:r>
              <a:rPr lang="en-US" altLang="zh-CN" sz="1800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==1) continue</a:t>
            </a:r>
            <a:r>
              <a:rPr lang="en-US" altLang="zh-CN" sz="1800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800" dirty="0">
              <a:solidFill>
                <a:schemeClr val="tx2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for(k=1;k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&lt;=7;k++)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for(j=k+1;j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&lt;=8;j++)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if(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fabs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(g[j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]-g[k])==j-k) t=1;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if(t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==1) continue;  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                                 </a:t>
            </a:r>
            <a:r>
              <a:rPr lang="en-US" altLang="zh-CN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//45</a:t>
            </a:r>
            <a:r>
              <a:rPr lang="zh-CN" altLang="en-US" sz="1800" dirty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度斜线上，</a:t>
            </a:r>
            <a:r>
              <a:rPr lang="zh-CN" altLang="en-US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返回</a:t>
            </a:r>
            <a:endParaRPr lang="en-US" altLang="zh-CN" sz="1800" dirty="0" smtClean="0">
              <a:solidFill>
                <a:srgbClr val="0000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CN" altLang="en-US" sz="1800" dirty="0">
              <a:solidFill>
                <a:srgbClr val="0000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++;   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                                                    //</a:t>
            </a: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解个数统计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printf</a:t>
            </a:r>
            <a:r>
              <a:rPr lang="en-US" altLang="zh-CN" sz="1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("%ld ",a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printf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(“s=%d ",s);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2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32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2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21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321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	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44C3-CBD3-4E11-B046-4F77BD0639B2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高斯</a:t>
            </a:r>
            <a:r>
              <a:rPr lang="en-US" altLang="zh-CN"/>
              <a:t>8</a:t>
            </a:r>
            <a:r>
              <a:rPr lang="zh-CN" altLang="en-US"/>
              <a:t>皇后问题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  <p:pic>
        <p:nvPicPr>
          <p:cNvPr id="433156" name="Picture 4"/>
          <p:cNvPicPr>
            <a:picLocks noChangeAspect="1" noChangeArrowheads="1"/>
          </p:cNvPicPr>
          <p:nvPr/>
        </p:nvPicPr>
        <p:blipFill>
          <a:blip r:embed="rId2"/>
          <a:srcRect t="5934" r="28177" b="33763"/>
          <a:stretch>
            <a:fillRect/>
          </a:stretch>
        </p:blipFill>
        <p:spPr bwMode="auto">
          <a:xfrm>
            <a:off x="642910" y="1357298"/>
            <a:ext cx="6597674" cy="501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贪心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27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3071834"/>
          </a:xfrm>
        </p:spPr>
        <p:txBody>
          <a:bodyPr/>
          <a:lstStyle/>
          <a:p>
            <a:r>
              <a:rPr lang="zh-CN" altLang="en-US" dirty="0" smtClean="0"/>
              <a:t>基本思想：</a:t>
            </a:r>
            <a:r>
              <a:rPr lang="zh-CN" altLang="en-US" dirty="0" smtClean="0">
                <a:solidFill>
                  <a:srgbClr val="0033CC"/>
                </a:solidFill>
              </a:rPr>
              <a:t>做出在当前看来是最优的选择。</a:t>
            </a:r>
            <a:r>
              <a:rPr lang="zh-CN" altLang="en-US" dirty="0" smtClean="0"/>
              <a:t>从问题的初始状态出发，通过若干次贪心选择得出</a:t>
            </a:r>
            <a:r>
              <a:rPr lang="zh-CN" altLang="en-US" dirty="0" smtClean="0">
                <a:solidFill>
                  <a:srgbClr val="FF0000"/>
                </a:solidFill>
              </a:rPr>
              <a:t>最优解</a:t>
            </a:r>
            <a:r>
              <a:rPr lang="zh-CN" altLang="en-US" dirty="0" smtClean="0"/>
              <a:t>或较优解。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特点：</a:t>
            </a:r>
            <a:r>
              <a:rPr lang="zh-CN" altLang="en-US" dirty="0" smtClean="0">
                <a:solidFill>
                  <a:schemeClr val="tx2"/>
                </a:solidFill>
              </a:rPr>
              <a:t>局部最优解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dirty="0" smtClean="0"/>
              <a:t>最优装载问题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7696200" cy="130491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zh-CN" altLang="en-US" sz="2400" dirty="0" smtClean="0"/>
              <a:t>有一批集装箱要装入一个载重量为</a:t>
            </a:r>
            <a:r>
              <a:rPr lang="en-US" altLang="zh-CN" sz="2400" i="1" dirty="0" smtClean="0"/>
              <a:t>C</a:t>
            </a:r>
            <a:r>
              <a:rPr lang="zh-CN" altLang="en-US" sz="2400" dirty="0" smtClean="0"/>
              <a:t>的货船。给出</a:t>
            </a:r>
            <a:r>
              <a:rPr lang="en-US" altLang="zh-CN" sz="2400" dirty="0" smtClean="0"/>
              <a:t>n</a:t>
            </a:r>
            <a:r>
              <a:rPr lang="zh-CN" altLang="en-US" sz="2400" dirty="0" smtClean="0"/>
              <a:t>个物体，第</a:t>
            </a:r>
            <a:r>
              <a:rPr lang="en-US" altLang="zh-CN" sz="2400" dirty="0" err="1" smtClean="0"/>
              <a:t>i</a:t>
            </a:r>
            <a:r>
              <a:rPr lang="zh-CN" altLang="en-US" sz="2400" dirty="0" smtClean="0"/>
              <a:t>个物体重量为</a:t>
            </a:r>
            <a:r>
              <a:rPr lang="en-US" altLang="zh-CN" sz="2400" i="1" dirty="0" err="1" smtClean="0"/>
              <a:t>w</a:t>
            </a:r>
            <a:r>
              <a:rPr lang="en-US" altLang="zh-CN" sz="2400" i="1" baseline="-25000" dirty="0" err="1" smtClean="0"/>
              <a:t>i</a:t>
            </a:r>
            <a:r>
              <a:rPr lang="zh-CN" altLang="en-US" sz="2400" dirty="0" smtClean="0"/>
              <a:t>。问：如何尽可能</a:t>
            </a:r>
            <a:r>
              <a:rPr lang="zh-CN" altLang="en-US" sz="2400" dirty="0" smtClean="0">
                <a:solidFill>
                  <a:srgbClr val="FF0000"/>
                </a:solidFill>
              </a:rPr>
              <a:t>多</a:t>
            </a:r>
            <a:r>
              <a:rPr lang="zh-CN" altLang="en-US" sz="2400" dirty="0" smtClean="0"/>
              <a:t>地将集装箱装入货船？（</a:t>
            </a:r>
            <a:r>
              <a:rPr lang="zh-CN" altLang="en-US" sz="2400" dirty="0" smtClean="0">
                <a:solidFill>
                  <a:srgbClr val="FF0000"/>
                </a:solidFill>
              </a:rPr>
              <a:t>集装箱个数尽可能多</a:t>
            </a:r>
            <a:r>
              <a:rPr lang="zh-CN" altLang="en-US" sz="2400" dirty="0" smtClean="0"/>
              <a:t>）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95458" y="2786058"/>
            <a:ext cx="287338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95458" y="3505196"/>
            <a:ext cx="28892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595458" y="4224333"/>
            <a:ext cx="28892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595458" y="4873621"/>
            <a:ext cx="28892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098696" y="2857496"/>
            <a:ext cx="644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 dirty="0"/>
              <a:t>w</a:t>
            </a:r>
            <a:r>
              <a:rPr lang="en-US" altLang="zh-CN" i="1" baseline="-25000" dirty="0"/>
              <a:t>1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098696" y="3505196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 dirty="0"/>
              <a:t>w</a:t>
            </a:r>
            <a:r>
              <a:rPr lang="en-US" altLang="zh-CN" i="1" baseline="-25000" dirty="0"/>
              <a:t>2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098696" y="4224333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 dirty="0" err="1"/>
              <a:t>w</a:t>
            </a:r>
            <a:r>
              <a:rPr lang="en-US" altLang="zh-CN" i="1" baseline="-25000" dirty="0" err="1"/>
              <a:t>i</a:t>
            </a:r>
            <a:endParaRPr lang="en-US" altLang="zh-CN" i="1" baseline="-25000" dirty="0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098696" y="4873621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 dirty="0" err="1"/>
              <a:t>w</a:t>
            </a:r>
            <a:r>
              <a:rPr lang="en-US" altLang="zh-CN" i="1" baseline="-25000" dirty="0" err="1"/>
              <a:t>n</a:t>
            </a:r>
            <a:endParaRPr lang="en-US" altLang="zh-CN" i="1" baseline="-25000" dirty="0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971946" y="2857496"/>
            <a:ext cx="2663825" cy="165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2890858" y="3576633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929454" y="3357562"/>
            <a:ext cx="5762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货船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116408" y="4729158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载重量为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C</a:t>
            </a:r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3286117" y="5429264"/>
            <a:ext cx="4572032" cy="51911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贪心策略：重量最轻者先装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3" grpId="0" animBg="1"/>
      <p:bldP spid="24584" grpId="0"/>
      <p:bldP spid="24585" grpId="0"/>
      <p:bldP spid="24586" grpId="0"/>
      <p:bldP spid="24587" grpId="0"/>
      <p:bldP spid="24588" grpId="0" animBg="1"/>
      <p:bldP spid="24589" grpId="0" animBg="1"/>
      <p:bldP spid="24590" grpId="0"/>
      <p:bldP spid="24591" grpId="0"/>
      <p:bldP spid="21403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725470"/>
          </a:xfrm>
        </p:spPr>
        <p:txBody>
          <a:bodyPr/>
          <a:lstStyle/>
          <a:p>
            <a:pPr eaLnBrk="1" hangingPunct="1"/>
            <a:r>
              <a:rPr lang="zh-CN" altLang="en-US" sz="4000" dirty="0" smtClean="0"/>
              <a:t>最优装载问题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643966" cy="4500594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dirty="0" smtClean="0"/>
              <a:t>//</a:t>
            </a:r>
            <a:r>
              <a:rPr lang="zh-CN" altLang="en-US" sz="2400" dirty="0" smtClean="0"/>
              <a:t>数组元素</a:t>
            </a:r>
            <a:r>
              <a:rPr lang="en-US" altLang="zh-CN" sz="2400" dirty="0" smtClean="0"/>
              <a:t>w[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表示某个集装箱质量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dirty="0" smtClean="0"/>
              <a:t>//</a:t>
            </a:r>
            <a:r>
              <a:rPr lang="zh-CN" altLang="en-US" sz="2400" dirty="0" smtClean="0"/>
              <a:t>数组元素</a:t>
            </a:r>
            <a:r>
              <a:rPr lang="en-US" altLang="zh-CN" sz="2400" dirty="0" smtClean="0"/>
              <a:t>x[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表示某个集装箱是否装入货船，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装入，</a:t>
            </a:r>
            <a:r>
              <a:rPr lang="en-US" altLang="zh-CN" sz="2400" dirty="0" smtClean="0"/>
              <a:t>0</a:t>
            </a:r>
            <a:r>
              <a:rPr lang="zh-CN" altLang="en-US" sz="2400" dirty="0" smtClean="0"/>
              <a:t>不装入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void loading(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 x[], 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 w[], 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 c, 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 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{	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 </a:t>
            </a:r>
            <a:r>
              <a:rPr lang="en-US" altLang="zh-CN" sz="2400" b="1" dirty="0" err="1" smtClean="0"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latin typeface="Times New Roman" pitchFamily="18" charset="0"/>
              </a:rPr>
              <a:t>, s=0;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	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 *t=(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*)</a:t>
            </a:r>
            <a:r>
              <a:rPr lang="en-US" altLang="zh-CN" sz="2400" b="1" dirty="0" err="1" smtClean="0">
                <a:latin typeface="Times New Roman" pitchFamily="18" charset="0"/>
              </a:rPr>
              <a:t>malloc</a:t>
            </a:r>
            <a:r>
              <a:rPr lang="en-US" altLang="zh-CN" sz="2400" b="1" dirty="0" smtClean="0">
                <a:latin typeface="Times New Roman" pitchFamily="18" charset="0"/>
              </a:rPr>
              <a:t>(</a:t>
            </a:r>
            <a:r>
              <a:rPr lang="en-US" altLang="zh-CN" sz="2400" b="1" dirty="0" err="1" smtClean="0">
                <a:latin typeface="Times New Roman" pitchFamily="18" charset="0"/>
              </a:rPr>
              <a:t>sizeof</a:t>
            </a:r>
            <a:r>
              <a:rPr lang="en-US" altLang="zh-CN" sz="2400" b="1" dirty="0" smtClean="0">
                <a:latin typeface="Times New Roman" pitchFamily="18" charset="0"/>
              </a:rPr>
              <a:t>(</a:t>
            </a:r>
            <a:r>
              <a:rPr lang="en-US" altLang="zh-CN" sz="2400" b="1" dirty="0" err="1" smtClean="0">
                <a:latin typeface="Times New Roman" pitchFamily="18" charset="0"/>
              </a:rPr>
              <a:t>int</a:t>
            </a:r>
            <a:r>
              <a:rPr lang="en-US" altLang="zh-CN" sz="2400" b="1" dirty="0" smtClean="0">
                <a:latin typeface="Times New Roman" pitchFamily="18" charset="0"/>
              </a:rPr>
              <a:t>)*n);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	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</a:rPr>
              <a:t>sort(</a:t>
            </a:r>
            <a:r>
              <a:rPr lang="en-US" altLang="zh-CN" sz="2400" b="1" dirty="0" err="1" smtClean="0">
                <a:solidFill>
                  <a:srgbClr val="0033CC"/>
                </a:solidFill>
                <a:latin typeface="Times New Roman" pitchFamily="18" charset="0"/>
              </a:rPr>
              <a:t>w,t,n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	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</a:rPr>
              <a:t>for(</a:t>
            </a:r>
            <a:r>
              <a:rPr lang="en-US" altLang="zh-CN" sz="2400" b="1" dirty="0" err="1" smtClean="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</a:rPr>
              <a:t>=0;i&lt;</a:t>
            </a:r>
            <a:r>
              <a:rPr lang="en-US" altLang="zh-CN" sz="2400" b="1" dirty="0" err="1" smtClean="0">
                <a:solidFill>
                  <a:schemeClr val="tx2"/>
                </a:solidFill>
                <a:latin typeface="Times New Roman" pitchFamily="18" charset="0"/>
              </a:rPr>
              <a:t>n;i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</a:rPr>
              <a:t>++)   	x[</a:t>
            </a:r>
            <a:r>
              <a:rPr lang="en-US" altLang="zh-CN" sz="2400" b="1" dirty="0" err="1" smtClean="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</a:rPr>
              <a:t>]=0;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	for(</a:t>
            </a:r>
            <a:r>
              <a:rPr lang="en-US" altLang="zh-CN" sz="2400" b="1" dirty="0" err="1" smtClean="0"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latin typeface="Times New Roman" pitchFamily="18" charset="0"/>
              </a:rPr>
              <a:t>=0;i&lt;n&amp;&amp;w[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</a:rPr>
              <a:t>t[</a:t>
            </a:r>
            <a:r>
              <a:rPr lang="en-US" altLang="zh-CN" sz="2400" b="1" dirty="0" err="1" smtClean="0">
                <a:solidFill>
                  <a:srgbClr val="0033CC"/>
                </a:solidFill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</a:rPr>
              <a:t>]</a:t>
            </a:r>
            <a:r>
              <a:rPr lang="en-US" altLang="zh-CN" sz="2400" b="1" dirty="0" smtClean="0">
                <a:latin typeface="Times New Roman" pitchFamily="18" charset="0"/>
              </a:rPr>
              <a:t>]&lt;=</a:t>
            </a:r>
            <a:r>
              <a:rPr lang="en-US" altLang="zh-CN" sz="2400" b="1" dirty="0" err="1" smtClean="0">
                <a:latin typeface="Times New Roman" pitchFamily="18" charset="0"/>
              </a:rPr>
              <a:t>c;i</a:t>
            </a:r>
            <a:r>
              <a:rPr lang="en-US" altLang="zh-CN" sz="2400" b="1" dirty="0" smtClean="0">
                <a:latin typeface="Times New Roman" pitchFamily="18" charset="0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	{ 	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</a:rPr>
              <a:t>x[t[</a:t>
            </a:r>
            <a:r>
              <a:rPr lang="en-US" altLang="zh-CN" sz="2400" b="1" dirty="0" err="1" smtClean="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</a:rPr>
              <a:t>]]=1</a:t>
            </a:r>
            <a:r>
              <a:rPr lang="en-US" altLang="zh-CN" sz="2400" b="1" dirty="0" smtClean="0">
                <a:latin typeface="Times New Roman" pitchFamily="18" charset="0"/>
              </a:rPr>
              <a:t>;  </a:t>
            </a:r>
            <a:r>
              <a:rPr lang="en-US" altLang="zh-CN" sz="2400" dirty="0" smtClean="0">
                <a:latin typeface="Times New Roman" pitchFamily="18" charset="0"/>
              </a:rPr>
              <a:t>//</a:t>
            </a:r>
            <a:r>
              <a:rPr lang="zh-CN" altLang="en-US" sz="2400" dirty="0" smtClean="0">
                <a:latin typeface="Times New Roman" pitchFamily="18" charset="0"/>
              </a:rPr>
              <a:t>将</a:t>
            </a:r>
            <a:r>
              <a:rPr lang="en-US" altLang="zh-CN" sz="2400" dirty="0" smtClean="0">
                <a:latin typeface="Times New Roman" pitchFamily="18" charset="0"/>
              </a:rPr>
              <a:t>t[</a:t>
            </a:r>
            <a:r>
              <a:rPr lang="en-US" altLang="zh-CN" sz="2400" dirty="0" err="1" smtClean="0">
                <a:latin typeface="Times New Roman" pitchFamily="18" charset="0"/>
              </a:rPr>
              <a:t>i</a:t>
            </a:r>
            <a:r>
              <a:rPr lang="en-US" altLang="zh-CN" sz="2400" dirty="0" smtClean="0">
                <a:latin typeface="Times New Roman" pitchFamily="18" charset="0"/>
              </a:rPr>
              <a:t>]</a:t>
            </a:r>
            <a:r>
              <a:rPr lang="zh-CN" altLang="en-US" sz="2400" dirty="0" smtClean="0">
                <a:latin typeface="Times New Roman" pitchFamily="18" charset="0"/>
              </a:rPr>
              <a:t>个集装箱装入货船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 smtClean="0">
                <a:latin typeface="Times New Roman" pitchFamily="18" charset="0"/>
              </a:rPr>
              <a:t>		</a:t>
            </a:r>
            <a:r>
              <a:rPr lang="en-US" altLang="zh-CN" sz="2400" b="1" dirty="0" smtClean="0">
                <a:latin typeface="Times New Roman" pitchFamily="18" charset="0"/>
              </a:rPr>
              <a:t>c=c-w[t[</a:t>
            </a:r>
            <a:r>
              <a:rPr lang="en-US" altLang="zh-CN" sz="2400" b="1" dirty="0" err="1" smtClean="0">
                <a:latin typeface="Times New Roman" pitchFamily="18" charset="0"/>
              </a:rPr>
              <a:t>i</a:t>
            </a:r>
            <a:r>
              <a:rPr lang="en-US" altLang="zh-CN" sz="2400" b="1" dirty="0" smtClean="0">
                <a:latin typeface="Times New Roman" pitchFamily="18" charset="0"/>
              </a:rPr>
              <a:t>]];  </a:t>
            </a:r>
            <a:r>
              <a:rPr lang="en-US" altLang="zh-CN" sz="2400" dirty="0" smtClean="0">
                <a:latin typeface="Times New Roman" pitchFamily="18" charset="0"/>
              </a:rPr>
              <a:t>//</a:t>
            </a:r>
            <a:r>
              <a:rPr lang="zh-CN" altLang="en-US" sz="2400" dirty="0" smtClean="0">
                <a:latin typeface="Times New Roman" pitchFamily="18" charset="0"/>
              </a:rPr>
              <a:t>计算货船剩余载重量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 smtClean="0">
                <a:latin typeface="Times New Roman" pitchFamily="18" charset="0"/>
              </a:rPr>
              <a:t>	</a:t>
            </a:r>
            <a:r>
              <a:rPr lang="en-US" altLang="zh-CN" sz="2400" b="1" dirty="0" smtClean="0">
                <a:latin typeface="Times New Roman" pitchFamily="18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smtClean="0">
                <a:latin typeface="Times New Roman" pitchFamily="18" charset="0"/>
              </a:rPr>
              <a:t>}</a:t>
            </a:r>
          </a:p>
        </p:txBody>
      </p:sp>
      <p:pic>
        <p:nvPicPr>
          <p:cNvPr id="215047" name="Picture 7"/>
          <p:cNvPicPr>
            <a:picLocks noChangeAspect="1" noChangeArrowheads="1"/>
          </p:cNvPicPr>
          <p:nvPr/>
        </p:nvPicPr>
        <p:blipFill>
          <a:blip r:embed="rId2"/>
          <a:srcRect t="21184" r="12338" b="26015"/>
          <a:stretch>
            <a:fillRect/>
          </a:stretch>
        </p:blipFill>
        <p:spPr bwMode="auto">
          <a:xfrm>
            <a:off x="6156325" y="4643446"/>
            <a:ext cx="298767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643700" y="2857496"/>
          <a:ext cx="23336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/>
                <a:gridCol w="466725"/>
                <a:gridCol w="466725"/>
                <a:gridCol w="466725"/>
                <a:gridCol w="466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5786446" y="2857496"/>
            <a:ext cx="714380" cy="35719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w[]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86446" y="3357562"/>
            <a:ext cx="714380" cy="3571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t[]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6643700" y="3357562"/>
          <a:ext cx="23336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/>
                <a:gridCol w="466725"/>
                <a:gridCol w="466725"/>
                <a:gridCol w="466725"/>
                <a:gridCol w="466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5786446" y="3843978"/>
            <a:ext cx="714380" cy="35719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x[]</a:t>
            </a:r>
            <a:endParaRPr lang="zh-CN" altLang="en-US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6643700" y="3843978"/>
          <a:ext cx="23336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/>
                <a:gridCol w="466725"/>
                <a:gridCol w="466725"/>
                <a:gridCol w="466725"/>
                <a:gridCol w="466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6643702" y="3357562"/>
          <a:ext cx="23336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/>
                <a:gridCol w="466725"/>
                <a:gridCol w="466725"/>
                <a:gridCol w="466725"/>
                <a:gridCol w="466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6643702" y="3857628"/>
          <a:ext cx="23336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/>
                <a:gridCol w="466725"/>
                <a:gridCol w="466725"/>
                <a:gridCol w="466725"/>
                <a:gridCol w="466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6500826" y="5786454"/>
            <a:ext cx="85725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X[0]=1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429520" y="5786454"/>
            <a:ext cx="85725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X[3]=1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86744" y="5786454"/>
            <a:ext cx="85725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X[4]=1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32575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1643050"/>
            <a:ext cx="4396977" cy="438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/>
              <a:t>部分背包问题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给定</a:t>
            </a:r>
            <a:r>
              <a:rPr lang="en-US" altLang="zh-CN" dirty="0" smtClean="0"/>
              <a:t>n</a:t>
            </a:r>
            <a:r>
              <a:rPr lang="zh-CN" altLang="en-US" dirty="0" smtClean="0"/>
              <a:t>种物品和一个容量为</a:t>
            </a:r>
            <a:r>
              <a:rPr lang="en-US" altLang="zh-CN" i="1" dirty="0" smtClean="0"/>
              <a:t>C</a:t>
            </a:r>
            <a:r>
              <a:rPr lang="en-US" altLang="zh-CN" i="1" dirty="0" smtClean="0">
                <a:solidFill>
                  <a:srgbClr val="FF0000"/>
                </a:solidFill>
              </a:rPr>
              <a:t> </a:t>
            </a:r>
            <a:r>
              <a:rPr lang="zh-CN" altLang="en-US" dirty="0" smtClean="0"/>
              <a:t>的背包，物品</a:t>
            </a:r>
            <a:r>
              <a:rPr lang="en-US" altLang="zh-CN" dirty="0" err="1" smtClean="0"/>
              <a:t>i</a:t>
            </a:r>
            <a:r>
              <a:rPr lang="zh-CN" altLang="en-US" dirty="0" smtClean="0"/>
              <a:t>的重量是</a:t>
            </a:r>
            <a:r>
              <a:rPr lang="en-US" altLang="zh-CN" i="1" dirty="0" err="1" smtClean="0"/>
              <a:t>w</a:t>
            </a:r>
            <a:r>
              <a:rPr lang="en-US" altLang="zh-CN" i="1" baseline="-25000" dirty="0" err="1" smtClean="0"/>
              <a:t>i</a:t>
            </a:r>
            <a:r>
              <a:rPr lang="zh-CN" altLang="en-US" dirty="0" smtClean="0"/>
              <a:t>，其价值为</a:t>
            </a:r>
            <a:r>
              <a:rPr lang="en-US" altLang="zh-CN" i="1" dirty="0" smtClean="0">
                <a:solidFill>
                  <a:srgbClr val="FF0000"/>
                </a:solidFill>
              </a:rPr>
              <a:t>v</a:t>
            </a:r>
            <a:r>
              <a:rPr lang="en-US" altLang="zh-CN" i="1" baseline="-25000" dirty="0" smtClean="0">
                <a:solidFill>
                  <a:srgbClr val="FF0000"/>
                </a:solidFill>
              </a:rPr>
              <a:t>i</a:t>
            </a:r>
            <a:r>
              <a:rPr lang="zh-CN" altLang="en-US" dirty="0" smtClean="0"/>
              <a:t>。问：如何选择装入背包的物品，使背包中物品的</a:t>
            </a:r>
            <a:r>
              <a:rPr lang="zh-CN" altLang="en-US" dirty="0" smtClean="0">
                <a:solidFill>
                  <a:srgbClr val="FF0000"/>
                </a:solidFill>
              </a:rPr>
              <a:t>总价值最大</a:t>
            </a:r>
            <a:r>
              <a:rPr lang="zh-CN" altLang="en-US" dirty="0" smtClean="0"/>
              <a:t>？（装包时物品可拆）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/>
              <a:t>部分背包问题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36"/>
            <a:ext cx="8001024" cy="928694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CN" altLang="en-US" sz="2400" dirty="0" smtClean="0"/>
              <a:t>例如，有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个物品，重量分别为</a:t>
            </a:r>
            <a:r>
              <a:rPr lang="en-US" altLang="zh-CN" sz="2400" dirty="0" smtClean="0"/>
              <a:t>{20,30,10}</a:t>
            </a:r>
            <a:r>
              <a:rPr lang="zh-CN" altLang="en-US" sz="2400" dirty="0" smtClean="0"/>
              <a:t>，价值分别为（</a:t>
            </a:r>
            <a:r>
              <a:rPr lang="en-US" altLang="zh-CN" sz="2400" dirty="0" smtClean="0"/>
              <a:t>60,120,50</a:t>
            </a:r>
            <a:r>
              <a:rPr lang="zh-CN" altLang="en-US" sz="2400" dirty="0" smtClean="0"/>
              <a:t>），背包容量为</a:t>
            </a:r>
            <a:r>
              <a:rPr lang="en-US" altLang="zh-CN" sz="2400" dirty="0" smtClean="0"/>
              <a:t>50</a:t>
            </a:r>
            <a:r>
              <a:rPr lang="zh-CN" altLang="en-US" sz="2400" dirty="0" smtClean="0"/>
              <a:t>，应用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种贪心策略：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1233870" y="5500702"/>
            <a:ext cx="23379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选择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价值最大的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物品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659" name="Text Box 25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61" name="Text Box 27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62" name="Text Box 28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64" name="Text Box 30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65" name="Text Box 31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66" name="Text Box 32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68" name="Text Box 34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69" name="Text Box 35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70" name="Text Box 36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71" name="Text Box 37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73" name="Text Box 40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74" name="Text Box 41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75" name="Text Box 42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76" name="Text Box 43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78" name="Text Box 46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79" name="Text Box 47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80" name="Text Box 48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81" name="Text Box 49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83" name="Text Box 53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84" name="Text Box 54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85" name="Text Box 55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86" name="Text Box 56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88" name="Text Box 61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89" name="Text Box 62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90" name="Text Box 63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91" name="Text Box 64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93" name="Text Box 70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94" name="Text Box 71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695" name="Text Box 72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96" name="Text Box 73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98" name="Text Box 80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699" name="Text Box 81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700" name="Text Box 82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01" name="Text Box 83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03" name="Text Box 91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04" name="Text Box 92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705" name="Text Box 93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06" name="Text Box 94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08" name="Text Box 103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09" name="Text Box 104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710" name="Text Box 105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11" name="Text Box 106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13" name="Text Box 116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14" name="Text Box 117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715" name="Text Box 118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16" name="Text Box 119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18" name="Text Box 130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19" name="Text Box 131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720" name="Text Box 132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21" name="Text Box 133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23" name="Text Box 145"/>
          <p:cNvSpPr txBox="1">
            <a:spLocks noChangeArrowheads="1"/>
          </p:cNvSpPr>
          <p:nvPr/>
        </p:nvSpPr>
        <p:spPr bwMode="auto">
          <a:xfrm>
            <a:off x="2411413" y="2565400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24" name="Text Box 146"/>
          <p:cNvSpPr txBox="1">
            <a:spLocks noChangeArrowheads="1"/>
          </p:cNvSpPr>
          <p:nvPr/>
        </p:nvSpPr>
        <p:spPr bwMode="auto">
          <a:xfrm>
            <a:off x="1636696" y="4221163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10</a:t>
            </a:r>
          </a:p>
        </p:txBody>
      </p:sp>
      <p:sp>
        <p:nvSpPr>
          <p:cNvPr id="27725" name="Text Box 147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7726" name="Text Box 148"/>
          <p:cNvSpPr txBox="1">
            <a:spLocks noChangeArrowheads="1"/>
          </p:cNvSpPr>
          <p:nvPr/>
        </p:nvSpPr>
        <p:spPr bwMode="auto">
          <a:xfrm>
            <a:off x="179388" y="3789363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19287" name="Text Box 151"/>
          <p:cNvSpPr txBox="1">
            <a:spLocks noChangeArrowheads="1"/>
          </p:cNvSpPr>
          <p:nvPr/>
        </p:nvSpPr>
        <p:spPr bwMode="auto">
          <a:xfrm>
            <a:off x="6804025" y="4292600"/>
            <a:ext cx="649288" cy="3762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19288" name="Text Box 152"/>
          <p:cNvSpPr txBox="1">
            <a:spLocks noChangeArrowheads="1"/>
          </p:cNvSpPr>
          <p:nvPr/>
        </p:nvSpPr>
        <p:spPr bwMode="auto">
          <a:xfrm>
            <a:off x="6804025" y="3068638"/>
            <a:ext cx="649288" cy="120173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19289" name="Text Box 153"/>
          <p:cNvSpPr txBox="1">
            <a:spLocks noChangeArrowheads="1"/>
          </p:cNvSpPr>
          <p:nvPr/>
        </p:nvSpPr>
        <p:spPr bwMode="auto">
          <a:xfrm>
            <a:off x="6804025" y="2781300"/>
            <a:ext cx="649288" cy="2841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dirty="0">
                <a:solidFill>
                  <a:schemeClr val="bg1"/>
                </a:solidFill>
              </a:rPr>
              <a:t>10/20</a:t>
            </a:r>
            <a:endParaRPr lang="en-US" altLang="zh-CN" sz="1200" dirty="0"/>
          </a:p>
        </p:txBody>
      </p:sp>
      <p:sp>
        <p:nvSpPr>
          <p:cNvPr id="219290" name="Text Box 154"/>
          <p:cNvSpPr txBox="1">
            <a:spLocks noChangeArrowheads="1"/>
          </p:cNvSpPr>
          <p:nvPr/>
        </p:nvSpPr>
        <p:spPr bwMode="auto">
          <a:xfrm>
            <a:off x="5292725" y="2852738"/>
            <a:ext cx="649288" cy="65087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bg1"/>
                </a:solidFill>
              </a:rPr>
              <a:t>20</a:t>
            </a:r>
            <a:r>
              <a:rPr lang="en-US" altLang="zh-CN" dirty="0" smtClean="0">
                <a:solidFill>
                  <a:schemeClr val="bg1"/>
                </a:solidFill>
              </a:rPr>
              <a:t>/</a:t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en-US" altLang="zh-CN" dirty="0" smtClean="0">
                <a:solidFill>
                  <a:schemeClr val="bg1"/>
                </a:solidFill>
              </a:rPr>
              <a:t>30</a:t>
            </a:r>
            <a:endParaRPr lang="en-US" altLang="zh-CN" dirty="0"/>
          </a:p>
        </p:txBody>
      </p:sp>
      <p:sp>
        <p:nvSpPr>
          <p:cNvPr id="219291" name="Text Box 155"/>
          <p:cNvSpPr txBox="1">
            <a:spLocks noChangeArrowheads="1"/>
          </p:cNvSpPr>
          <p:nvPr/>
        </p:nvSpPr>
        <p:spPr bwMode="auto">
          <a:xfrm>
            <a:off x="5292725" y="3500438"/>
            <a:ext cx="649288" cy="788987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20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19293" name="Text Box 157"/>
          <p:cNvSpPr txBox="1">
            <a:spLocks noChangeArrowheads="1"/>
          </p:cNvSpPr>
          <p:nvPr/>
        </p:nvSpPr>
        <p:spPr bwMode="auto">
          <a:xfrm>
            <a:off x="5292725" y="4292600"/>
            <a:ext cx="649288" cy="3762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19295" name="Text Box 159"/>
          <p:cNvSpPr txBox="1">
            <a:spLocks noChangeArrowheads="1"/>
          </p:cNvSpPr>
          <p:nvPr/>
        </p:nvSpPr>
        <p:spPr bwMode="auto">
          <a:xfrm>
            <a:off x="3779838" y="3500438"/>
            <a:ext cx="649287" cy="1201737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bg1"/>
                </a:solidFill>
              </a:rPr>
              <a:t>30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219296" name="Text Box 160"/>
          <p:cNvSpPr txBox="1">
            <a:spLocks noChangeArrowheads="1"/>
          </p:cNvSpPr>
          <p:nvPr/>
        </p:nvSpPr>
        <p:spPr bwMode="auto">
          <a:xfrm>
            <a:off x="3779838" y="2708275"/>
            <a:ext cx="649287" cy="788988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bg1"/>
                </a:solidFill>
              </a:rPr>
              <a:t>20</a:t>
            </a:r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  <p:sp>
        <p:nvSpPr>
          <p:cNvPr id="27739" name="Text Box 161"/>
          <p:cNvSpPr txBox="1">
            <a:spLocks noChangeArrowheads="1"/>
          </p:cNvSpPr>
          <p:nvPr/>
        </p:nvSpPr>
        <p:spPr bwMode="auto">
          <a:xfrm>
            <a:off x="2411413" y="2625733"/>
            <a:ext cx="649287" cy="2017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dirty="0"/>
          </a:p>
          <a:p>
            <a:pPr>
              <a:spcBef>
                <a:spcPct val="50000"/>
              </a:spcBef>
            </a:pPr>
            <a:endParaRPr lang="en-US" altLang="zh-CN" dirty="0"/>
          </a:p>
          <a:p>
            <a:pPr algn="ctr">
              <a:spcBef>
                <a:spcPct val="50000"/>
              </a:spcBef>
            </a:pPr>
            <a:r>
              <a:rPr lang="en-US" altLang="zh-CN" dirty="0">
                <a:solidFill>
                  <a:schemeClr val="bg1"/>
                </a:solidFill>
              </a:rPr>
              <a:t>50</a:t>
            </a:r>
          </a:p>
          <a:p>
            <a:pPr>
              <a:spcBef>
                <a:spcPct val="50000"/>
              </a:spcBef>
            </a:pPr>
            <a:endParaRPr lang="en-US" altLang="zh-CN" dirty="0"/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  <p:sp>
        <p:nvSpPr>
          <p:cNvPr id="27740" name="Text Box 162"/>
          <p:cNvSpPr txBox="1">
            <a:spLocks noChangeArrowheads="1"/>
          </p:cNvSpPr>
          <p:nvPr/>
        </p:nvSpPr>
        <p:spPr bwMode="auto">
          <a:xfrm>
            <a:off x="1636696" y="4254501"/>
            <a:ext cx="649288" cy="366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/>
              <a:t>10</a:t>
            </a:r>
          </a:p>
        </p:txBody>
      </p:sp>
      <p:sp>
        <p:nvSpPr>
          <p:cNvPr id="27741" name="Text Box 163"/>
          <p:cNvSpPr txBox="1">
            <a:spLocks noChangeArrowheads="1"/>
          </p:cNvSpPr>
          <p:nvPr/>
        </p:nvSpPr>
        <p:spPr bwMode="auto">
          <a:xfrm>
            <a:off x="900113" y="3429000"/>
            <a:ext cx="649287" cy="119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dirty="0"/>
          </a:p>
          <a:p>
            <a:pPr algn="ctr">
              <a:spcBef>
                <a:spcPct val="50000"/>
              </a:spcBef>
            </a:pPr>
            <a:r>
              <a:rPr lang="en-US" altLang="zh-CN" dirty="0"/>
              <a:t>30</a:t>
            </a:r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  <p:sp>
        <p:nvSpPr>
          <p:cNvPr id="27742" name="Text Box 164"/>
          <p:cNvSpPr txBox="1">
            <a:spLocks noChangeArrowheads="1"/>
          </p:cNvSpPr>
          <p:nvPr/>
        </p:nvSpPr>
        <p:spPr bwMode="auto">
          <a:xfrm>
            <a:off x="179388" y="3841751"/>
            <a:ext cx="649287" cy="779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/>
              <a:t>20</a:t>
            </a:r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  <p:sp>
        <p:nvSpPr>
          <p:cNvPr id="27743" name="Text Box 165"/>
          <p:cNvSpPr txBox="1">
            <a:spLocks noChangeArrowheads="1"/>
          </p:cNvSpPr>
          <p:nvPr/>
        </p:nvSpPr>
        <p:spPr bwMode="auto">
          <a:xfrm>
            <a:off x="142844" y="4643446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   60        </a:t>
            </a:r>
            <a:r>
              <a:rPr lang="en-US" altLang="zh-CN" dirty="0"/>
              <a:t>120    </a:t>
            </a:r>
            <a:r>
              <a:rPr lang="en-US" altLang="zh-CN" dirty="0" smtClean="0"/>
              <a:t>     50</a:t>
            </a:r>
            <a:endParaRPr lang="en-US" altLang="zh-CN" dirty="0"/>
          </a:p>
        </p:txBody>
      </p:sp>
      <p:sp>
        <p:nvSpPr>
          <p:cNvPr id="96" name="矩形 95"/>
          <p:cNvSpPr/>
          <p:nvPr/>
        </p:nvSpPr>
        <p:spPr>
          <a:xfrm>
            <a:off x="3571868" y="5500702"/>
            <a:ext cx="2357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选择重量最轻的物品</a:t>
            </a:r>
          </a:p>
        </p:txBody>
      </p:sp>
      <p:sp>
        <p:nvSpPr>
          <p:cNvPr id="97" name="矩形 96"/>
          <p:cNvSpPr/>
          <p:nvPr/>
        </p:nvSpPr>
        <p:spPr>
          <a:xfrm>
            <a:off x="5857884" y="5500702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 smtClean="0">
                <a:solidFill>
                  <a:srgbClr val="0033CC"/>
                </a:solidFill>
                <a:latin typeface="微软雅黑" pitchFamily="34" charset="-122"/>
                <a:ea typeface="微软雅黑" pitchFamily="34" charset="-122"/>
              </a:rPr>
              <a:t>选择单位重量价值最大的物品</a:t>
            </a:r>
            <a:endParaRPr lang="zh-CN" altLang="en-US" dirty="0">
              <a:solidFill>
                <a:srgbClr val="0033C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2402870" y="4724400"/>
            <a:ext cx="2391374" cy="776302"/>
            <a:chOff x="2402870" y="4724400"/>
            <a:chExt cx="2391374" cy="776302"/>
          </a:xfrm>
        </p:grpSpPr>
        <p:sp>
          <p:nvSpPr>
            <p:cNvPr id="219294" name="Text Box 158"/>
            <p:cNvSpPr txBox="1">
              <a:spLocks noChangeArrowheads="1"/>
            </p:cNvSpPr>
            <p:nvPr/>
          </p:nvSpPr>
          <p:spPr bwMode="auto">
            <a:xfrm>
              <a:off x="3786182" y="4724400"/>
              <a:ext cx="100806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180</a:t>
              </a:r>
              <a:br>
                <a:rPr lang="en-US" altLang="zh-CN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策略</a:t>
              </a:r>
              <a:r>
                <a:rPr lang="en-US" altLang="zh-CN" dirty="0">
                  <a:latin typeface="微软雅黑" pitchFamily="34" charset="-122"/>
                  <a:ea typeface="微软雅黑" pitchFamily="34" charset="-122"/>
                </a:rPr>
                <a:t>1</a:t>
              </a:r>
            </a:p>
          </p:txBody>
        </p:sp>
        <p:cxnSp>
          <p:nvCxnSpPr>
            <p:cNvPr id="99" name="直接连接符 98"/>
            <p:cNvCxnSpPr>
              <a:endCxn id="219145" idx="0"/>
            </p:cNvCxnSpPr>
            <p:nvPr/>
          </p:nvCxnSpPr>
          <p:spPr>
            <a:xfrm rot="10800000" flipV="1">
              <a:off x="2402870" y="5214950"/>
              <a:ext cx="1383313" cy="285752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6" name="组合 105"/>
          <p:cNvGrpSpPr/>
          <p:nvPr/>
        </p:nvGrpSpPr>
        <p:grpSpPr>
          <a:xfrm>
            <a:off x="4750596" y="4724400"/>
            <a:ext cx="1329533" cy="776302"/>
            <a:chOff x="4750596" y="4724400"/>
            <a:chExt cx="1329533" cy="776302"/>
          </a:xfrm>
        </p:grpSpPr>
        <p:sp>
          <p:nvSpPr>
            <p:cNvPr id="219292" name="Text Box 156"/>
            <p:cNvSpPr txBox="1">
              <a:spLocks noChangeArrowheads="1"/>
            </p:cNvSpPr>
            <p:nvPr/>
          </p:nvSpPr>
          <p:spPr bwMode="auto">
            <a:xfrm>
              <a:off x="5072066" y="4724400"/>
              <a:ext cx="1008063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190</a:t>
              </a:r>
              <a:br>
                <a:rPr lang="en-US" altLang="zh-CN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策略</a:t>
              </a:r>
              <a:r>
                <a:rPr lang="en-US" altLang="zh-CN" dirty="0">
                  <a:latin typeface="微软雅黑" pitchFamily="34" charset="-122"/>
                  <a:ea typeface="微软雅黑" pitchFamily="34" charset="-122"/>
                </a:rPr>
                <a:t>2</a:t>
              </a:r>
            </a:p>
          </p:txBody>
        </p:sp>
        <p:cxnSp>
          <p:nvCxnSpPr>
            <p:cNvPr id="102" name="直接连接符 101"/>
            <p:cNvCxnSpPr>
              <a:endCxn id="96" idx="0"/>
            </p:cNvCxnSpPr>
            <p:nvPr/>
          </p:nvCxnSpPr>
          <p:spPr>
            <a:xfrm rot="10800000" flipV="1">
              <a:off x="4750596" y="5286388"/>
              <a:ext cx="678661" cy="21431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7" name="组合 106"/>
          <p:cNvGrpSpPr/>
          <p:nvPr/>
        </p:nvGrpSpPr>
        <p:grpSpPr>
          <a:xfrm>
            <a:off x="6572264" y="4724400"/>
            <a:ext cx="1214446" cy="847740"/>
            <a:chOff x="6572264" y="4724400"/>
            <a:chExt cx="1214446" cy="847740"/>
          </a:xfrm>
        </p:grpSpPr>
        <p:sp>
          <p:nvSpPr>
            <p:cNvPr id="219286" name="Text Box 150"/>
            <p:cNvSpPr txBox="1">
              <a:spLocks noChangeArrowheads="1"/>
            </p:cNvSpPr>
            <p:nvPr/>
          </p:nvSpPr>
          <p:spPr bwMode="auto">
            <a:xfrm>
              <a:off x="6778648" y="4724400"/>
              <a:ext cx="100806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200</a:t>
              </a:r>
              <a:br>
                <a:rPr lang="en-US" altLang="zh-CN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策略</a:t>
              </a:r>
              <a:r>
                <a:rPr lang="en-US" altLang="zh-CN" dirty="0">
                  <a:latin typeface="微软雅黑" pitchFamily="34" charset="-122"/>
                  <a:ea typeface="微软雅黑" pitchFamily="34" charset="-122"/>
                </a:rPr>
                <a:t>3</a:t>
              </a:r>
            </a:p>
          </p:txBody>
        </p:sp>
        <p:cxnSp>
          <p:nvCxnSpPr>
            <p:cNvPr id="104" name="直接连接符 103"/>
            <p:cNvCxnSpPr/>
            <p:nvPr/>
          </p:nvCxnSpPr>
          <p:spPr>
            <a:xfrm rot="5400000">
              <a:off x="6572264" y="5286388"/>
              <a:ext cx="285752" cy="28575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矩形 107"/>
          <p:cNvSpPr/>
          <p:nvPr/>
        </p:nvSpPr>
        <p:spPr>
          <a:xfrm>
            <a:off x="5072066" y="235743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重量贪心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3571868" y="228599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价值贪心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6572264" y="2357430"/>
            <a:ext cx="164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价值密度贪心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5" grpId="0"/>
      <p:bldP spid="219287" grpId="0" animBg="1"/>
      <p:bldP spid="219288" grpId="0" animBg="1"/>
      <p:bldP spid="219289" grpId="0" animBg="1"/>
      <p:bldP spid="219290" grpId="0" animBg="1"/>
      <p:bldP spid="219291" grpId="0" animBg="1"/>
      <p:bldP spid="219293" grpId="0" animBg="1"/>
      <p:bldP spid="219295" grpId="0" animBg="1"/>
      <p:bldP spid="219296" grpId="0" animBg="1"/>
      <p:bldP spid="96" grpId="0"/>
      <p:bldP spid="97" grpId="0"/>
      <p:bldP spid="108" grpId="0"/>
      <p:bldP spid="109" grpId="0"/>
      <p:bldP spid="1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/>
              <a:t>部分背包问题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57158" y="1571612"/>
            <a:ext cx="821537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改变数组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w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v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的排列顺序，使其按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v/m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升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降序排列；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          </a:t>
            </a:r>
            <a:r>
              <a:rPr lang="en-US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//</a:t>
            </a:r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算法时间主要消耗部分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将数组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x[n]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初始化为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0 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3.i=1,V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0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循环直到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w[t[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]]&gt;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C)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4.1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x[t[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]]=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  //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将第</a:t>
            </a:r>
            <a:r>
              <a:rPr lang="en-US" altLang="zh-CN" sz="24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个物品放入背包，整体装入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4.2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C=C-w[t[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]]; 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V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+=v[t[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]];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4.3  </a:t>
            </a:r>
            <a:r>
              <a:rPr lang="en-US" altLang="zh-CN" sz="24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++;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5.x[t[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]]=C/w[t[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    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//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最后一个，可拆解部分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装入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6. V+= C/w[t[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]]*v[t[</a:t>
            </a:r>
            <a:r>
              <a:rPr lang="en-US" altLang="zh-CN" sz="2400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]]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43702" y="2285992"/>
          <a:ext cx="2500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571492"/>
                <a:gridCol w="500060"/>
                <a:gridCol w="500060"/>
                <a:gridCol w="5000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5786448" y="2285992"/>
            <a:ext cx="714380" cy="35719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w[]</a:t>
            </a:r>
            <a:endParaRPr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6643702" y="2714620"/>
          <a:ext cx="2500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571492"/>
                <a:gridCol w="500060"/>
                <a:gridCol w="500060"/>
                <a:gridCol w="5000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60</a:t>
                      </a:r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5786448" y="2714620"/>
            <a:ext cx="714380" cy="35719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v[]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86446" y="3214686"/>
            <a:ext cx="714380" cy="3571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t[]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6643702" y="3214686"/>
          <a:ext cx="2500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571492"/>
                <a:gridCol w="500060"/>
                <a:gridCol w="500060"/>
                <a:gridCol w="5000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5786446" y="4357694"/>
            <a:ext cx="714380" cy="35719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x[]</a:t>
            </a:r>
            <a:endParaRPr lang="zh-CN" altLang="en-US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6643700" y="4357694"/>
          <a:ext cx="2500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0"/>
                <a:gridCol w="500060"/>
                <a:gridCol w="500060"/>
                <a:gridCol w="500060"/>
                <a:gridCol w="5000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0-1</a:t>
            </a:r>
            <a:r>
              <a:rPr lang="zh-CN" altLang="en-US" sz="4000" smtClean="0"/>
              <a:t>背包和完全背包（不拆解）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064500" cy="37290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dirty="0" smtClean="0">
                <a:latin typeface="Times New Roman" pitchFamily="18" charset="0"/>
              </a:rPr>
              <a:t>0-1</a:t>
            </a:r>
            <a:r>
              <a:rPr lang="zh-CN" altLang="en-US" sz="2800" dirty="0" smtClean="0">
                <a:latin typeface="Times New Roman" pitchFamily="18" charset="0"/>
              </a:rPr>
              <a:t>背包：背包容量</a:t>
            </a:r>
            <a:r>
              <a:rPr lang="en-US" altLang="zh-CN" sz="2800" dirty="0" smtClean="0">
                <a:latin typeface="Times New Roman" pitchFamily="18" charset="0"/>
              </a:rPr>
              <a:t>m</a:t>
            </a:r>
            <a:r>
              <a:rPr lang="zh-CN" altLang="en-US" sz="2800" dirty="0" smtClean="0">
                <a:latin typeface="Times New Roman" pitchFamily="18" charset="0"/>
              </a:rPr>
              <a:t>，物品</a:t>
            </a:r>
            <a:r>
              <a:rPr lang="en-US" altLang="zh-CN" sz="2800" dirty="0" smtClean="0">
                <a:latin typeface="Times New Roman" pitchFamily="18" charset="0"/>
              </a:rPr>
              <a:t>n</a:t>
            </a:r>
            <a:r>
              <a:rPr lang="zh-CN" altLang="en-US" sz="2800" dirty="0" smtClean="0">
                <a:latin typeface="Times New Roman" pitchFamily="18" charset="0"/>
              </a:rPr>
              <a:t>件，重量分别为</a:t>
            </a:r>
            <a:r>
              <a:rPr lang="en-US" altLang="zh-CN" sz="2800" dirty="0" smtClean="0">
                <a:latin typeface="Times New Roman" pitchFamily="18" charset="0"/>
              </a:rPr>
              <a:t>w1,w2,…,</a:t>
            </a:r>
            <a:r>
              <a:rPr lang="en-US" altLang="zh-CN" sz="2800" dirty="0" err="1" smtClean="0">
                <a:latin typeface="Times New Roman" pitchFamily="18" charset="0"/>
              </a:rPr>
              <a:t>wn</a:t>
            </a:r>
            <a:r>
              <a:rPr lang="zh-CN" altLang="en-US" sz="2800" dirty="0" smtClean="0">
                <a:latin typeface="Times New Roman" pitchFamily="18" charset="0"/>
              </a:rPr>
              <a:t>，价值分别为</a:t>
            </a:r>
            <a:r>
              <a:rPr lang="en-US" altLang="zh-CN" sz="2800" dirty="0" smtClean="0">
                <a:latin typeface="Times New Roman" pitchFamily="18" charset="0"/>
              </a:rPr>
              <a:t>v1,v2,…,</a:t>
            </a:r>
            <a:r>
              <a:rPr lang="en-US" altLang="zh-CN" sz="2800" dirty="0" err="1" smtClean="0">
                <a:latin typeface="Times New Roman" pitchFamily="18" charset="0"/>
              </a:rPr>
              <a:t>vn</a:t>
            </a:r>
            <a:r>
              <a:rPr lang="zh-CN" altLang="en-US" sz="2800" dirty="0" smtClean="0">
                <a:latin typeface="Times New Roman" pitchFamily="18" charset="0"/>
              </a:rPr>
              <a:t>。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itchFamily="18" charset="0"/>
              </a:rPr>
              <a:t>每种物品只有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itchFamily="18" charset="0"/>
              </a:rPr>
              <a:t>件</a:t>
            </a:r>
            <a:r>
              <a:rPr lang="zh-CN" altLang="en-US" sz="2800" dirty="0" smtClean="0">
                <a:latin typeface="Times New Roman" pitchFamily="18" charset="0"/>
              </a:rPr>
              <a:t>。求能获得的总价值。</a:t>
            </a:r>
          </a:p>
          <a:p>
            <a:pPr eaLnBrk="1" hangingPunct="1"/>
            <a:endParaRPr lang="zh-CN" alt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zh-CN" altLang="en-US" sz="2800" dirty="0" smtClean="0">
                <a:latin typeface="Times New Roman" pitchFamily="18" charset="0"/>
              </a:rPr>
              <a:t>完全背包：背包容量</a:t>
            </a:r>
            <a:r>
              <a:rPr lang="en-US" altLang="zh-CN" sz="2800" dirty="0" smtClean="0">
                <a:latin typeface="Times New Roman" pitchFamily="18" charset="0"/>
              </a:rPr>
              <a:t>m</a:t>
            </a:r>
            <a:r>
              <a:rPr lang="zh-CN" altLang="en-US" sz="2800" dirty="0" smtClean="0">
                <a:latin typeface="Times New Roman" pitchFamily="18" charset="0"/>
              </a:rPr>
              <a:t>，物品</a:t>
            </a:r>
            <a:r>
              <a:rPr lang="en-US" altLang="zh-CN" sz="2800" dirty="0" smtClean="0">
                <a:latin typeface="Times New Roman" pitchFamily="18" charset="0"/>
              </a:rPr>
              <a:t>n</a:t>
            </a:r>
            <a:r>
              <a:rPr lang="zh-CN" altLang="en-US" sz="2800" dirty="0" smtClean="0">
                <a:latin typeface="Times New Roman" pitchFamily="18" charset="0"/>
              </a:rPr>
              <a:t>件，重量分别为</a:t>
            </a:r>
            <a:r>
              <a:rPr lang="en-US" altLang="zh-CN" sz="2800" dirty="0" smtClean="0">
                <a:latin typeface="Times New Roman" pitchFamily="18" charset="0"/>
              </a:rPr>
              <a:t>w1,w2,…,</a:t>
            </a:r>
            <a:r>
              <a:rPr lang="en-US" altLang="zh-CN" sz="2800" dirty="0" err="1" smtClean="0">
                <a:latin typeface="Times New Roman" pitchFamily="18" charset="0"/>
              </a:rPr>
              <a:t>wn</a:t>
            </a:r>
            <a:r>
              <a:rPr lang="zh-CN" altLang="en-US" sz="2800" dirty="0" smtClean="0">
                <a:latin typeface="Times New Roman" pitchFamily="18" charset="0"/>
              </a:rPr>
              <a:t>，价值分别为</a:t>
            </a:r>
            <a:r>
              <a:rPr lang="en-US" altLang="zh-CN" sz="2800" dirty="0" smtClean="0">
                <a:latin typeface="Times New Roman" pitchFamily="18" charset="0"/>
              </a:rPr>
              <a:t>v1,v2,…,</a:t>
            </a:r>
            <a:r>
              <a:rPr lang="en-US" altLang="zh-CN" sz="2800" dirty="0" err="1" smtClean="0">
                <a:latin typeface="Times New Roman" pitchFamily="18" charset="0"/>
              </a:rPr>
              <a:t>vn</a:t>
            </a:r>
            <a:r>
              <a:rPr lang="zh-CN" altLang="en-US" sz="2800" dirty="0" smtClean="0">
                <a:latin typeface="Times New Roman" pitchFamily="18" charset="0"/>
              </a:rPr>
              <a:t>。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itchFamily="18" charset="0"/>
              </a:rPr>
              <a:t>每种物品的件数足够多</a:t>
            </a:r>
            <a:r>
              <a:rPr lang="zh-CN" altLang="en-US" sz="2800" dirty="0" smtClean="0">
                <a:latin typeface="Times New Roman" pitchFamily="18" charset="0"/>
              </a:rPr>
              <a:t>。求能获得的总价值。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期末上机考试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时间：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</a:t>
            </a:r>
            <a:r>
              <a:rPr lang="zh-CN" altLang="en-US" dirty="0" smtClean="0"/>
              <a:t>日（周三</a:t>
            </a:r>
            <a:r>
              <a:rPr lang="zh-CN" altLang="en-US" dirty="0" smtClean="0"/>
              <a:t>）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00-17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00</a:t>
            </a:r>
            <a:endParaRPr lang="en-US" altLang="zh-CN" dirty="0" smtClean="0"/>
          </a:p>
          <a:p>
            <a:r>
              <a:rPr lang="zh-CN" altLang="en-US" dirty="0" smtClean="0"/>
              <a:t>地点：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信息楼</a:t>
            </a:r>
            <a:r>
              <a:rPr lang="en-US" altLang="zh-CN" dirty="0" smtClean="0"/>
              <a:t>121</a:t>
            </a:r>
            <a:r>
              <a:rPr lang="zh-CN" altLang="en-US" dirty="0" smtClean="0"/>
              <a:t>专业机房</a:t>
            </a:r>
            <a:endParaRPr lang="en-US" altLang="zh-CN" dirty="0" smtClean="0"/>
          </a:p>
          <a:p>
            <a:r>
              <a:rPr lang="zh-CN" altLang="en-US" dirty="0" smtClean="0"/>
              <a:t>允许：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带书、笔记、笔</a:t>
            </a:r>
            <a:endParaRPr lang="en-US" altLang="zh-CN" dirty="0" smtClean="0"/>
          </a:p>
          <a:p>
            <a:r>
              <a:rPr lang="zh-CN" altLang="en-US" dirty="0" smtClean="0"/>
              <a:t>禁止：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手机、</a:t>
            </a:r>
            <a:r>
              <a:rPr lang="en-US" altLang="zh-CN" dirty="0" smtClean="0"/>
              <a:t>U</a:t>
            </a:r>
            <a:r>
              <a:rPr lang="zh-CN" altLang="en-US" dirty="0" smtClean="0"/>
              <a:t>盘等电子设备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34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递推化梯形法求解定积分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1071538" y="5143512"/>
            <a:ext cx="44291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rot="5400000" flipH="1" flipV="1">
            <a:off x="-428660" y="3643314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任意多边形 8"/>
          <p:cNvSpPr/>
          <p:nvPr/>
        </p:nvSpPr>
        <p:spPr>
          <a:xfrm>
            <a:off x="1556084" y="2727158"/>
            <a:ext cx="3320716" cy="705853"/>
          </a:xfrm>
          <a:custGeom>
            <a:avLst/>
            <a:gdLst>
              <a:gd name="connsiteX0" fmla="*/ 0 w 3320716"/>
              <a:gd name="connsiteY0" fmla="*/ 705853 h 705853"/>
              <a:gd name="connsiteX1" fmla="*/ 1138990 w 3320716"/>
              <a:gd name="connsiteY1" fmla="*/ 96253 h 705853"/>
              <a:gd name="connsiteX2" fmla="*/ 2374232 w 3320716"/>
              <a:gd name="connsiteY2" fmla="*/ 641684 h 705853"/>
              <a:gd name="connsiteX3" fmla="*/ 3320716 w 3320716"/>
              <a:gd name="connsiteY3" fmla="*/ 0 h 705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0716" h="705853">
                <a:moveTo>
                  <a:pt x="0" y="705853"/>
                </a:moveTo>
                <a:cubicBezTo>
                  <a:pt x="371642" y="406400"/>
                  <a:pt x="743285" y="106948"/>
                  <a:pt x="1138990" y="96253"/>
                </a:cubicBezTo>
                <a:cubicBezTo>
                  <a:pt x="1534695" y="85558"/>
                  <a:pt x="2010611" y="657726"/>
                  <a:pt x="2374232" y="641684"/>
                </a:cubicBezTo>
                <a:cubicBezTo>
                  <a:pt x="2737853" y="625642"/>
                  <a:pt x="3029284" y="312821"/>
                  <a:pt x="3320716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/>
          <p:cNvCxnSpPr>
            <a:stCxn id="9" idx="3"/>
          </p:cNvCxnSpPr>
          <p:nvPr/>
        </p:nvCxnSpPr>
        <p:spPr>
          <a:xfrm flipH="1">
            <a:off x="4873272" y="2727158"/>
            <a:ext cx="3528" cy="241635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571604" y="3433011"/>
            <a:ext cx="15520" cy="171050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rot="5400000">
            <a:off x="1428728" y="3071810"/>
            <a:ext cx="107157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rot="5400000">
            <a:off x="1428728" y="3143248"/>
            <a:ext cx="171451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5400000">
            <a:off x="1714480" y="3500438"/>
            <a:ext cx="1928826" cy="1357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rot="5400000">
            <a:off x="2321703" y="3750471"/>
            <a:ext cx="1785950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rot="5400000">
            <a:off x="2857488" y="3643314"/>
            <a:ext cx="2000264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rot="5400000">
            <a:off x="3643306" y="3857628"/>
            <a:ext cx="1571636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rot="5400000">
            <a:off x="4321967" y="4607727"/>
            <a:ext cx="64294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857356" y="2357430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solidFill>
                  <a:schemeClr val="tx1"/>
                </a:solidFill>
              </a:rPr>
              <a:t>f(x)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33" name="内容占位符 32"/>
          <p:cNvGraphicFramePr>
            <a:graphicFrameLocks noChangeAspect="1"/>
          </p:cNvGraphicFramePr>
          <p:nvPr>
            <p:ph idx="1"/>
          </p:nvPr>
        </p:nvGraphicFramePr>
        <p:xfrm>
          <a:off x="5857875" y="3081338"/>
          <a:ext cx="1857375" cy="700087"/>
        </p:xfrm>
        <a:graphic>
          <a:graphicData uri="http://schemas.openxmlformats.org/presentationml/2006/ole">
            <p:oleObj spid="_x0000_s2050" name="Equation" r:id="rId3" imgW="876240" imgH="330120" progId="Equation.3">
              <p:embed/>
            </p:oleObj>
          </a:graphicData>
        </a:graphic>
      </p:graphicFrame>
      <p:cxnSp>
        <p:nvCxnSpPr>
          <p:cNvPr id="37" name="直接连接符 36"/>
          <p:cNvCxnSpPr/>
          <p:nvPr/>
        </p:nvCxnSpPr>
        <p:spPr>
          <a:xfrm flipV="1">
            <a:off x="3500430" y="3643314"/>
            <a:ext cx="1000132" cy="71438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V="1">
            <a:off x="4500562" y="3429000"/>
            <a:ext cx="1285884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stCxn id="9" idx="0"/>
            <a:endCxn id="9" idx="3"/>
          </p:cNvCxnSpPr>
          <p:nvPr/>
        </p:nvCxnSpPr>
        <p:spPr>
          <a:xfrm flipV="1">
            <a:off x="1556084" y="2727158"/>
            <a:ext cx="3320716" cy="705853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内容占位符 32"/>
          <p:cNvGraphicFramePr>
            <a:graphicFrameLocks noChangeAspect="1"/>
          </p:cNvGraphicFramePr>
          <p:nvPr/>
        </p:nvGraphicFramePr>
        <p:xfrm>
          <a:off x="5429256" y="1928802"/>
          <a:ext cx="2549525" cy="858838"/>
        </p:xfrm>
        <a:graphic>
          <a:graphicData uri="http://schemas.openxmlformats.org/presentationml/2006/ole">
            <p:oleObj spid="_x0000_s2051" name="Equation" r:id="rId4" imgW="1168200" imgH="393480" progId="Equation.3">
              <p:embed/>
            </p:oleObj>
          </a:graphicData>
        </a:graphic>
      </p:graphicFrame>
      <p:sp>
        <p:nvSpPr>
          <p:cNvPr id="45" name="矩形 44"/>
          <p:cNvSpPr/>
          <p:nvPr/>
        </p:nvSpPr>
        <p:spPr>
          <a:xfrm>
            <a:off x="2714612" y="2357430"/>
            <a:ext cx="142876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 smtClean="0">
                <a:solidFill>
                  <a:schemeClr val="tx1"/>
                </a:solidFill>
              </a:rPr>
              <a:t>=2x+1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643174" y="2285992"/>
            <a:ext cx="1643074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 smtClean="0">
                <a:solidFill>
                  <a:schemeClr val="tx1"/>
                </a:solidFill>
              </a:rPr>
              <a:t>= </a:t>
            </a:r>
            <a:r>
              <a:rPr lang="en-US" altLang="zh-CN" sz="3200" dirty="0" err="1" smtClean="0">
                <a:solidFill>
                  <a:srgbClr val="C00000"/>
                </a:solidFill>
              </a:rPr>
              <a:t>sinx</a:t>
            </a:r>
            <a:r>
              <a:rPr lang="en-US" altLang="zh-CN" sz="3200" dirty="0" smtClean="0">
                <a:solidFill>
                  <a:srgbClr val="C00000"/>
                </a:solidFill>
              </a:rPr>
              <a:t>/x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357290" y="5143512"/>
            <a:ext cx="50006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4572000" y="5143512"/>
            <a:ext cx="50006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b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递推化梯形法求解定积分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357952" y="5143512"/>
            <a:ext cx="44291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rot="5400000" flipH="1" flipV="1">
            <a:off x="-1142246" y="3643314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任意多边形 6"/>
          <p:cNvSpPr/>
          <p:nvPr/>
        </p:nvSpPr>
        <p:spPr>
          <a:xfrm>
            <a:off x="842498" y="2727158"/>
            <a:ext cx="3320716" cy="705853"/>
          </a:xfrm>
          <a:custGeom>
            <a:avLst/>
            <a:gdLst>
              <a:gd name="connsiteX0" fmla="*/ 0 w 3320716"/>
              <a:gd name="connsiteY0" fmla="*/ 705853 h 705853"/>
              <a:gd name="connsiteX1" fmla="*/ 1138990 w 3320716"/>
              <a:gd name="connsiteY1" fmla="*/ 96253 h 705853"/>
              <a:gd name="connsiteX2" fmla="*/ 2374232 w 3320716"/>
              <a:gd name="connsiteY2" fmla="*/ 641684 h 705853"/>
              <a:gd name="connsiteX3" fmla="*/ 3320716 w 3320716"/>
              <a:gd name="connsiteY3" fmla="*/ 0 h 705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0716" h="705853">
                <a:moveTo>
                  <a:pt x="0" y="705853"/>
                </a:moveTo>
                <a:cubicBezTo>
                  <a:pt x="371642" y="406400"/>
                  <a:pt x="743285" y="106948"/>
                  <a:pt x="1138990" y="96253"/>
                </a:cubicBezTo>
                <a:cubicBezTo>
                  <a:pt x="1534695" y="85558"/>
                  <a:pt x="2010611" y="657726"/>
                  <a:pt x="2374232" y="641684"/>
                </a:cubicBezTo>
                <a:cubicBezTo>
                  <a:pt x="2737853" y="625642"/>
                  <a:pt x="3029284" y="312821"/>
                  <a:pt x="3320716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>
            <a:stCxn id="7" idx="3"/>
          </p:cNvCxnSpPr>
          <p:nvPr/>
        </p:nvCxnSpPr>
        <p:spPr>
          <a:xfrm flipH="1">
            <a:off x="4159686" y="2727158"/>
            <a:ext cx="3528" cy="241635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58018" y="3433011"/>
            <a:ext cx="15520" cy="171050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1143770" y="2357430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solidFill>
                  <a:schemeClr val="tx1"/>
                </a:solidFill>
              </a:rPr>
              <a:t>f(x)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56422" y="2341388"/>
            <a:ext cx="142876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 smtClean="0">
                <a:solidFill>
                  <a:schemeClr val="tx1"/>
                </a:solidFill>
              </a:rPr>
              <a:t>=</a:t>
            </a:r>
            <a:r>
              <a:rPr lang="en-US" altLang="zh-CN" sz="3200" dirty="0" err="1" smtClean="0">
                <a:solidFill>
                  <a:srgbClr val="C00000"/>
                </a:solidFill>
              </a:rPr>
              <a:t>sinx</a:t>
            </a:r>
            <a:r>
              <a:rPr lang="en-US" altLang="zh-CN" sz="3200" dirty="0" smtClean="0">
                <a:solidFill>
                  <a:srgbClr val="C00000"/>
                </a:solidFill>
              </a:rPr>
              <a:t>/x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72000" y="1857364"/>
          <a:ext cx="3130550" cy="858837"/>
        </p:xfrm>
        <a:graphic>
          <a:graphicData uri="http://schemas.openxmlformats.org/presentationml/2006/ole">
            <p:oleObj spid="_x0000_s3074" name="Equation" r:id="rId3" imgW="1434960" imgH="393480" progId="Equation.3">
              <p:embed/>
            </p:oleObj>
          </a:graphicData>
        </a:graphic>
      </p:graphicFrame>
      <p:sp>
        <p:nvSpPr>
          <p:cNvPr id="23" name="矩形 22"/>
          <p:cNvSpPr/>
          <p:nvPr/>
        </p:nvSpPr>
        <p:spPr>
          <a:xfrm>
            <a:off x="643704" y="5143512"/>
            <a:ext cx="50006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858414" y="5143512"/>
            <a:ext cx="50006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b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 rot="5400000">
            <a:off x="1536679" y="4179099"/>
            <a:ext cx="2071702" cy="1588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001026" y="5143512"/>
            <a:ext cx="135732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(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a+b</a:t>
            </a:r>
            <a:r>
              <a:rPr lang="en-US" altLang="zh-CN" sz="2800" dirty="0" smtClean="0">
                <a:solidFill>
                  <a:schemeClr val="tx1"/>
                </a:solidFill>
              </a:rPr>
              <a:t>)/2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接连接符 28"/>
          <p:cNvCxnSpPr/>
          <p:nvPr/>
        </p:nvCxnSpPr>
        <p:spPr>
          <a:xfrm flipV="1">
            <a:off x="858018" y="3143248"/>
            <a:ext cx="1714512" cy="357190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直接连接符 30"/>
          <p:cNvCxnSpPr>
            <a:endCxn id="7" idx="3"/>
          </p:cNvCxnSpPr>
          <p:nvPr/>
        </p:nvCxnSpPr>
        <p:spPr>
          <a:xfrm flipV="1">
            <a:off x="2572530" y="2727158"/>
            <a:ext cx="1590684" cy="41609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4572000" y="2786058"/>
          <a:ext cx="4357718" cy="833382"/>
        </p:xfrm>
        <a:graphic>
          <a:graphicData uri="http://schemas.openxmlformats.org/presentationml/2006/ole">
            <p:oleObj spid="_x0000_s3075" name="Equation" r:id="rId4" imgW="2260440" imgH="431640" progId="Equation.3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4857752" y="3643314"/>
          <a:ext cx="2692400" cy="758825"/>
        </p:xfrm>
        <a:graphic>
          <a:graphicData uri="http://schemas.openxmlformats.org/presentationml/2006/ole">
            <p:oleObj spid="_x0000_s3076" name="Equation" r:id="rId5" imgW="1396800" imgH="393480" progId="Equation.3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4500562" y="4392613"/>
          <a:ext cx="3867150" cy="831850"/>
        </p:xfrm>
        <a:graphic>
          <a:graphicData uri="http://schemas.openxmlformats.org/presentationml/2006/ole">
            <p:oleObj spid="_x0000_s3077" name="Equation" r:id="rId6" imgW="2006280" imgH="431640" progId="Equation.3">
              <p:embed/>
            </p:oleObj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5711825" y="5384800"/>
          <a:ext cx="1443038" cy="490538"/>
        </p:xfrm>
        <a:graphic>
          <a:graphicData uri="http://schemas.openxmlformats.org/presentationml/2006/ole">
            <p:oleObj spid="_x0000_s3078" name="Equation" r:id="rId7" imgW="749160" imgH="253800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递推化梯形法求解定积分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85720" y="1571612"/>
            <a:ext cx="457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double </a:t>
            </a:r>
            <a:r>
              <a:rPr lang="en-US" altLang="zh-CN" dirty="0" err="1" smtClean="0"/>
              <a:t>func</a:t>
            </a:r>
            <a:r>
              <a:rPr lang="en-US" altLang="zh-CN" dirty="0" smtClean="0"/>
              <a:t>(double x)</a:t>
            </a:r>
          </a:p>
          <a:p>
            <a:r>
              <a:rPr lang="en-US" altLang="zh-CN" dirty="0" smtClean="0"/>
              <a:t>{</a:t>
            </a:r>
          </a:p>
          <a:p>
            <a:r>
              <a:rPr lang="en-US" altLang="zh-CN" dirty="0" smtClean="0"/>
              <a:t>if (x)</a:t>
            </a:r>
          </a:p>
          <a:p>
            <a:r>
              <a:rPr lang="en-US" altLang="zh-CN" dirty="0" smtClean="0"/>
              <a:t>return sin(x) / x;</a:t>
            </a:r>
          </a:p>
          <a:p>
            <a:r>
              <a:rPr lang="en-US" altLang="zh-CN" dirty="0" smtClean="0"/>
              <a:t>else</a:t>
            </a:r>
          </a:p>
          <a:p>
            <a:r>
              <a:rPr lang="en-US" altLang="zh-CN" dirty="0" smtClean="0"/>
              <a:t>return 1.0;</a:t>
            </a:r>
          </a:p>
          <a:p>
            <a:r>
              <a:rPr lang="en-US" altLang="zh-CN" dirty="0" smtClean="0"/>
              <a:t>}</a:t>
            </a:r>
          </a:p>
          <a:p>
            <a:endParaRPr lang="zh-CN" altLang="en-US" dirty="0" smtClean="0"/>
          </a:p>
          <a:p>
            <a:r>
              <a:rPr lang="en-US" altLang="zh-CN" dirty="0" smtClean="0"/>
              <a:t>double ING(double a, double b, double e)</a:t>
            </a:r>
          </a:p>
          <a:p>
            <a:r>
              <a:rPr lang="en-US" altLang="zh-CN" dirty="0" smtClean="0"/>
              <a:t>{</a:t>
            </a:r>
          </a:p>
          <a:p>
            <a:r>
              <a:rPr lang="fr-FR" altLang="zh-CN" dirty="0" smtClean="0"/>
              <a:t>double T1 = 0.0, T2 = 0.0, S = 0.0;</a:t>
            </a:r>
          </a:p>
          <a:p>
            <a:r>
              <a:rPr lang="en-US" altLang="zh-CN" dirty="0" smtClean="0"/>
              <a:t>double h, x;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flag;</a:t>
            </a:r>
          </a:p>
          <a:p>
            <a:r>
              <a:rPr lang="en-US" altLang="zh-CN" dirty="0" smtClean="0"/>
              <a:t>h = b - a;</a:t>
            </a:r>
          </a:p>
          <a:p>
            <a:r>
              <a:rPr lang="pt-BR" altLang="zh-CN" dirty="0" smtClean="0"/>
              <a:t>T1 = h / 2 * (func(a) + func(b));</a:t>
            </a:r>
          </a:p>
        </p:txBody>
      </p:sp>
      <p:sp>
        <p:nvSpPr>
          <p:cNvPr id="6" name="矩形 5"/>
          <p:cNvSpPr/>
          <p:nvPr/>
        </p:nvSpPr>
        <p:spPr>
          <a:xfrm>
            <a:off x="4786314" y="1428736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do {</a:t>
            </a:r>
          </a:p>
          <a:p>
            <a:pPr lvl="1"/>
            <a:r>
              <a:rPr lang="en-US" altLang="zh-CN" dirty="0" smtClean="0"/>
              <a:t>S = 0;</a:t>
            </a:r>
          </a:p>
          <a:p>
            <a:pPr lvl="1"/>
            <a:r>
              <a:rPr lang="en-US" altLang="zh-CN" dirty="0" smtClean="0"/>
              <a:t>x = a + h / 2;</a:t>
            </a:r>
          </a:p>
          <a:p>
            <a:pPr lvl="1"/>
            <a:r>
              <a:rPr lang="en-US" altLang="zh-CN" dirty="0" smtClean="0"/>
              <a:t>while (x &lt; b) {</a:t>
            </a:r>
          </a:p>
          <a:p>
            <a:pPr lvl="1"/>
            <a:r>
              <a:rPr lang="en-US" altLang="zh-CN" dirty="0" smtClean="0"/>
              <a:t>S = S + </a:t>
            </a:r>
            <a:r>
              <a:rPr lang="en-US" altLang="zh-CN" dirty="0" err="1" smtClean="0"/>
              <a:t>func</a:t>
            </a:r>
            <a:r>
              <a:rPr lang="en-US" altLang="zh-CN" dirty="0" smtClean="0"/>
              <a:t>(x);</a:t>
            </a:r>
          </a:p>
          <a:p>
            <a:pPr lvl="1"/>
            <a:r>
              <a:rPr lang="en-US" altLang="zh-CN" dirty="0" smtClean="0"/>
              <a:t>x = x + h;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T2 = T1 / 2 + h / 2 * S;</a:t>
            </a:r>
          </a:p>
          <a:p>
            <a:r>
              <a:rPr lang="en-US" altLang="zh-CN" dirty="0" smtClean="0"/>
              <a:t>if (</a:t>
            </a:r>
            <a:r>
              <a:rPr lang="en-US" altLang="zh-CN" dirty="0" err="1" smtClean="0"/>
              <a:t>fabs</a:t>
            </a:r>
            <a:r>
              <a:rPr lang="en-US" altLang="zh-CN" dirty="0" smtClean="0"/>
              <a:t>(T1 - T2) &gt;= e) {</a:t>
            </a:r>
          </a:p>
          <a:p>
            <a:pPr lvl="1"/>
            <a:r>
              <a:rPr lang="en-US" altLang="zh-CN" dirty="0" smtClean="0"/>
              <a:t>h = h / 2;</a:t>
            </a:r>
          </a:p>
          <a:p>
            <a:pPr lvl="1"/>
            <a:r>
              <a:rPr lang="en-US" altLang="zh-CN" dirty="0" smtClean="0"/>
              <a:t>T1 = T2;</a:t>
            </a:r>
          </a:p>
          <a:p>
            <a:pPr lvl="1"/>
            <a:r>
              <a:rPr lang="en-US" altLang="zh-CN" dirty="0" smtClean="0"/>
              <a:t>flag = 1;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else</a:t>
            </a:r>
          </a:p>
          <a:p>
            <a:pPr lvl="1"/>
            <a:r>
              <a:rPr lang="en-US" altLang="zh-CN" dirty="0" smtClean="0"/>
              <a:t>flag = 0;</a:t>
            </a:r>
          </a:p>
          <a:p>
            <a:r>
              <a:rPr lang="en-US" altLang="zh-CN" dirty="0" smtClean="0"/>
              <a:t>} while (flag);</a:t>
            </a:r>
          </a:p>
          <a:p>
            <a:r>
              <a:rPr lang="en-US" altLang="zh-CN" dirty="0" smtClean="0"/>
              <a:t>return T2;</a:t>
            </a:r>
          </a:p>
          <a:p>
            <a:r>
              <a:rPr lang="en-US" altLang="zh-CN" dirty="0" smtClean="0"/>
              <a:t>}</a:t>
            </a:r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将一个规模较大的问题分割成规模较小的</a:t>
            </a:r>
            <a:r>
              <a:rPr lang="zh-CN" altLang="en-US" sz="2400" dirty="0" smtClean="0">
                <a:solidFill>
                  <a:srgbClr val="FF0000"/>
                </a:solidFill>
              </a:rPr>
              <a:t>同类问题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一种直接或间接地调用原算法本身的算法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4098" name="AutoShape 2" descr="http://img5.imgtn.bdimg.com/it/u=3304488909,1470087780&amp;fm=27&amp;gp=0.jpg"/>
          <p:cNvSpPr>
            <a:spLocks noChangeAspect="1" noChangeArrowheads="1"/>
          </p:cNvSpPr>
          <p:nvPr/>
        </p:nvSpPr>
        <p:spPr bwMode="auto">
          <a:xfrm>
            <a:off x="444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100" name="Picture 4" descr="https://timgsa.baidu.com/timg?image&amp;quality=80&amp;size=b9999_10000&amp;sec=1513530676634&amp;di=6d37828864c64bea34db8cac7d05fecf&amp;imgtype=0&amp;src=http%3A%2F%2Fs2.sinaimg.cn%2Fmw690%2F538d55begcf99ebca0eb1%266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00240"/>
            <a:ext cx="3429024" cy="3429024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 rot="18858167">
            <a:off x="3551631" y="1908565"/>
            <a:ext cx="1483740" cy="14837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 rot="18858167">
            <a:off x="3551631" y="4021967"/>
            <a:ext cx="1483740" cy="14837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 rot="18858167">
            <a:off x="4664900" y="2950397"/>
            <a:ext cx="1483740" cy="148374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 rot="18858167">
            <a:off x="2450324" y="2950397"/>
            <a:ext cx="1483740" cy="1483740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rot="18858167">
            <a:off x="5269939" y="3421346"/>
            <a:ext cx="610634" cy="61063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 rot="18858167">
            <a:off x="5614807" y="3566420"/>
            <a:ext cx="319436" cy="32048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1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递归算法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ChangeAspect="1"/>
          </p:cNvGraphicFramePr>
          <p:nvPr>
            <p:ph idx="1"/>
          </p:nvPr>
        </p:nvGraphicFramePr>
        <p:xfrm>
          <a:off x="714348" y="1857364"/>
          <a:ext cx="3679825" cy="1439862"/>
        </p:xfrm>
        <a:graphic>
          <a:graphicData uri="http://schemas.openxmlformats.org/presentationml/2006/ole">
            <p:oleObj spid="_x0000_s14338" name="Equation" r:id="rId3" imgW="1168200" imgH="457200" progId="Equation.3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785786" y="3857628"/>
            <a:ext cx="5643602" cy="17145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factorial(n)</a:t>
            </a:r>
          </a:p>
          <a:p>
            <a:r>
              <a:rPr lang="en-US" altLang="zh-CN" sz="2400" dirty="0" smtClean="0"/>
              <a:t>{</a:t>
            </a:r>
          </a:p>
          <a:p>
            <a:r>
              <a:rPr lang="en-US" altLang="zh-CN" sz="2400" dirty="0" smtClean="0"/>
              <a:t>   if (n==0) return 1;</a:t>
            </a:r>
          </a:p>
          <a:p>
            <a:r>
              <a:rPr lang="en-US" altLang="zh-CN" sz="2400" dirty="0" smtClean="0"/>
              <a:t>   else return n*factorial(n-1);</a:t>
            </a:r>
            <a:endParaRPr lang="zh-CN" alt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递归算法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在设计递归算法时，先要确定要解决的的问题是否可以分解为与原问题类型一致的、更小规模的子问题；</a:t>
            </a:r>
            <a:endParaRPr lang="en-US" altLang="zh-CN" dirty="0" smtClean="0"/>
          </a:p>
          <a:p>
            <a:r>
              <a:rPr lang="zh-CN" altLang="en-US" dirty="0" smtClean="0"/>
              <a:t>每个递归函数都必须有一个非递归定义的初始值，作为递归结束标识，或递归结束的出口；</a:t>
            </a:r>
            <a:endParaRPr lang="en-US" altLang="zh-CN" dirty="0" smtClean="0"/>
          </a:p>
          <a:p>
            <a:r>
              <a:rPr lang="zh-CN" altLang="en-US" dirty="0" smtClean="0"/>
              <a:t>虽然采用递归算法解决问题，特别是一些复杂问题，更加方便且容易实现，但是递归方法的时间和空间复杂度都比较高；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B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NBU</Template>
  <TotalTime>5678</TotalTime>
  <Words>1964</Words>
  <Application>Microsoft Office PowerPoint</Application>
  <PresentationFormat>全屏显示(4:3)</PresentationFormat>
  <Paragraphs>520</Paragraphs>
  <Slides>34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34</vt:i4>
      </vt:variant>
    </vt:vector>
  </HeadingPairs>
  <TitlesOfParts>
    <vt:vector size="37" baseType="lpstr">
      <vt:lpstr>NBU</vt:lpstr>
      <vt:lpstr>Equation</vt:lpstr>
      <vt:lpstr>公式</vt:lpstr>
      <vt:lpstr>程序设计实践</vt:lpstr>
      <vt:lpstr>内容提要</vt:lpstr>
      <vt:lpstr>递推</vt:lpstr>
      <vt:lpstr>递推化梯形法求解定积分</vt:lpstr>
      <vt:lpstr>递推化梯形法求解定积分</vt:lpstr>
      <vt:lpstr>递推化梯形法求解定积分</vt:lpstr>
      <vt:lpstr>递归</vt:lpstr>
      <vt:lpstr>递归算法</vt:lpstr>
      <vt:lpstr>递归算法</vt:lpstr>
      <vt:lpstr>递归实现数制转换</vt:lpstr>
      <vt:lpstr>递归实现数制转换</vt:lpstr>
      <vt:lpstr>递归实现汉诺塔</vt:lpstr>
      <vt:lpstr>枚举</vt:lpstr>
      <vt:lpstr>枚举法求最大公约数</vt:lpstr>
      <vt:lpstr>枚举法求最小公倍数</vt:lpstr>
      <vt:lpstr>四方定理</vt:lpstr>
      <vt:lpstr>四方定理</vt:lpstr>
      <vt:lpstr>真分数递增序列</vt:lpstr>
      <vt:lpstr>真分数递增序列</vt:lpstr>
      <vt:lpstr>真分数递增序列</vt:lpstr>
      <vt:lpstr>高斯8皇后问题</vt:lpstr>
      <vt:lpstr>高斯8皇后问题</vt:lpstr>
      <vt:lpstr>高斯8皇后问题</vt:lpstr>
      <vt:lpstr>高斯8皇后问题</vt:lpstr>
      <vt:lpstr>高斯8皇后问题</vt:lpstr>
      <vt:lpstr>高斯8皇后问题</vt:lpstr>
      <vt:lpstr>贪心</vt:lpstr>
      <vt:lpstr>最优装载问题</vt:lpstr>
      <vt:lpstr>最优装载问题</vt:lpstr>
      <vt:lpstr>部分背包问题</vt:lpstr>
      <vt:lpstr>部分背包问题</vt:lpstr>
      <vt:lpstr>部分背包问题</vt:lpstr>
      <vt:lpstr>0-1背包和完全背包（不拆解）</vt:lpstr>
      <vt:lpstr>期末上机考试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Haiming Chen</dc:creator>
  <cp:lastModifiedBy>Haiming Chen</cp:lastModifiedBy>
  <cp:revision>1327</cp:revision>
  <dcterms:created xsi:type="dcterms:W3CDTF">2017-09-12T05:23:27Z</dcterms:created>
  <dcterms:modified xsi:type="dcterms:W3CDTF">2017-12-19T16:36:54Z</dcterms:modified>
</cp:coreProperties>
</file>