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96" r:id="rId3"/>
    <p:sldId id="356" r:id="rId4"/>
    <p:sldId id="357" r:id="rId5"/>
    <p:sldId id="358" r:id="rId6"/>
    <p:sldId id="359" r:id="rId7"/>
    <p:sldId id="360" r:id="rId8"/>
    <p:sldId id="361" r:id="rId9"/>
    <p:sldId id="362" r:id="rId10"/>
    <p:sldId id="364" r:id="rId11"/>
    <p:sldId id="365" r:id="rId12"/>
    <p:sldId id="363" r:id="rId13"/>
    <p:sldId id="366" r:id="rId14"/>
    <p:sldId id="368" r:id="rId15"/>
    <p:sldId id="369" r:id="rId16"/>
    <p:sldId id="371" r:id="rId17"/>
    <p:sldId id="370" r:id="rId18"/>
    <p:sldId id="372" r:id="rId19"/>
    <p:sldId id="373" r:id="rId20"/>
    <p:sldId id="374" r:id="rId21"/>
    <p:sldId id="375" r:id="rId22"/>
    <p:sldId id="376" r:id="rId23"/>
    <p:sldId id="377" r:id="rId24"/>
    <p:sldId id="378" r:id="rId25"/>
    <p:sldId id="379" r:id="rId26"/>
    <p:sldId id="380" r:id="rId27"/>
    <p:sldId id="367" r:id="rId28"/>
    <p:sldId id="381" r:id="rId29"/>
    <p:sldId id="382" r:id="rId30"/>
    <p:sldId id="383" r:id="rId31"/>
    <p:sldId id="384" r:id="rId32"/>
    <p:sldId id="385" r:id="rId33"/>
    <p:sldId id="386" r:id="rId34"/>
    <p:sldId id="390" r:id="rId3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31" autoAdjust="0"/>
    <p:restoredTop sz="89659" autoAdjust="0"/>
  </p:normalViewPr>
  <p:slideViewPr>
    <p:cSldViewPr>
      <p:cViewPr varScale="1">
        <p:scale>
          <a:sx n="59" d="100"/>
          <a:sy n="59" d="100"/>
        </p:scale>
        <p:origin x="-16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86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00527-1848-4C71-BC26-8F67D28C7FA9}" type="datetimeFigureOut">
              <a:rPr lang="zh-CN" altLang="en-US" smtClean="0"/>
              <a:pPr/>
              <a:t>2017/12/20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7B0518-60AE-4F26-B432-7AEAF97461E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34F93-2816-42E0-8E5C-486A9B22928D}" type="datetimeFigureOut">
              <a:rPr lang="zh-CN" altLang="en-US" smtClean="0"/>
              <a:pPr/>
              <a:t>2017/12/20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186C7-A00C-48B2-8D92-622C916D29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黑体" pitchFamily="2" charset="-122"/>
                <a:ea typeface="黑体" pitchFamily="2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黑体" pitchFamily="2" charset="-122"/>
                <a:ea typeface="黑体" pitchFamily="2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115B-28B1-48DE-8801-07E725A9DC73}" type="datetime1">
              <a:rPr lang="zh-CN" altLang="en-US" smtClean="0"/>
              <a:pPr/>
              <a:t>2017/12/20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 descr="nbu-logo.jpg"/>
          <p:cNvPicPr>
            <a:picLocks noChangeAspect="1"/>
          </p:cNvPicPr>
          <p:nvPr userDrawn="1"/>
        </p:nvPicPr>
        <p:blipFill>
          <a:blip r:embed="rId2"/>
          <a:srcRect b="11097"/>
          <a:stretch>
            <a:fillRect/>
          </a:stretch>
        </p:blipFill>
        <p:spPr>
          <a:xfrm>
            <a:off x="5934078" y="214290"/>
            <a:ext cx="3209922" cy="1143008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itchFamily="34" charset="-122"/>
                <a:ea typeface="微软雅黑" pitchFamily="34" charset="-122"/>
              </a:defRPr>
            </a:lvl1pPr>
            <a:lvl2pPr>
              <a:defRPr>
                <a:latin typeface="微软雅黑" pitchFamily="34" charset="-122"/>
                <a:ea typeface="微软雅黑" pitchFamily="34" charset="-122"/>
              </a:defRPr>
            </a:lvl2pPr>
            <a:lvl3pPr>
              <a:defRPr>
                <a:latin typeface="微软雅黑" pitchFamily="34" charset="-122"/>
                <a:ea typeface="微软雅黑" pitchFamily="34" charset="-122"/>
              </a:defRPr>
            </a:lvl3pPr>
            <a:lvl4pPr>
              <a:defRPr>
                <a:latin typeface="微软雅黑" pitchFamily="34" charset="-122"/>
                <a:ea typeface="微软雅黑" pitchFamily="34" charset="-122"/>
              </a:defRPr>
            </a:lvl4pPr>
            <a:lvl5pPr>
              <a:defRPr>
                <a:latin typeface="微软雅黑" pitchFamily="34" charset="-122"/>
                <a:ea typeface="微软雅黑" pitchFamily="34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7747-1BC4-4373-A248-78A0CA48D775}" type="datetime1">
              <a:rPr lang="zh-CN" altLang="en-US" smtClean="0"/>
              <a:pPr/>
              <a:t>2017/12/20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pic>
        <p:nvPicPr>
          <p:cNvPr id="7" name="图片 6" descr="nbu-logo-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00958" y="50594"/>
            <a:ext cx="1500188" cy="1500188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98C4B-E08B-41D2-85E6-8E0DAA621FFC}" type="datetime1">
              <a:rPr lang="zh-CN" altLang="en-US" smtClean="0"/>
              <a:pPr/>
              <a:t>2017/12/20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3314" name="AutoShape 2" descr="http://img1.imgtn.bdimg.com/it/u=2800068669,3888819830&amp;fm=26&amp;gp=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316" name="AutoShape 4" descr="http://img1.imgtn.bdimg.com/it/u=2800068669,3888819830&amp;fm=26&amp;gp=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318" name="AutoShape 6" descr="http://img1.imgtn.bdimg.com/it/u=2800068669,3888819830&amp;fm=26&amp;gp=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cxnSp>
        <p:nvCxnSpPr>
          <p:cNvPr id="12" name="直接连接符 11"/>
          <p:cNvCxnSpPr/>
          <p:nvPr/>
        </p:nvCxnSpPr>
        <p:spPr>
          <a:xfrm>
            <a:off x="0" y="1285860"/>
            <a:ext cx="7500958" cy="200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slow"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0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414714" y="1928802"/>
            <a:ext cx="5386398" cy="1470025"/>
          </a:xfrm>
        </p:spPr>
        <p:txBody>
          <a:bodyPr/>
          <a:lstStyle/>
          <a:p>
            <a:pPr algn="l"/>
            <a:r>
              <a:rPr lang="zh-CN" altLang="en-US" dirty="0" smtClean="0"/>
              <a:t>程序设计实践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414714" y="3714752"/>
            <a:ext cx="5014938" cy="1428760"/>
          </a:xfrm>
        </p:spPr>
        <p:txBody>
          <a:bodyPr>
            <a:normAutofit/>
          </a:bodyPr>
          <a:lstStyle/>
          <a:p>
            <a:pPr algn="l"/>
            <a:r>
              <a:rPr lang="zh-CN" altLang="en-US" sz="2400" dirty="0" smtClean="0"/>
              <a:t>陈海明 博士 副教授</a:t>
            </a:r>
            <a:endParaRPr lang="en-US" altLang="zh-CN" sz="2400" dirty="0" smtClean="0"/>
          </a:p>
          <a:p>
            <a:pPr algn="l"/>
            <a:r>
              <a:rPr lang="zh-CN" altLang="en-US" sz="2400" dirty="0" smtClean="0"/>
              <a:t>信息学院 计算机系</a:t>
            </a:r>
            <a:endParaRPr lang="en-US" altLang="zh-CN" sz="2400" dirty="0" smtClean="0"/>
          </a:p>
          <a:p>
            <a:pPr algn="l"/>
            <a:r>
              <a:rPr lang="en-US" altLang="zh-CN" sz="2400" dirty="0" smtClean="0"/>
              <a:t>http://www.chenhaiming.cn</a:t>
            </a:r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</a:t>
            </a:fld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571480"/>
            <a:ext cx="5572132" cy="64294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latin typeface="黑体" pitchFamily="2" charset="-122"/>
                <a:ea typeface="黑体" pitchFamily="2" charset="-122"/>
              </a:rPr>
              <a:t>电子信息类非计算机专业选修课</a:t>
            </a:r>
            <a:endParaRPr lang="zh-CN" altLang="en-US" sz="2400" dirty="0"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7170" name="Picture 2" descr="https://timgsa.baidu.com/timg?image&amp;quality=80&amp;size=b9999_10000&amp;sec=1505204535720&amp;di=e3ba8011939dc17659bc5cc9abb58db2&amp;imgtype=0&amp;src=http%3A%2F%2Fphoto.hanyu.iciba.com%2Fupload%2Fchinesewiki%2FB%2F4%2FB4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143116"/>
            <a:ext cx="2447681" cy="3157509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递归实现数制转换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十进制</a:t>
            </a:r>
            <a:r>
              <a:rPr lang="en-US" altLang="zh-CN" dirty="0" smtClean="0">
                <a:sym typeface="Wingdings" pitchFamily="2" charset="2"/>
              </a:rPr>
              <a:t></a:t>
            </a:r>
            <a:r>
              <a:rPr lang="zh-CN" altLang="en-US" dirty="0" smtClean="0">
                <a:sym typeface="Wingdings" pitchFamily="2" charset="2"/>
              </a:rPr>
              <a:t>二进制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10</a:t>
            </a:fld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857224" y="2500306"/>
            <a:ext cx="4572000" cy="26776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altLang="zh-CN" sz="2800" dirty="0" smtClean="0"/>
              <a:t>void </a:t>
            </a:r>
            <a:r>
              <a:rPr lang="en-US" altLang="zh-CN" sz="2800" dirty="0" err="1" smtClean="0"/>
              <a:t>DeToBi</a:t>
            </a:r>
            <a:r>
              <a:rPr lang="en-US" altLang="zh-CN" sz="2800" dirty="0" smtClean="0"/>
              <a:t>(</a:t>
            </a:r>
            <a:r>
              <a:rPr lang="en-US" altLang="zh-CN" sz="2800" dirty="0" err="1" smtClean="0"/>
              <a:t>int</a:t>
            </a:r>
            <a:r>
              <a:rPr lang="en-US" altLang="zh-CN" sz="2800" dirty="0" smtClean="0"/>
              <a:t> n) {</a:t>
            </a:r>
          </a:p>
          <a:p>
            <a:pPr lvl="1"/>
            <a:r>
              <a:rPr lang="en-US" altLang="zh-CN" sz="2800" dirty="0" smtClean="0"/>
              <a:t>if (n &gt; 1) {</a:t>
            </a:r>
          </a:p>
          <a:p>
            <a:pPr lvl="2"/>
            <a:r>
              <a:rPr lang="en-US" altLang="zh-CN" sz="2800" dirty="0" err="1" smtClean="0"/>
              <a:t>DeToBi</a:t>
            </a:r>
            <a:r>
              <a:rPr lang="en-US" altLang="zh-CN" sz="2800" dirty="0" smtClean="0"/>
              <a:t>(n / 2);</a:t>
            </a:r>
          </a:p>
          <a:p>
            <a:pPr lvl="1"/>
            <a:r>
              <a:rPr lang="en-US" altLang="zh-CN" sz="2800" dirty="0" smtClean="0"/>
              <a:t>}</a:t>
            </a:r>
          </a:p>
          <a:p>
            <a:pPr lvl="1"/>
            <a:r>
              <a:rPr lang="en-US" altLang="zh-CN" sz="2800" dirty="0" err="1" smtClean="0"/>
              <a:t>printf</a:t>
            </a:r>
            <a:r>
              <a:rPr lang="en-US" altLang="zh-CN" sz="2800" dirty="0" smtClean="0"/>
              <a:t>("%d", n%2);</a:t>
            </a:r>
          </a:p>
          <a:p>
            <a:r>
              <a:rPr lang="en-US" altLang="zh-CN" sz="2800" dirty="0" smtClean="0"/>
              <a:t>}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递归实现数制转换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二进制</a:t>
            </a:r>
            <a:r>
              <a:rPr lang="en-US" altLang="zh-CN" dirty="0" smtClean="0">
                <a:sym typeface="Wingdings" pitchFamily="2" charset="2"/>
              </a:rPr>
              <a:t></a:t>
            </a:r>
            <a:r>
              <a:rPr lang="zh-CN" altLang="en-US" dirty="0" smtClean="0">
                <a:sym typeface="Wingdings" pitchFamily="2" charset="2"/>
              </a:rPr>
              <a:t>十进制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11</a:t>
            </a:fld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785786" y="2333685"/>
            <a:ext cx="6286544" cy="45243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2400" dirty="0" smtClean="0"/>
              <a:t>void </a:t>
            </a:r>
            <a:r>
              <a:rPr lang="en-US" altLang="zh-CN" sz="2400" dirty="0" err="1" smtClean="0"/>
              <a:t>BiToDe</a:t>
            </a:r>
            <a:r>
              <a:rPr lang="en-US" altLang="zh-CN" sz="2400" dirty="0" smtClean="0"/>
              <a:t>(</a:t>
            </a:r>
            <a:r>
              <a:rPr lang="en-US" altLang="zh-CN" sz="2400" dirty="0" err="1" smtClean="0"/>
              <a:t>int</a:t>
            </a:r>
            <a:r>
              <a:rPr lang="en-US" altLang="zh-CN" sz="2400" dirty="0" smtClean="0"/>
              <a:t> n, </a:t>
            </a:r>
            <a:r>
              <a:rPr lang="en-US" altLang="zh-CN" sz="2400" dirty="0" err="1" smtClean="0"/>
              <a:t>int</a:t>
            </a:r>
            <a:r>
              <a:rPr lang="en-US" altLang="zh-CN" sz="2400" dirty="0" smtClean="0"/>
              <a:t> *sum, </a:t>
            </a:r>
            <a:r>
              <a:rPr lang="en-US" altLang="zh-CN" sz="2400" dirty="0" err="1" smtClean="0"/>
              <a:t>int</a:t>
            </a:r>
            <a:r>
              <a:rPr lang="en-US" altLang="zh-CN" sz="2400" dirty="0" smtClean="0"/>
              <a:t> *m)</a:t>
            </a:r>
          </a:p>
          <a:p>
            <a:r>
              <a:rPr lang="en-US" altLang="zh-CN" sz="2400" dirty="0" smtClean="0"/>
              <a:t>{</a:t>
            </a:r>
          </a:p>
          <a:p>
            <a:r>
              <a:rPr lang="en-US" altLang="zh-CN" sz="2400" dirty="0" smtClean="0"/>
              <a:t>char c;</a:t>
            </a:r>
          </a:p>
          <a:p>
            <a:r>
              <a:rPr lang="en-US" altLang="zh-CN" sz="2400" dirty="0" smtClean="0"/>
              <a:t>c=</a:t>
            </a:r>
            <a:r>
              <a:rPr lang="en-US" altLang="zh-CN" sz="2400" dirty="0" err="1" smtClean="0"/>
              <a:t>getchar</a:t>
            </a:r>
            <a:r>
              <a:rPr lang="en-US" altLang="zh-CN" sz="2400" dirty="0" smtClean="0"/>
              <a:t>();</a:t>
            </a:r>
          </a:p>
          <a:p>
            <a:r>
              <a:rPr lang="en-US" altLang="zh-CN" sz="2400" dirty="0" smtClean="0"/>
              <a:t>if (c != '\n')</a:t>
            </a:r>
          </a:p>
          <a:p>
            <a:r>
              <a:rPr lang="en-US" altLang="zh-CN" sz="2400" dirty="0" smtClean="0"/>
              <a:t>{</a:t>
            </a:r>
          </a:p>
          <a:p>
            <a:pPr lvl="1"/>
            <a:r>
              <a:rPr lang="en-US" altLang="zh-CN" sz="2400" dirty="0" smtClean="0"/>
              <a:t>*m = *m + 1;</a:t>
            </a:r>
          </a:p>
          <a:p>
            <a:pPr lvl="1"/>
            <a:r>
              <a:rPr lang="en-US" altLang="zh-CN" sz="2400" dirty="0" err="1" smtClean="0"/>
              <a:t>BiToDe</a:t>
            </a:r>
            <a:r>
              <a:rPr lang="en-US" altLang="zh-CN" sz="2400" dirty="0" smtClean="0"/>
              <a:t>(n + 1, sum, m);</a:t>
            </a:r>
          </a:p>
          <a:p>
            <a:r>
              <a:rPr lang="en-US" altLang="zh-CN" sz="2400" dirty="0" smtClean="0"/>
              <a:t>}</a:t>
            </a:r>
          </a:p>
          <a:p>
            <a:r>
              <a:rPr lang="en-US" altLang="zh-CN" sz="2400" dirty="0" smtClean="0"/>
              <a:t>if (c == '1')</a:t>
            </a:r>
          </a:p>
          <a:p>
            <a:r>
              <a:rPr lang="pt-BR" altLang="zh-CN" sz="2400" dirty="0" smtClean="0"/>
              <a:t>      *sum = *sum + pow(2, (*m) - n - 1);</a:t>
            </a:r>
          </a:p>
          <a:p>
            <a:r>
              <a:rPr lang="en-US" altLang="zh-CN" sz="2400" dirty="0" smtClean="0"/>
              <a:t>}</a:t>
            </a:r>
            <a:endParaRPr lang="zh-CN" altLang="en-US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递归实现汉诺塔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74805"/>
            <a:ext cx="4329114" cy="4525963"/>
          </a:xfrm>
        </p:spPr>
        <p:txBody>
          <a:bodyPr>
            <a:norm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</a:rPr>
              <a:t>将</a:t>
            </a:r>
            <a:r>
              <a:rPr lang="en-US" altLang="zh-CN" sz="2400" dirty="0" smtClean="0">
                <a:solidFill>
                  <a:srgbClr val="FF0000"/>
                </a:solidFill>
              </a:rPr>
              <a:t>A</a:t>
            </a:r>
            <a:r>
              <a:rPr lang="zh-CN" altLang="en-US" sz="2400" dirty="0" smtClean="0">
                <a:solidFill>
                  <a:srgbClr val="FF0000"/>
                </a:solidFill>
              </a:rPr>
              <a:t>针上的</a:t>
            </a:r>
            <a:r>
              <a:rPr lang="en-US" altLang="zh-CN" sz="2400" dirty="0" smtClean="0">
                <a:solidFill>
                  <a:srgbClr val="FF0000"/>
                </a:solidFill>
              </a:rPr>
              <a:t>n</a:t>
            </a:r>
            <a:r>
              <a:rPr lang="zh-CN" altLang="en-US" sz="2400" dirty="0" smtClean="0">
                <a:solidFill>
                  <a:srgbClr val="FF0000"/>
                </a:solidFill>
              </a:rPr>
              <a:t>个盘子借助</a:t>
            </a:r>
            <a:r>
              <a:rPr lang="en-US" altLang="zh-CN" sz="2400" dirty="0" smtClean="0">
                <a:solidFill>
                  <a:srgbClr val="FF0000"/>
                </a:solidFill>
              </a:rPr>
              <a:t>B</a:t>
            </a:r>
            <a:r>
              <a:rPr lang="zh-CN" altLang="en-US" sz="2400" dirty="0" smtClean="0">
                <a:solidFill>
                  <a:srgbClr val="FF0000"/>
                </a:solidFill>
              </a:rPr>
              <a:t>针移到</a:t>
            </a:r>
            <a:r>
              <a:rPr lang="en-US" altLang="zh-CN" sz="2400" dirty="0" smtClean="0">
                <a:solidFill>
                  <a:srgbClr val="FF0000"/>
                </a:solidFill>
              </a:rPr>
              <a:t>C</a:t>
            </a:r>
            <a:r>
              <a:rPr lang="zh-CN" altLang="en-US" sz="2400" dirty="0" smtClean="0">
                <a:solidFill>
                  <a:srgbClr val="FF0000"/>
                </a:solidFill>
              </a:rPr>
              <a:t>针上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将</a:t>
            </a:r>
            <a:r>
              <a:rPr lang="en-US" altLang="zh-CN" sz="2000" dirty="0" smtClean="0"/>
              <a:t>A</a:t>
            </a:r>
            <a:r>
              <a:rPr lang="zh-CN" altLang="en-US" sz="2000" dirty="0" smtClean="0"/>
              <a:t>针上的第</a:t>
            </a:r>
            <a:r>
              <a:rPr lang="en-US" altLang="zh-CN" sz="2000" dirty="0" smtClean="0"/>
              <a:t>1-(n-1)</a:t>
            </a:r>
            <a:r>
              <a:rPr lang="zh-CN" altLang="en-US" sz="2000" dirty="0" smtClean="0"/>
              <a:t>个盘子借助</a:t>
            </a:r>
            <a:r>
              <a:rPr lang="en-US" altLang="zh-CN" sz="2000" dirty="0" smtClean="0"/>
              <a:t>C</a:t>
            </a:r>
            <a:r>
              <a:rPr lang="zh-CN" altLang="en-US" sz="2000" dirty="0" smtClean="0"/>
              <a:t>针移到</a:t>
            </a:r>
            <a:r>
              <a:rPr lang="en-US" altLang="zh-CN" sz="2000" dirty="0" smtClean="0"/>
              <a:t>B</a:t>
            </a:r>
            <a:r>
              <a:rPr lang="zh-CN" altLang="en-US" sz="2000" dirty="0" smtClean="0"/>
              <a:t>针上；</a:t>
            </a:r>
            <a:endParaRPr lang="en-US" altLang="zh-CN" sz="2000" dirty="0" smtClean="0"/>
          </a:p>
          <a:p>
            <a:pPr lvl="1"/>
            <a:r>
              <a:rPr lang="zh-CN" altLang="en-US" sz="2000" dirty="0" smtClean="0"/>
              <a:t>将</a:t>
            </a:r>
            <a:r>
              <a:rPr lang="en-US" altLang="zh-CN" sz="2000" dirty="0" smtClean="0"/>
              <a:t>A</a:t>
            </a:r>
            <a:r>
              <a:rPr lang="zh-CN" altLang="en-US" sz="2000" dirty="0" smtClean="0"/>
              <a:t>针上的第</a:t>
            </a:r>
            <a:r>
              <a:rPr lang="en-US" altLang="zh-CN" sz="2000" dirty="0" smtClean="0"/>
              <a:t>n</a:t>
            </a:r>
            <a:r>
              <a:rPr lang="zh-CN" altLang="en-US" sz="2000" dirty="0" smtClean="0"/>
              <a:t>个盘子移到</a:t>
            </a:r>
            <a:r>
              <a:rPr lang="en-US" altLang="zh-CN" sz="2000" dirty="0" smtClean="0"/>
              <a:t>C</a:t>
            </a:r>
            <a:r>
              <a:rPr lang="zh-CN" altLang="en-US" sz="2000" dirty="0" smtClean="0"/>
              <a:t>针上；</a:t>
            </a:r>
            <a:endParaRPr lang="en-US" altLang="zh-CN" sz="2000" dirty="0" smtClean="0"/>
          </a:p>
          <a:p>
            <a:pPr lvl="1"/>
            <a:r>
              <a:rPr lang="zh-CN" altLang="en-US" sz="2000" dirty="0" smtClean="0">
                <a:solidFill>
                  <a:srgbClr val="FF0000"/>
                </a:solidFill>
              </a:rPr>
              <a:t>将</a:t>
            </a:r>
            <a:r>
              <a:rPr lang="en-US" altLang="zh-CN" sz="2000" dirty="0" smtClean="0">
                <a:solidFill>
                  <a:srgbClr val="FF0000"/>
                </a:solidFill>
              </a:rPr>
              <a:t>B</a:t>
            </a:r>
            <a:r>
              <a:rPr lang="zh-CN" altLang="en-US" sz="2000" dirty="0" smtClean="0">
                <a:solidFill>
                  <a:srgbClr val="FF0000"/>
                </a:solidFill>
              </a:rPr>
              <a:t>针上的</a:t>
            </a:r>
            <a:r>
              <a:rPr lang="en-US" altLang="zh-CN" sz="2000" dirty="0" smtClean="0">
                <a:solidFill>
                  <a:srgbClr val="FF0000"/>
                </a:solidFill>
              </a:rPr>
              <a:t>n-1</a:t>
            </a:r>
            <a:r>
              <a:rPr lang="zh-CN" altLang="en-US" sz="2000" dirty="0" smtClean="0">
                <a:solidFill>
                  <a:srgbClr val="FF0000"/>
                </a:solidFill>
              </a:rPr>
              <a:t>个盘子借助</a:t>
            </a:r>
            <a:r>
              <a:rPr lang="en-US" altLang="zh-CN" sz="2000" dirty="0" smtClean="0">
                <a:solidFill>
                  <a:srgbClr val="FF0000"/>
                </a:solidFill>
              </a:rPr>
              <a:t>A</a:t>
            </a:r>
            <a:r>
              <a:rPr lang="zh-CN" altLang="en-US" sz="2000" dirty="0" smtClean="0">
                <a:solidFill>
                  <a:srgbClr val="FF0000"/>
                </a:solidFill>
              </a:rPr>
              <a:t>针移到</a:t>
            </a:r>
            <a:r>
              <a:rPr lang="en-US" altLang="zh-CN" sz="2000" dirty="0" smtClean="0">
                <a:solidFill>
                  <a:srgbClr val="FF0000"/>
                </a:solidFill>
              </a:rPr>
              <a:t>C</a:t>
            </a:r>
            <a:r>
              <a:rPr lang="zh-CN" altLang="en-US" sz="2000" dirty="0" smtClean="0">
                <a:solidFill>
                  <a:srgbClr val="FF0000"/>
                </a:solidFill>
              </a:rPr>
              <a:t>针上；</a:t>
            </a:r>
            <a:endParaRPr lang="en-US" altLang="zh-CN" sz="2000" dirty="0" smtClean="0">
              <a:solidFill>
                <a:srgbClr val="FF0000"/>
              </a:solidFill>
            </a:endParaRPr>
          </a:p>
          <a:p>
            <a:endParaRPr lang="en-US" altLang="zh-CN" sz="24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12</a:t>
            </a:fld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4929190" y="1428736"/>
            <a:ext cx="392909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/>
              <a:t>void Hanoi(</a:t>
            </a:r>
            <a:r>
              <a:rPr lang="en-US" altLang="zh-CN" sz="2800" dirty="0" err="1" smtClean="0"/>
              <a:t>int</a:t>
            </a:r>
            <a:r>
              <a:rPr lang="en-US" altLang="zh-CN" sz="2800" dirty="0" smtClean="0"/>
              <a:t> n, char x, char y, char z)</a:t>
            </a:r>
          </a:p>
          <a:p>
            <a:r>
              <a:rPr lang="en-US" altLang="zh-CN" sz="2800" dirty="0" smtClean="0"/>
              <a:t>{</a:t>
            </a:r>
          </a:p>
          <a:p>
            <a:r>
              <a:rPr lang="en-US" altLang="zh-CN" sz="2800" dirty="0" smtClean="0"/>
              <a:t>if (n == 1)</a:t>
            </a:r>
          </a:p>
          <a:p>
            <a:r>
              <a:rPr lang="pt-BR" altLang="zh-CN" sz="2800" dirty="0" smtClean="0"/>
              <a:t>   printf("%c--&gt;%c\n", x, z);</a:t>
            </a:r>
          </a:p>
          <a:p>
            <a:r>
              <a:rPr lang="en-US" altLang="zh-CN" sz="2800" dirty="0" smtClean="0"/>
              <a:t>else {</a:t>
            </a:r>
          </a:p>
          <a:p>
            <a:r>
              <a:rPr lang="en-US" altLang="zh-CN" sz="2800" dirty="0" smtClean="0"/>
              <a:t>   Hanoi(n - 1, x, z, y);</a:t>
            </a:r>
          </a:p>
          <a:p>
            <a:r>
              <a:rPr lang="pt-BR" altLang="zh-CN" sz="2800" dirty="0" smtClean="0"/>
              <a:t>   printf("%c--&gt;%c\n", x, z);</a:t>
            </a:r>
          </a:p>
          <a:p>
            <a:r>
              <a:rPr lang="en-US" altLang="zh-CN" sz="2800" dirty="0" smtClean="0"/>
              <a:t>   </a:t>
            </a:r>
            <a:r>
              <a:rPr lang="pl-PL" altLang="zh-CN" sz="2800" dirty="0" smtClean="0"/>
              <a:t>Hanoi(n - 1, y, x, z);</a:t>
            </a:r>
          </a:p>
          <a:p>
            <a:r>
              <a:rPr lang="en-US" altLang="zh-CN" sz="2800" dirty="0" smtClean="0"/>
              <a:t>}</a:t>
            </a:r>
          </a:p>
          <a:p>
            <a:r>
              <a:rPr lang="en-US" altLang="zh-CN" sz="2800" dirty="0" smtClean="0"/>
              <a:t>}</a:t>
            </a:r>
            <a:endParaRPr lang="zh-CN" altLang="en-US" sz="2800" dirty="0"/>
          </a:p>
        </p:txBody>
      </p:sp>
      <p:sp>
        <p:nvSpPr>
          <p:cNvPr id="21506" name="AutoShape 2" descr="http://img4.imgtn.bdimg.com/it/u=3376866916,707590170&amp;fm=27&amp;gp=0.jpg"/>
          <p:cNvSpPr>
            <a:spLocks noChangeAspect="1" noChangeArrowheads="1"/>
          </p:cNvSpPr>
          <p:nvPr/>
        </p:nvSpPr>
        <p:spPr bwMode="auto">
          <a:xfrm>
            <a:off x="4445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21508" name="Picture 4" descr="https://timgsa.baidu.com/timg?image&amp;quality=80&amp;size=b9999_10000&amp;sec=1513569818507&amp;di=70dc8492f438e76119b096bb0ede0aee&amp;imgtype=0&amp;src=http%3A%2F%2Fimages2017.cnblogs.com%2Fblog%2F1128491%2F201707%2F1128491-20170726142653328-6712438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357694"/>
            <a:ext cx="2881306" cy="172158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枚举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sz="2400" dirty="0" smtClean="0"/>
              <a:t>关键：依次处理所有元素。（常见于循环</a:t>
            </a:r>
            <a:r>
              <a:rPr lang="en-US" altLang="zh-CN" sz="2400" dirty="0" smtClean="0"/>
              <a:t>+</a:t>
            </a:r>
            <a:r>
              <a:rPr lang="zh-CN" altLang="en-US" sz="2400" dirty="0" smtClean="0"/>
              <a:t>选择）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13</a:t>
            </a:fld>
            <a:endParaRPr lang="zh-CN" altLang="en-US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928794" y="1608123"/>
            <a:ext cx="6480175" cy="6413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Verdana" pitchFamily="34" charset="0"/>
                <a:ea typeface="华文新魏" pitchFamily="2" charset="-122"/>
              </a:rPr>
              <a:t>很多问题都可以</a:t>
            </a:r>
            <a:r>
              <a:rPr lang="zh-CN" altLang="en-US" sz="3600" b="1" dirty="0">
                <a:latin typeface="Arial"/>
                <a:ea typeface="华文新魏" pitchFamily="2" charset="-122"/>
              </a:rPr>
              <a:t>“</a:t>
            </a:r>
            <a:r>
              <a:rPr lang="zh-CN" altLang="en-US" sz="3600" b="1" dirty="0">
                <a:latin typeface="Verdana" pitchFamily="34" charset="0"/>
                <a:ea typeface="华文新魏" pitchFamily="2" charset="-122"/>
              </a:rPr>
              <a:t>暴力解决</a:t>
            </a:r>
            <a:r>
              <a:rPr lang="zh-CN" altLang="en-US" sz="3600" b="1" dirty="0">
                <a:latin typeface="Arial"/>
                <a:ea typeface="华文新魏" pitchFamily="2" charset="-122"/>
              </a:rPr>
              <a:t>”</a:t>
            </a:r>
            <a:endParaRPr lang="zh-CN" altLang="en-US" sz="3600" b="1" dirty="0">
              <a:latin typeface="Verdana" pitchFamily="34" charset="0"/>
              <a:ea typeface="华文新魏" pitchFamily="2" charset="-122"/>
            </a:endParaRPr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560369" y="1571612"/>
            <a:ext cx="1079500" cy="1008062"/>
            <a:chOff x="2494" y="2772"/>
            <a:chExt cx="828" cy="840"/>
          </a:xfrm>
        </p:grpSpPr>
        <p:pic>
          <p:nvPicPr>
            <p:cNvPr id="7" name="Picture 7" descr="u=3971585337,1921540150&amp;fm=0&amp;gp=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94" y="2772"/>
              <a:ext cx="828" cy="840"/>
            </a:xfrm>
            <a:prstGeom prst="rect">
              <a:avLst/>
            </a:prstGeom>
            <a:noFill/>
          </p:spPr>
        </p:pic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608" y="2955"/>
              <a:ext cx="522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b="1" dirty="0"/>
                <a:t>概念</a:t>
              </a:r>
            </a:p>
          </p:txBody>
        </p:sp>
      </p:grp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3571876"/>
            <a:ext cx="6329378" cy="235745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枚举法框架：</a:t>
            </a:r>
          </a:p>
          <a:p>
            <a:pPr marL="800100" lvl="1" indent="-342900">
              <a:spcBef>
                <a:spcPct val="20000"/>
              </a:spcBef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n=0;</a:t>
            </a:r>
          </a:p>
          <a:p>
            <a:pPr marL="800100" lvl="1" indent="-342900">
              <a:spcBef>
                <a:spcPct val="20000"/>
              </a:spcBef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for(k=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区间下限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;k&lt;=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区间上限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;k++)   //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枚举</a:t>
            </a:r>
          </a:p>
          <a:p>
            <a:pPr marL="800100" lvl="1" indent="-342900">
              <a:spcBef>
                <a:spcPct val="20000"/>
              </a:spcBef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if(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约束条件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)                                       //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条件筛选</a:t>
            </a:r>
          </a:p>
          <a:p>
            <a:pPr marL="800100" lvl="1" indent="-342900">
              <a:spcBef>
                <a:spcPct val="20000"/>
              </a:spcBef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{ </a:t>
            </a:r>
            <a:r>
              <a:rPr kumimoji="0" lang="en-US" altLang="zh-CN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printf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(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满足要求的解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);</a:t>
            </a:r>
          </a:p>
          <a:p>
            <a:pPr marL="800100" lvl="1" indent="-342900">
              <a:spcBef>
                <a:spcPct val="20000"/>
              </a:spcBef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  n++;                                              //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解的个数</a:t>
            </a:r>
          </a:p>
          <a:p>
            <a:pPr marL="800100" lvl="1" indent="-342900">
              <a:spcBef>
                <a:spcPct val="20000"/>
              </a:spcBef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	</a:t>
            </a:r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98CA-B1BF-4ED5-B3FC-3E3B284A3782}" type="slidenum">
              <a:rPr lang="en-US" altLang="zh-CN"/>
              <a:pPr/>
              <a:t>14</a:t>
            </a:fld>
            <a:endParaRPr lang="en-US" altLang="zh-CN"/>
          </a:p>
        </p:txBody>
      </p:sp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8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枚举法求最大公约数</a:t>
            </a:r>
            <a:endParaRPr lang="zh-CN" altLang="en-US" dirty="0"/>
          </a:p>
        </p:txBody>
      </p:sp>
      <p:sp>
        <p:nvSpPr>
          <p:cNvPr id="389127" name="Rectangle 7"/>
          <p:cNvSpPr>
            <a:spLocks noChangeArrowheads="1"/>
          </p:cNvSpPr>
          <p:nvPr/>
        </p:nvSpPr>
        <p:spPr bwMode="auto">
          <a:xfrm>
            <a:off x="1285852" y="1357298"/>
            <a:ext cx="67691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zh-CN" sz="2800" b="1" dirty="0">
                <a:solidFill>
                  <a:srgbClr val="FF3300"/>
                </a:solidFill>
                <a:latin typeface="Times New Roman" pitchFamily="18" charset="0"/>
                <a:ea typeface="华文新魏" pitchFamily="2" charset="-122"/>
              </a:rPr>
              <a:t>//</a:t>
            </a:r>
            <a:r>
              <a:rPr lang="zh-CN" altLang="en-US" sz="2800" b="1" dirty="0">
                <a:solidFill>
                  <a:srgbClr val="FF3300"/>
                </a:solidFill>
                <a:latin typeface="Times New Roman" pitchFamily="18" charset="0"/>
                <a:ea typeface="华文新魏" pitchFamily="2" charset="-122"/>
              </a:rPr>
              <a:t>枚举法求最大公约数，假设</a:t>
            </a:r>
            <a:r>
              <a:rPr lang="en-US" altLang="zh-CN" sz="2800" b="1" dirty="0">
                <a:solidFill>
                  <a:srgbClr val="FF3300"/>
                </a:solidFill>
                <a:latin typeface="Times New Roman" pitchFamily="18" charset="0"/>
                <a:ea typeface="华文新魏" pitchFamily="2" charset="-122"/>
              </a:rPr>
              <a:t>a&gt;b</a:t>
            </a:r>
          </a:p>
          <a:p>
            <a:r>
              <a:rPr lang="en-US" altLang="zh-CN" sz="2800" b="1" dirty="0" err="1">
                <a:latin typeface="Times New Roman" pitchFamily="18" charset="0"/>
                <a:ea typeface="华文新魏" pitchFamily="2" charset="-122"/>
              </a:rPr>
              <a:t>int</a:t>
            </a:r>
            <a:r>
              <a:rPr lang="en-US" altLang="zh-CN" sz="2800" b="1" dirty="0">
                <a:latin typeface="Times New Roman" pitchFamily="18" charset="0"/>
                <a:ea typeface="华文新魏" pitchFamily="2" charset="-122"/>
              </a:rPr>
              <a:t> </a:t>
            </a:r>
            <a:r>
              <a:rPr lang="en-US" altLang="zh-CN" sz="2800" b="1" dirty="0" err="1">
                <a:latin typeface="Times New Roman" pitchFamily="18" charset="0"/>
                <a:ea typeface="华文新魏" pitchFamily="2" charset="-122"/>
              </a:rPr>
              <a:t>gcd</a:t>
            </a:r>
            <a:r>
              <a:rPr lang="en-US" altLang="zh-CN" sz="2800" b="1" dirty="0">
                <a:latin typeface="Times New Roman" pitchFamily="18" charset="0"/>
                <a:ea typeface="华文新魏" pitchFamily="2" charset="-122"/>
              </a:rPr>
              <a:t>(</a:t>
            </a:r>
            <a:r>
              <a:rPr lang="en-US" altLang="zh-CN" sz="2800" b="1" dirty="0" err="1">
                <a:latin typeface="Times New Roman" pitchFamily="18" charset="0"/>
                <a:ea typeface="华文新魏" pitchFamily="2" charset="-122"/>
              </a:rPr>
              <a:t>int</a:t>
            </a:r>
            <a:r>
              <a:rPr lang="en-US" altLang="zh-CN" sz="2800" b="1" dirty="0">
                <a:latin typeface="Times New Roman" pitchFamily="18" charset="0"/>
                <a:ea typeface="华文新魏" pitchFamily="2" charset="-122"/>
              </a:rPr>
              <a:t> </a:t>
            </a:r>
            <a:r>
              <a:rPr lang="en-US" altLang="zh-CN" sz="2800" b="1" dirty="0" err="1">
                <a:latin typeface="Times New Roman" pitchFamily="18" charset="0"/>
                <a:ea typeface="华文新魏" pitchFamily="2" charset="-122"/>
              </a:rPr>
              <a:t>a,int</a:t>
            </a:r>
            <a:r>
              <a:rPr lang="en-US" altLang="zh-CN" sz="2800" b="1" dirty="0">
                <a:latin typeface="Times New Roman" pitchFamily="18" charset="0"/>
                <a:ea typeface="华文新魏" pitchFamily="2" charset="-122"/>
              </a:rPr>
              <a:t> b)</a:t>
            </a:r>
          </a:p>
          <a:p>
            <a:r>
              <a:rPr lang="en-US" altLang="zh-CN" sz="2800" b="1" dirty="0">
                <a:latin typeface="Times New Roman" pitchFamily="18" charset="0"/>
                <a:ea typeface="华文新魏" pitchFamily="2" charset="-122"/>
              </a:rPr>
              <a:t>{   </a:t>
            </a:r>
            <a:r>
              <a:rPr lang="en-US" altLang="zh-CN" sz="2800" b="1" dirty="0" err="1">
                <a:latin typeface="Times New Roman" pitchFamily="18" charset="0"/>
                <a:ea typeface="华文新魏" pitchFamily="2" charset="-122"/>
              </a:rPr>
              <a:t>int</a:t>
            </a:r>
            <a:r>
              <a:rPr lang="en-US" altLang="zh-CN" sz="2800" b="1" dirty="0">
                <a:latin typeface="Times New Roman" pitchFamily="18" charset="0"/>
                <a:ea typeface="华文新魏" pitchFamily="2" charset="-122"/>
              </a:rPr>
              <a:t> k;</a:t>
            </a:r>
          </a:p>
          <a:p>
            <a:r>
              <a:rPr lang="en-US" altLang="zh-CN" sz="2800" b="1" dirty="0">
                <a:latin typeface="Times New Roman" pitchFamily="18" charset="0"/>
                <a:ea typeface="华文新魏" pitchFamily="2" charset="-122"/>
              </a:rPr>
              <a:t>    for(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华文新魏" pitchFamily="2" charset="-122"/>
              </a:rPr>
              <a:t>k=</a:t>
            </a:r>
            <a:r>
              <a:rPr lang="en-US" altLang="zh-CN" sz="2800" b="1" dirty="0" err="1">
                <a:solidFill>
                  <a:srgbClr val="0000FF"/>
                </a:solidFill>
                <a:latin typeface="Times New Roman" pitchFamily="18" charset="0"/>
                <a:ea typeface="华文新魏" pitchFamily="2" charset="-122"/>
              </a:rPr>
              <a:t>b;k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华文新魏" pitchFamily="2" charset="-122"/>
              </a:rPr>
              <a:t>&gt;=1;k--</a:t>
            </a:r>
            <a:r>
              <a:rPr lang="en-US" altLang="zh-CN" sz="2800" b="1" dirty="0">
                <a:latin typeface="Times New Roman" pitchFamily="18" charset="0"/>
                <a:ea typeface="华文新魏" pitchFamily="2" charset="-122"/>
              </a:rPr>
              <a:t>)  //</a:t>
            </a:r>
            <a:r>
              <a:rPr lang="zh-CN" altLang="en-US" sz="2800" b="1" dirty="0">
                <a:latin typeface="Times New Roman" pitchFamily="18" charset="0"/>
                <a:ea typeface="华文新魏" pitchFamily="2" charset="-122"/>
              </a:rPr>
              <a:t>枚举</a:t>
            </a:r>
          </a:p>
          <a:p>
            <a:r>
              <a:rPr lang="zh-CN" altLang="en-US" sz="2800" b="1" dirty="0">
                <a:latin typeface="Times New Roman" pitchFamily="18" charset="0"/>
                <a:ea typeface="华文新魏" pitchFamily="2" charset="-122"/>
              </a:rPr>
              <a:t>	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华文新魏" pitchFamily="2" charset="-122"/>
              </a:rPr>
              <a:t>if(</a:t>
            </a:r>
            <a:r>
              <a:rPr lang="en-US" altLang="zh-CN" sz="2800" b="1" dirty="0" err="1">
                <a:solidFill>
                  <a:srgbClr val="0000FF"/>
                </a:solidFill>
                <a:latin typeface="Times New Roman" pitchFamily="18" charset="0"/>
                <a:ea typeface="华文新魏" pitchFamily="2" charset="-122"/>
              </a:rPr>
              <a:t>a%k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华文新魏" pitchFamily="2" charset="-122"/>
              </a:rPr>
              <a:t>==0&amp;&amp;</a:t>
            </a:r>
            <a:r>
              <a:rPr lang="en-US" altLang="zh-CN" sz="2800" b="1" dirty="0" err="1">
                <a:solidFill>
                  <a:srgbClr val="0000FF"/>
                </a:solidFill>
                <a:latin typeface="Times New Roman" pitchFamily="18" charset="0"/>
                <a:ea typeface="华文新魏" pitchFamily="2" charset="-122"/>
              </a:rPr>
              <a:t>b%k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华文新魏" pitchFamily="2" charset="-122"/>
              </a:rPr>
              <a:t>==0)</a:t>
            </a:r>
            <a:r>
              <a:rPr lang="en-US" altLang="zh-CN" sz="2800" b="1" dirty="0">
                <a:latin typeface="Times New Roman" pitchFamily="18" charset="0"/>
                <a:ea typeface="华文新魏" pitchFamily="2" charset="-122"/>
              </a:rPr>
              <a:t>  //</a:t>
            </a:r>
            <a:r>
              <a:rPr lang="zh-CN" altLang="en-US" sz="2800" b="1" dirty="0">
                <a:latin typeface="Times New Roman" pitchFamily="18" charset="0"/>
                <a:ea typeface="华文新魏" pitchFamily="2" charset="-122"/>
              </a:rPr>
              <a:t>判别</a:t>
            </a:r>
          </a:p>
          <a:p>
            <a:r>
              <a:rPr lang="zh-CN" altLang="en-US" sz="2800" b="1" dirty="0">
                <a:latin typeface="Times New Roman" pitchFamily="18" charset="0"/>
                <a:ea typeface="华文新魏" pitchFamily="2" charset="-122"/>
              </a:rPr>
              <a:t>	</a:t>
            </a:r>
            <a:r>
              <a:rPr lang="en-US" altLang="zh-CN" sz="2800" b="1" dirty="0">
                <a:latin typeface="Times New Roman" pitchFamily="18" charset="0"/>
                <a:ea typeface="华文新魏" pitchFamily="2" charset="-122"/>
              </a:rPr>
              <a:t>return k;</a:t>
            </a:r>
          </a:p>
          <a:p>
            <a:r>
              <a:rPr lang="en-US" altLang="zh-CN" sz="2800" b="1" dirty="0">
                <a:latin typeface="Times New Roman" pitchFamily="18" charset="0"/>
                <a:ea typeface="华文新魏" pitchFamily="2" charset="-122"/>
              </a:rPr>
              <a:t>    return -1;</a:t>
            </a:r>
          </a:p>
          <a:p>
            <a:r>
              <a:rPr lang="en-US" altLang="zh-CN" sz="2800" b="1" dirty="0">
                <a:latin typeface="Times New Roman" pitchFamily="18" charset="0"/>
                <a:ea typeface="华文新魏" pitchFamily="2" charset="-122"/>
              </a:rPr>
              <a:t>}</a:t>
            </a:r>
            <a:endParaRPr lang="sv-SE" altLang="zh-CN" sz="2800" b="1" dirty="0">
              <a:latin typeface="Times New Roman" pitchFamily="18" charset="0"/>
              <a:ea typeface="华文新魏" pitchFamily="2" charset="-122"/>
            </a:endParaRPr>
          </a:p>
        </p:txBody>
      </p:sp>
      <p:sp>
        <p:nvSpPr>
          <p:cNvPr id="389129" name="Text Box 9"/>
          <p:cNvSpPr txBox="1">
            <a:spLocks noChangeArrowheads="1"/>
          </p:cNvSpPr>
          <p:nvPr/>
        </p:nvSpPr>
        <p:spPr bwMode="auto">
          <a:xfrm>
            <a:off x="571472" y="5072074"/>
            <a:ext cx="7920038" cy="861774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、时间复杂度虽大于</a:t>
            </a:r>
            <a:r>
              <a:rPr lang="zh-CN" altLang="en-US" sz="20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辗转相除法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，但最坏时也仅为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O(n)</a:t>
            </a:r>
          </a:p>
          <a:p>
            <a:pPr>
              <a:spcBef>
                <a:spcPct val="50000"/>
              </a:spcBef>
            </a:pP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、无需数论专业知识，直观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0" y="1500174"/>
            <a:ext cx="1079500" cy="1008062"/>
            <a:chOff x="2494" y="2772"/>
            <a:chExt cx="828" cy="840"/>
          </a:xfrm>
        </p:grpSpPr>
        <p:pic>
          <p:nvPicPr>
            <p:cNvPr id="389132" name="Picture 12" descr="u=3971585337,1921540150&amp;fm=0&amp;gp=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94" y="2772"/>
              <a:ext cx="828" cy="840"/>
            </a:xfrm>
            <a:prstGeom prst="rect">
              <a:avLst/>
            </a:prstGeom>
            <a:noFill/>
          </p:spPr>
        </p:pic>
        <p:sp>
          <p:nvSpPr>
            <p:cNvPr id="389133" name="Text Box 13"/>
            <p:cNvSpPr txBox="1">
              <a:spLocks noChangeArrowheads="1"/>
            </p:cNvSpPr>
            <p:nvPr/>
          </p:nvSpPr>
          <p:spPr bwMode="auto">
            <a:xfrm>
              <a:off x="2608" y="2955"/>
              <a:ext cx="522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b="1" dirty="0"/>
                <a:t>问题</a:t>
              </a:r>
            </a:p>
          </p:txBody>
        </p:sp>
      </p:grpSp>
      <p:sp>
        <p:nvSpPr>
          <p:cNvPr id="13" name="矩形标注 12"/>
          <p:cNvSpPr/>
          <p:nvPr/>
        </p:nvSpPr>
        <p:spPr>
          <a:xfrm>
            <a:off x="3786182" y="3429000"/>
            <a:ext cx="3286148" cy="1357322"/>
          </a:xfrm>
          <a:prstGeom prst="wedgeRectCallout">
            <a:avLst>
              <a:gd name="adj1" fmla="val -36719"/>
              <a:gd name="adj2" fmla="val 77550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int</a:t>
            </a:r>
            <a:r>
              <a:rPr lang="en-US" dirty="0" smtClean="0"/>
              <a:t> GCD(</a:t>
            </a:r>
            <a:r>
              <a:rPr lang="en-US" dirty="0" err="1" smtClean="0"/>
              <a:t>int</a:t>
            </a:r>
            <a:r>
              <a:rPr lang="en-US" dirty="0" smtClean="0"/>
              <a:t> </a:t>
            </a:r>
            <a:r>
              <a:rPr lang="en-US" dirty="0" err="1" smtClean="0"/>
              <a:t>a,int</a:t>
            </a:r>
            <a:r>
              <a:rPr lang="en-US" dirty="0" smtClean="0"/>
              <a:t> b)</a:t>
            </a:r>
          </a:p>
          <a:p>
            <a:r>
              <a:rPr lang="en-US" dirty="0" smtClean="0"/>
              <a:t> {</a:t>
            </a:r>
          </a:p>
          <a:p>
            <a:r>
              <a:rPr lang="en-US" dirty="0" smtClean="0"/>
              <a:t>     return b==0?a:GCD(</a:t>
            </a:r>
            <a:r>
              <a:rPr lang="en-US" dirty="0" err="1" smtClean="0"/>
              <a:t>b,a%b</a:t>
            </a:r>
            <a:r>
              <a:rPr lang="en-US" dirty="0" smtClean="0"/>
              <a:t>);</a:t>
            </a:r>
          </a:p>
          <a:p>
            <a:r>
              <a:rPr lang="en-US" dirty="0" smtClean="0"/>
              <a:t> }</a:t>
            </a:r>
            <a:endParaRPr lang="zh-CN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89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89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89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9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	</a:t>
            </a:r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56AF-8157-458F-81C2-DBDF56E71A91}" type="slidenum">
              <a:rPr lang="en-US" altLang="zh-CN"/>
              <a:pPr/>
              <a:t>15</a:t>
            </a:fld>
            <a:endParaRPr lang="en-US" altLang="zh-CN"/>
          </a:p>
        </p:txBody>
      </p:sp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zh-CN" altLang="en-US" dirty="0" smtClean="0"/>
              <a:t>枚举法求最小公倍数</a:t>
            </a:r>
            <a:endParaRPr lang="zh-CN" altLang="en-US" dirty="0"/>
          </a:p>
        </p:txBody>
      </p:sp>
      <p:sp>
        <p:nvSpPr>
          <p:cNvPr id="390166" name="Rectangle 22"/>
          <p:cNvSpPr>
            <a:spLocks noChangeArrowheads="1"/>
          </p:cNvSpPr>
          <p:nvPr/>
        </p:nvSpPr>
        <p:spPr bwMode="auto">
          <a:xfrm>
            <a:off x="539750" y="1428736"/>
            <a:ext cx="6769100" cy="579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zh-CN" sz="3200" b="1" dirty="0">
                <a:solidFill>
                  <a:srgbClr val="FF3300"/>
                </a:solidFill>
                <a:latin typeface="Times New Roman" pitchFamily="18" charset="0"/>
                <a:ea typeface="华文新魏" pitchFamily="2" charset="-122"/>
              </a:rPr>
              <a:t>//</a:t>
            </a:r>
            <a:r>
              <a:rPr lang="zh-CN" altLang="en-US" sz="3200" b="1" dirty="0">
                <a:solidFill>
                  <a:srgbClr val="FF3300"/>
                </a:solidFill>
                <a:latin typeface="Times New Roman" pitchFamily="18" charset="0"/>
                <a:ea typeface="华文新魏" pitchFamily="2" charset="-122"/>
              </a:rPr>
              <a:t>枚举法求最小公倍数，假设</a:t>
            </a:r>
            <a:r>
              <a:rPr lang="en-US" altLang="zh-CN" sz="3200" b="1" dirty="0">
                <a:solidFill>
                  <a:srgbClr val="FF3300"/>
                </a:solidFill>
                <a:latin typeface="Times New Roman" pitchFamily="18" charset="0"/>
                <a:ea typeface="华文新魏" pitchFamily="2" charset="-122"/>
              </a:rPr>
              <a:t>a&gt;b</a:t>
            </a:r>
          </a:p>
        </p:txBody>
      </p:sp>
      <p:sp>
        <p:nvSpPr>
          <p:cNvPr id="390169" name="Rectangle 25"/>
          <p:cNvSpPr>
            <a:spLocks noChangeArrowheads="1"/>
          </p:cNvSpPr>
          <p:nvPr/>
        </p:nvSpPr>
        <p:spPr bwMode="auto">
          <a:xfrm>
            <a:off x="611188" y="2060575"/>
            <a:ext cx="7416800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3200" b="1">
                <a:latin typeface="Times New Roman" pitchFamily="18" charset="0"/>
              </a:rPr>
              <a:t>int lcm(int a,int b) </a:t>
            </a:r>
          </a:p>
          <a:p>
            <a:r>
              <a:rPr lang="en-US" altLang="zh-CN" sz="3200" b="1">
                <a:latin typeface="Times New Roman" pitchFamily="18" charset="0"/>
              </a:rPr>
              <a:t>{   int k;</a:t>
            </a:r>
          </a:p>
          <a:p>
            <a:r>
              <a:rPr lang="en-US" altLang="zh-CN" sz="3200" b="1">
                <a:latin typeface="Times New Roman" pitchFamily="18" charset="0"/>
              </a:rPr>
              <a:t>    for( </a:t>
            </a:r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k=a;k&lt;=a*b;k=k+a</a:t>
            </a:r>
            <a:r>
              <a:rPr lang="en-US" altLang="zh-CN" sz="3200" b="1">
                <a:latin typeface="Times New Roman" pitchFamily="18" charset="0"/>
              </a:rPr>
              <a:t>  )    //</a:t>
            </a:r>
            <a:r>
              <a:rPr lang="zh-CN" altLang="en-US" sz="3200" b="1">
                <a:latin typeface="Times New Roman" pitchFamily="18" charset="0"/>
              </a:rPr>
              <a:t>枚举</a:t>
            </a:r>
          </a:p>
          <a:p>
            <a:r>
              <a:rPr lang="zh-CN" altLang="en-US" sz="3200" b="1">
                <a:latin typeface="Times New Roman" pitchFamily="18" charset="0"/>
              </a:rPr>
              <a:t>        </a:t>
            </a:r>
            <a:r>
              <a:rPr lang="en-US" altLang="zh-CN" sz="3200" b="1">
                <a:latin typeface="Times New Roman" pitchFamily="18" charset="0"/>
              </a:rPr>
              <a:t>if( </a:t>
            </a:r>
            <a:r>
              <a:rPr lang="en-US" altLang="zh-CN" sz="3200" b="1">
                <a:solidFill>
                  <a:srgbClr val="0000FF"/>
                </a:solidFill>
                <a:latin typeface="Times New Roman" pitchFamily="18" charset="0"/>
              </a:rPr>
              <a:t>k%a==0&amp;&amp;k%b==0</a:t>
            </a:r>
            <a:r>
              <a:rPr lang="en-US" altLang="zh-CN" sz="3200" b="1">
                <a:latin typeface="Times New Roman" pitchFamily="18" charset="0"/>
              </a:rPr>
              <a:t>  )  //</a:t>
            </a:r>
            <a:r>
              <a:rPr lang="zh-CN" altLang="en-US" sz="3200" b="1">
                <a:latin typeface="Times New Roman" pitchFamily="18" charset="0"/>
              </a:rPr>
              <a:t>判别</a:t>
            </a:r>
          </a:p>
          <a:p>
            <a:r>
              <a:rPr lang="zh-CN" altLang="en-US" sz="3200" b="1">
                <a:latin typeface="Times New Roman" pitchFamily="18" charset="0"/>
              </a:rPr>
              <a:t>        </a:t>
            </a:r>
            <a:r>
              <a:rPr lang="en-US" altLang="zh-CN" sz="3200" b="1">
                <a:latin typeface="Times New Roman" pitchFamily="18" charset="0"/>
              </a:rPr>
              <a:t>return k;</a:t>
            </a:r>
          </a:p>
          <a:p>
            <a:r>
              <a:rPr lang="en-US" altLang="zh-CN" sz="3200" b="1">
                <a:latin typeface="Times New Roman" pitchFamily="18" charset="0"/>
              </a:rPr>
              <a:t>    return -1;</a:t>
            </a:r>
          </a:p>
          <a:p>
            <a:r>
              <a:rPr lang="en-US" altLang="zh-CN" sz="3200" b="1">
                <a:latin typeface="Times New Roman" pitchFamily="18" charset="0"/>
              </a:rPr>
              <a:t>}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0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6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	</a:t>
            </a: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7CF9-CE91-4398-8B0D-5665EF747E1E}" type="slidenum">
              <a:rPr lang="en-US" altLang="zh-CN"/>
              <a:pPr/>
              <a:t>16</a:t>
            </a:fld>
            <a:endParaRPr lang="en-US" altLang="zh-CN"/>
          </a:p>
        </p:txBody>
      </p:sp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四方定理</a:t>
            </a:r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4" y="1635120"/>
            <a:ext cx="8572528" cy="1008062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zh-CN" altLang="en-US" dirty="0"/>
              <a:t>数论中的“四方定理”：所有自然数至多只要用</a:t>
            </a:r>
            <a:r>
              <a:rPr lang="en-US" altLang="zh-CN" dirty="0"/>
              <a:t>4</a:t>
            </a:r>
            <a:r>
              <a:rPr lang="zh-CN" altLang="en-US" dirty="0"/>
              <a:t>个数的平方和就可以表示，请编程验证此定理。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zh-CN" dirty="0"/>
          </a:p>
        </p:txBody>
      </p:sp>
      <p:sp>
        <p:nvSpPr>
          <p:cNvPr id="422919" name="Text Box 7"/>
          <p:cNvSpPr txBox="1">
            <a:spLocks noChangeArrowheads="1"/>
          </p:cNvSpPr>
          <p:nvPr/>
        </p:nvSpPr>
        <p:spPr bwMode="auto">
          <a:xfrm>
            <a:off x="755650" y="2868599"/>
            <a:ext cx="4105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latin typeface="Comic Sans MS" pitchFamily="66" charset="0"/>
              </a:rPr>
              <a:t>N=I</a:t>
            </a:r>
            <a:r>
              <a:rPr lang="en-US" altLang="zh-CN" sz="3200" baseline="30000" dirty="0">
                <a:latin typeface="Comic Sans MS" pitchFamily="66" charset="0"/>
              </a:rPr>
              <a:t>2</a:t>
            </a:r>
            <a:r>
              <a:rPr lang="en-US" altLang="zh-CN" sz="3200" dirty="0">
                <a:latin typeface="Comic Sans MS" pitchFamily="66" charset="0"/>
              </a:rPr>
              <a:t>+J</a:t>
            </a:r>
            <a:r>
              <a:rPr lang="en-US" altLang="zh-CN" sz="3200" baseline="30000" dirty="0">
                <a:latin typeface="Comic Sans MS" pitchFamily="66" charset="0"/>
              </a:rPr>
              <a:t>2</a:t>
            </a:r>
            <a:r>
              <a:rPr lang="en-US" altLang="zh-CN" sz="3200" dirty="0">
                <a:latin typeface="Comic Sans MS" pitchFamily="66" charset="0"/>
              </a:rPr>
              <a:t>+K</a:t>
            </a:r>
            <a:r>
              <a:rPr lang="en-US" altLang="zh-CN" sz="3200" baseline="30000" dirty="0">
                <a:latin typeface="Comic Sans MS" pitchFamily="66" charset="0"/>
              </a:rPr>
              <a:t>2</a:t>
            </a:r>
            <a:r>
              <a:rPr lang="en-US" altLang="zh-CN" sz="3200" dirty="0">
                <a:latin typeface="Comic Sans MS" pitchFamily="66" charset="0"/>
              </a:rPr>
              <a:t>+M</a:t>
            </a:r>
            <a:r>
              <a:rPr lang="en-US" altLang="zh-CN" sz="3200" baseline="30000" dirty="0">
                <a:latin typeface="Comic Sans MS" pitchFamily="66" charset="0"/>
              </a:rPr>
              <a:t>2</a:t>
            </a:r>
          </a:p>
        </p:txBody>
      </p:sp>
      <p:sp>
        <p:nvSpPr>
          <p:cNvPr id="422920" name="Text Box 8"/>
          <p:cNvSpPr txBox="1">
            <a:spLocks noChangeArrowheads="1"/>
          </p:cNvSpPr>
          <p:nvPr/>
        </p:nvSpPr>
        <p:spPr bwMode="auto">
          <a:xfrm>
            <a:off x="642910" y="4000504"/>
            <a:ext cx="428945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latin typeface="Comic Sans MS" pitchFamily="66" charset="0"/>
              </a:rPr>
              <a:t> </a:t>
            </a:r>
            <a:r>
              <a:rPr lang="zh-CN" altLang="en-US" sz="3200" dirty="0">
                <a:latin typeface="Comic Sans MS" pitchFamily="66" charset="0"/>
              </a:rPr>
              <a:t>设</a:t>
            </a:r>
            <a:r>
              <a:rPr lang="en-US" altLang="zh-CN" sz="3200" dirty="0">
                <a:latin typeface="Times New Roman" pitchFamily="18" charset="0"/>
              </a:rPr>
              <a:t>I&gt;=J&gt;=K&gt;=M</a:t>
            </a:r>
            <a:endParaRPr lang="en-US" altLang="zh-CN" sz="3200" baseline="30000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	</a:t>
            </a: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0D9F-8C7D-464B-81AB-923F906F9FE4}" type="slidenum">
              <a:rPr lang="en-US" altLang="zh-CN"/>
              <a:pPr/>
              <a:t>17</a:t>
            </a:fld>
            <a:endParaRPr lang="en-US" altLang="zh-CN"/>
          </a:p>
        </p:txBody>
      </p:sp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四方定理</a:t>
            </a:r>
          </a:p>
        </p:txBody>
      </p:sp>
      <p:sp>
        <p:nvSpPr>
          <p:cNvPr id="423940" name="Rectangle 4"/>
          <p:cNvSpPr>
            <a:spLocks noChangeArrowheads="1"/>
          </p:cNvSpPr>
          <p:nvPr/>
        </p:nvSpPr>
        <p:spPr bwMode="auto">
          <a:xfrm>
            <a:off x="285720" y="1357298"/>
            <a:ext cx="835821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CN" sz="2400" b="1" dirty="0">
                <a:latin typeface="Times New Roman" pitchFamily="18" charset="0"/>
              </a:rPr>
              <a:t>void </a:t>
            </a:r>
            <a:r>
              <a:rPr lang="en-US" altLang="zh-CN" sz="2400" b="1" dirty="0" err="1">
                <a:latin typeface="Times New Roman" pitchFamily="18" charset="0"/>
              </a:rPr>
              <a:t>verify_four_square</a:t>
            </a:r>
            <a:r>
              <a:rPr lang="en-US" altLang="zh-CN" sz="2400" b="1" dirty="0">
                <a:latin typeface="Times New Roman" pitchFamily="18" charset="0"/>
              </a:rPr>
              <a:t>(</a:t>
            </a:r>
            <a:r>
              <a:rPr lang="en-US" altLang="zh-CN" sz="2400" b="1" dirty="0" err="1">
                <a:latin typeface="Times New Roman" pitchFamily="18" charset="0"/>
              </a:rPr>
              <a:t>int</a:t>
            </a:r>
            <a:r>
              <a:rPr lang="en-US" altLang="zh-CN" sz="2400" b="1" dirty="0">
                <a:latin typeface="Times New Roman" pitchFamily="18" charset="0"/>
              </a:rPr>
              <a:t> number)</a:t>
            </a:r>
          </a:p>
          <a:p>
            <a:r>
              <a:rPr lang="en-US" altLang="zh-CN" sz="2400" b="1" dirty="0">
                <a:latin typeface="Times New Roman" pitchFamily="18" charset="0"/>
              </a:rPr>
              <a:t>{   </a:t>
            </a:r>
            <a:r>
              <a:rPr lang="en-US" altLang="zh-CN" sz="2400" b="1" dirty="0" err="1">
                <a:latin typeface="Times New Roman" pitchFamily="18" charset="0"/>
              </a:rPr>
              <a:t>int</a:t>
            </a:r>
            <a:r>
              <a:rPr lang="en-US" altLang="zh-CN" sz="2400" b="1" dirty="0">
                <a:latin typeface="Times New Roman" pitchFamily="18" charset="0"/>
              </a:rPr>
              <a:t> </a:t>
            </a:r>
            <a:r>
              <a:rPr lang="en-US" altLang="zh-CN" sz="2400" b="1" dirty="0" err="1">
                <a:latin typeface="Times New Roman" pitchFamily="18" charset="0"/>
              </a:rPr>
              <a:t>i,j,k,n</a:t>
            </a:r>
            <a:r>
              <a:rPr lang="en-US" altLang="zh-CN" sz="2400" b="1" dirty="0">
                <a:latin typeface="Times New Roman" pitchFamily="18" charset="0"/>
              </a:rPr>
              <a:t>;</a:t>
            </a:r>
          </a:p>
          <a:p>
            <a:r>
              <a:rPr lang="en-US" altLang="zh-CN" sz="2400" b="1" dirty="0">
                <a:latin typeface="Times New Roman" pitchFamily="18" charset="0"/>
              </a:rPr>
              <a:t>    for(</a:t>
            </a:r>
            <a:r>
              <a:rPr lang="en-US" altLang="zh-CN" sz="2400" b="1" dirty="0" err="1">
                <a:latin typeface="Times New Roman" pitchFamily="18" charset="0"/>
              </a:rPr>
              <a:t>i</a:t>
            </a:r>
            <a:r>
              <a:rPr lang="en-US" altLang="zh-CN" sz="2400" b="1" dirty="0">
                <a:latin typeface="Times New Roman" pitchFamily="18" charset="0"/>
              </a:rPr>
              <a:t>=1;i&lt;number/2;i++)  </a:t>
            </a:r>
            <a:r>
              <a:rPr lang="en-US" altLang="zh-CN" sz="2400" b="1" dirty="0" smtClean="0">
                <a:latin typeface="Times New Roman" pitchFamily="18" charset="0"/>
              </a:rPr>
              <a:t>     </a:t>
            </a:r>
            <a:r>
              <a:rPr lang="en-US" altLang="zh-CN" sz="24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//</a:t>
            </a:r>
            <a:r>
              <a:rPr lang="zh-CN" altLang="en-US" sz="24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穷举法，试探</a:t>
            </a:r>
            <a:r>
              <a:rPr lang="en-US" altLang="zh-CN" sz="2400" b="1" dirty="0" err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i,j,k,n</a:t>
            </a:r>
            <a:r>
              <a:rPr lang="zh-CN" altLang="en-US" sz="24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的不同值</a:t>
            </a:r>
          </a:p>
          <a:p>
            <a:r>
              <a:rPr lang="zh-CN" altLang="en-US" sz="2400" b="1" dirty="0">
                <a:latin typeface="Times New Roman" pitchFamily="18" charset="0"/>
              </a:rPr>
              <a:t>       </a:t>
            </a:r>
            <a:r>
              <a:rPr lang="en-US" altLang="zh-CN" sz="2400" b="1" dirty="0">
                <a:latin typeface="Times New Roman" pitchFamily="18" charset="0"/>
              </a:rPr>
              <a:t>for(j=0;j&lt;</a:t>
            </a:r>
            <a:r>
              <a:rPr lang="en-US" altLang="zh-CN" sz="2400" b="1" dirty="0" err="1">
                <a:latin typeface="Times New Roman" pitchFamily="18" charset="0"/>
              </a:rPr>
              <a:t>i;j</a:t>
            </a:r>
            <a:r>
              <a:rPr lang="en-US" altLang="zh-CN" sz="2400" b="1" dirty="0">
                <a:latin typeface="Times New Roman" pitchFamily="18" charset="0"/>
              </a:rPr>
              <a:t>++)</a:t>
            </a:r>
          </a:p>
          <a:p>
            <a:r>
              <a:rPr lang="en-US" altLang="zh-CN" sz="2400" b="1" dirty="0">
                <a:latin typeface="Times New Roman" pitchFamily="18" charset="0"/>
              </a:rPr>
              <a:t>	</a:t>
            </a:r>
            <a:r>
              <a:rPr lang="en-US" altLang="zh-CN" sz="2400" b="1" dirty="0" smtClean="0">
                <a:latin typeface="Times New Roman" pitchFamily="18" charset="0"/>
              </a:rPr>
              <a:t>for(k=0;k&lt;</a:t>
            </a:r>
            <a:r>
              <a:rPr lang="en-US" altLang="zh-CN" sz="2400" b="1" dirty="0" err="1" smtClean="0">
                <a:latin typeface="Times New Roman" pitchFamily="18" charset="0"/>
              </a:rPr>
              <a:t>j;k</a:t>
            </a:r>
            <a:r>
              <a:rPr lang="en-US" altLang="zh-CN" sz="2400" b="1" dirty="0">
                <a:latin typeface="Times New Roman" pitchFamily="18" charset="0"/>
              </a:rPr>
              <a:t>++)</a:t>
            </a:r>
          </a:p>
          <a:p>
            <a:r>
              <a:rPr lang="en-US" altLang="zh-CN" sz="2400" b="1" dirty="0">
                <a:latin typeface="Times New Roman" pitchFamily="18" charset="0"/>
              </a:rPr>
              <a:t>	    </a:t>
            </a:r>
            <a:r>
              <a:rPr lang="en-US" altLang="zh-CN" sz="2400" b="1" dirty="0" smtClean="0">
                <a:latin typeface="Times New Roman" pitchFamily="18" charset="0"/>
              </a:rPr>
              <a:t> for(n=0;n&lt;</a:t>
            </a:r>
            <a:r>
              <a:rPr lang="en-US" altLang="zh-CN" sz="2400" b="1" dirty="0" err="1" smtClean="0">
                <a:latin typeface="Times New Roman" pitchFamily="18" charset="0"/>
              </a:rPr>
              <a:t>k;n</a:t>
            </a:r>
            <a:r>
              <a:rPr lang="en-US" altLang="zh-CN" sz="2400" b="1" dirty="0">
                <a:latin typeface="Times New Roman" pitchFamily="18" charset="0"/>
              </a:rPr>
              <a:t>++)</a:t>
            </a:r>
          </a:p>
          <a:p>
            <a:pPr lvl="2"/>
            <a:r>
              <a:rPr lang="en-US" altLang="zh-CN" sz="2400" b="1" dirty="0">
                <a:latin typeface="Times New Roman" pitchFamily="18" charset="0"/>
              </a:rPr>
              <a:t>	if(number==</a:t>
            </a:r>
            <a:r>
              <a:rPr lang="en-US" altLang="zh-CN" sz="2400" b="1" dirty="0" err="1">
                <a:latin typeface="Times New Roman" pitchFamily="18" charset="0"/>
              </a:rPr>
              <a:t>i</a:t>
            </a:r>
            <a:r>
              <a:rPr lang="en-US" altLang="zh-CN" sz="2400" b="1" dirty="0">
                <a:latin typeface="Times New Roman" pitchFamily="18" charset="0"/>
              </a:rPr>
              <a:t>*</a:t>
            </a:r>
            <a:r>
              <a:rPr lang="en-US" altLang="zh-CN" sz="2400" b="1" dirty="0" err="1">
                <a:latin typeface="Times New Roman" pitchFamily="18" charset="0"/>
              </a:rPr>
              <a:t>i+j</a:t>
            </a:r>
            <a:r>
              <a:rPr lang="en-US" altLang="zh-CN" sz="2400" b="1" dirty="0">
                <a:latin typeface="Times New Roman" pitchFamily="18" charset="0"/>
              </a:rPr>
              <a:t>*</a:t>
            </a:r>
            <a:r>
              <a:rPr lang="en-US" altLang="zh-CN" sz="2400" b="1" dirty="0" err="1">
                <a:latin typeface="Times New Roman" pitchFamily="18" charset="0"/>
              </a:rPr>
              <a:t>j+k</a:t>
            </a:r>
            <a:r>
              <a:rPr lang="en-US" altLang="zh-CN" sz="2400" b="1" dirty="0">
                <a:latin typeface="Times New Roman" pitchFamily="18" charset="0"/>
              </a:rPr>
              <a:t>*</a:t>
            </a:r>
            <a:r>
              <a:rPr lang="en-US" altLang="zh-CN" sz="2400" b="1" dirty="0" err="1">
                <a:latin typeface="Times New Roman" pitchFamily="18" charset="0"/>
              </a:rPr>
              <a:t>k+n</a:t>
            </a:r>
            <a:r>
              <a:rPr lang="en-US" altLang="zh-CN" sz="2400" b="1" dirty="0">
                <a:latin typeface="Times New Roman" pitchFamily="18" charset="0"/>
              </a:rPr>
              <a:t>*n)</a:t>
            </a:r>
          </a:p>
          <a:p>
            <a:pPr lvl="2"/>
            <a:r>
              <a:rPr lang="en-US" altLang="zh-CN" sz="2400" b="1" dirty="0">
                <a:latin typeface="Times New Roman" pitchFamily="18" charset="0"/>
              </a:rPr>
              <a:t>	{</a:t>
            </a:r>
          </a:p>
          <a:p>
            <a:pPr lvl="5"/>
            <a:r>
              <a:rPr lang="en-US" altLang="zh-CN" sz="2400" b="1" dirty="0" err="1" smtClean="0">
                <a:latin typeface="Times New Roman" pitchFamily="18" charset="0"/>
              </a:rPr>
              <a:t>printf</a:t>
            </a:r>
            <a:r>
              <a:rPr lang="en-US" altLang="zh-CN" sz="2400" b="1" dirty="0">
                <a:latin typeface="Times New Roman" pitchFamily="18" charset="0"/>
              </a:rPr>
              <a:t>("%d=%</a:t>
            </a:r>
            <a:r>
              <a:rPr lang="en-US" altLang="zh-CN" sz="2400" b="1" dirty="0" smtClean="0">
                <a:latin typeface="Times New Roman" pitchFamily="18" charset="0"/>
              </a:rPr>
              <a:t>d^2+%d^2+%d^2+%d^2\n",</a:t>
            </a:r>
            <a:br>
              <a:rPr lang="en-US" altLang="zh-CN" sz="2400" b="1" dirty="0" smtClean="0">
                <a:latin typeface="Times New Roman" pitchFamily="18" charset="0"/>
              </a:rPr>
            </a:br>
            <a:r>
              <a:rPr lang="en-US" altLang="zh-CN" sz="2400" b="1" dirty="0" smtClean="0">
                <a:latin typeface="Times New Roman" pitchFamily="18" charset="0"/>
              </a:rPr>
              <a:t>number, </a:t>
            </a:r>
            <a:r>
              <a:rPr lang="en-US" altLang="zh-CN" sz="2400" b="1" dirty="0" err="1" smtClean="0">
                <a:latin typeface="Times New Roman" pitchFamily="18" charset="0"/>
              </a:rPr>
              <a:t>i,j,k,n</a:t>
            </a:r>
            <a:r>
              <a:rPr lang="en-US" altLang="zh-CN" sz="2400" b="1" dirty="0" smtClean="0">
                <a:latin typeface="Times New Roman" pitchFamily="18" charset="0"/>
              </a:rPr>
              <a:t>);</a:t>
            </a:r>
            <a:endParaRPr lang="en-US" altLang="zh-CN" sz="2400" b="1" dirty="0">
              <a:latin typeface="Times New Roman" pitchFamily="18" charset="0"/>
            </a:endParaRPr>
          </a:p>
          <a:p>
            <a:pPr lvl="5"/>
            <a:r>
              <a:rPr lang="en-US" altLang="zh-CN" sz="2400" b="1" dirty="0" smtClean="0">
                <a:latin typeface="Times New Roman" pitchFamily="18" charset="0"/>
              </a:rPr>
              <a:t>return </a:t>
            </a:r>
            <a:r>
              <a:rPr lang="en-US" altLang="zh-CN" sz="2400" b="1" dirty="0">
                <a:latin typeface="Times New Roman" pitchFamily="18" charset="0"/>
              </a:rPr>
              <a:t>;</a:t>
            </a:r>
          </a:p>
          <a:p>
            <a:pPr lvl="2"/>
            <a:r>
              <a:rPr lang="en-US" altLang="zh-CN" sz="2400" b="1" dirty="0">
                <a:latin typeface="Times New Roman" pitchFamily="18" charset="0"/>
              </a:rPr>
              <a:t>	}</a:t>
            </a:r>
          </a:p>
          <a:p>
            <a:r>
              <a:rPr lang="en-US" altLang="zh-CN" sz="2400" b="1" dirty="0">
                <a:latin typeface="Times New Roman" pitchFamily="18" charset="0"/>
              </a:rPr>
              <a:t>}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3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94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	</a:t>
            </a:r>
          </a:p>
        </p:txBody>
      </p:sp>
      <p:sp>
        <p:nvSpPr>
          <p:cNvPr id="13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C4FF-ADDB-4F24-9AB4-879B08FE8FD2}" type="slidenum">
              <a:rPr lang="en-US" altLang="zh-CN"/>
              <a:pPr/>
              <a:t>18</a:t>
            </a:fld>
            <a:endParaRPr lang="en-US" altLang="zh-CN"/>
          </a:p>
        </p:txBody>
      </p:sp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428604"/>
            <a:ext cx="8229600" cy="777875"/>
          </a:xfrm>
        </p:spPr>
        <p:txBody>
          <a:bodyPr>
            <a:normAutofit/>
          </a:bodyPr>
          <a:lstStyle/>
          <a:p>
            <a:r>
              <a:rPr lang="zh-CN" altLang="en-US" dirty="0"/>
              <a:t>真分数递增序列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71613"/>
            <a:ext cx="9001156" cy="1357322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273050" indent="-273050">
              <a:buFontTx/>
              <a:buNone/>
            </a:pPr>
            <a:r>
              <a:rPr lang="en-US" altLang="zh-CN" sz="2400" dirty="0"/>
              <a:t>   </a:t>
            </a:r>
            <a:r>
              <a:rPr lang="zh-CN" altLang="en-US" sz="2400" dirty="0"/>
              <a:t>统计</a:t>
            </a:r>
            <a:r>
              <a:rPr lang="zh-CN" altLang="en-US" sz="2400" dirty="0">
                <a:solidFill>
                  <a:schemeClr val="tx2"/>
                </a:solidFill>
              </a:rPr>
              <a:t>分母在区间</a:t>
            </a:r>
            <a:r>
              <a:rPr lang="en-US" altLang="zh-CN" sz="2400" dirty="0">
                <a:solidFill>
                  <a:schemeClr val="tx2"/>
                </a:solidFill>
              </a:rPr>
              <a:t>[</a:t>
            </a:r>
            <a:r>
              <a:rPr lang="en-US" altLang="zh-CN" sz="2400" dirty="0" err="1">
                <a:solidFill>
                  <a:schemeClr val="tx2"/>
                </a:solidFill>
              </a:rPr>
              <a:t>a,b</a:t>
            </a:r>
            <a:r>
              <a:rPr lang="en-US" altLang="zh-CN" sz="2400" dirty="0">
                <a:solidFill>
                  <a:schemeClr val="tx2"/>
                </a:solidFill>
              </a:rPr>
              <a:t>]</a:t>
            </a:r>
            <a:r>
              <a:rPr lang="zh-CN" altLang="en-US" sz="2400" dirty="0"/>
              <a:t>的</a:t>
            </a:r>
            <a:r>
              <a:rPr lang="zh-CN" altLang="en-US" sz="2400" dirty="0">
                <a:solidFill>
                  <a:schemeClr val="tx2"/>
                </a:solidFill>
              </a:rPr>
              <a:t>最简真分数</a:t>
            </a:r>
            <a:r>
              <a:rPr lang="zh-CN" altLang="en-US" sz="2400" dirty="0"/>
              <a:t>（分子小于分母，且分子分母无公因数）共有多少个？并求这些最简真分数升序序列中的第</a:t>
            </a:r>
            <a:r>
              <a:rPr lang="en-US" altLang="zh-CN" sz="2400" dirty="0"/>
              <a:t>k</a:t>
            </a:r>
            <a:r>
              <a:rPr lang="zh-CN" altLang="en-US" sz="2400" dirty="0"/>
              <a:t>项。（正整数</a:t>
            </a:r>
            <a:r>
              <a:rPr lang="en-US" altLang="zh-CN" sz="2400" dirty="0" err="1"/>
              <a:t>a,b,k</a:t>
            </a:r>
            <a:r>
              <a:rPr lang="zh-CN" altLang="en-US" sz="2400" dirty="0"/>
              <a:t>从键盘输入）</a:t>
            </a:r>
          </a:p>
        </p:txBody>
      </p:sp>
      <p:sp>
        <p:nvSpPr>
          <p:cNvPr id="424964" name="Text Box 4"/>
          <p:cNvSpPr txBox="1">
            <a:spLocks noChangeArrowheads="1"/>
          </p:cNvSpPr>
          <p:nvPr/>
        </p:nvSpPr>
        <p:spPr bwMode="auto">
          <a:xfrm>
            <a:off x="428660" y="2945130"/>
            <a:ext cx="43576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数组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c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和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d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分别存储分子和分母</a:t>
            </a:r>
          </a:p>
        </p:txBody>
      </p:sp>
      <p:sp>
        <p:nvSpPr>
          <p:cNvPr id="424965" name="Text Box 5"/>
          <p:cNvSpPr txBox="1">
            <a:spLocks noChangeArrowheads="1"/>
          </p:cNvSpPr>
          <p:nvPr/>
        </p:nvSpPr>
        <p:spPr bwMode="auto">
          <a:xfrm>
            <a:off x="428596" y="3507079"/>
            <a:ext cx="492922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在范围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[</a:t>
            </a:r>
            <a:r>
              <a:rPr lang="en-US" altLang="zh-CN" sz="2000" dirty="0" err="1">
                <a:latin typeface="微软雅黑" pitchFamily="34" charset="-122"/>
                <a:ea typeface="微软雅黑" pitchFamily="34" charset="-122"/>
              </a:rPr>
              <a:t>a,b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]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内穷举分母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j: a,a+1,…,b</a:t>
            </a:r>
            <a:endParaRPr lang="en-US" altLang="zh-CN" sz="2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24966" name="Text Box 6"/>
          <p:cNvSpPr txBox="1">
            <a:spLocks noChangeArrowheads="1"/>
          </p:cNvSpPr>
          <p:nvPr/>
        </p:nvSpPr>
        <p:spPr bwMode="auto">
          <a:xfrm>
            <a:off x="428660" y="4069028"/>
            <a:ext cx="65007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对每一个分母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j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穷举分子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: 1,2,…j-1</a:t>
            </a:r>
            <a:endParaRPr lang="en-US" altLang="zh-CN" sz="2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24969" name="Text Box 9"/>
          <p:cNvSpPr txBox="1">
            <a:spLocks noChangeArrowheads="1"/>
          </p:cNvSpPr>
          <p:nvPr/>
        </p:nvSpPr>
        <p:spPr bwMode="auto">
          <a:xfrm>
            <a:off x="428660" y="4630977"/>
            <a:ext cx="87137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若分子</a:t>
            </a:r>
            <a:r>
              <a:rPr lang="en-US" altLang="zh-CN" sz="2000" dirty="0" err="1">
                <a:latin typeface="微软雅黑" pitchFamily="34" charset="-122"/>
                <a:ea typeface="微软雅黑" pitchFamily="34" charset="-122"/>
              </a:rPr>
              <a:t>i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与分母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j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存在大于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的公因数，非最简，则忽略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；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否则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得一个最简真分数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c(n)/d(n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)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24970" name="Text Box 10"/>
          <p:cNvSpPr txBox="1">
            <a:spLocks noChangeArrowheads="1"/>
          </p:cNvSpPr>
          <p:nvPr/>
        </p:nvSpPr>
        <p:spPr bwMode="auto">
          <a:xfrm>
            <a:off x="428660" y="5500702"/>
            <a:ext cx="81375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对最简序列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排序，升序排列后的第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k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项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=c(k)/d(k)</a:t>
            </a:r>
            <a:endParaRPr lang="zh-CN" altLang="en-US" sz="20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4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4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24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24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24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4" grpId="0"/>
      <p:bldP spid="424965" grpId="0"/>
      <p:bldP spid="424966" grpId="0"/>
      <p:bldP spid="424969" grpId="0"/>
      <p:bldP spid="42497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	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B6979-CBAB-4F3E-AAFD-3A850A16F514}" type="slidenum">
              <a:rPr lang="en-US" altLang="zh-CN"/>
              <a:pPr/>
              <a:t>19</a:t>
            </a:fld>
            <a:endParaRPr lang="en-US" altLang="zh-CN"/>
          </a:p>
        </p:txBody>
      </p:sp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真分数递增序列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3" y="1500174"/>
            <a:ext cx="7500990" cy="4519627"/>
          </a:xfrm>
          <a:noFill/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CN" sz="2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	</a:t>
            </a:r>
            <a:r>
              <a:rPr lang="en-US" altLang="zh-CN" sz="24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n=0;   //</a:t>
            </a:r>
            <a:r>
              <a:rPr lang="zh-CN" altLang="en-US" sz="24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最简真分数计数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4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	</a:t>
            </a:r>
            <a:r>
              <a:rPr lang="en-US" altLang="zh-CN" sz="24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for(j=</a:t>
            </a:r>
            <a:r>
              <a:rPr lang="en-US" altLang="zh-CN" sz="2400" dirty="0" err="1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</a:t>
            </a:r>
            <a:r>
              <a:rPr lang="en-US" altLang="zh-CN" sz="2400" dirty="0" err="1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;j</a:t>
            </a:r>
            <a:r>
              <a:rPr lang="en-US" altLang="zh-CN" sz="24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&lt;=</a:t>
            </a:r>
            <a:r>
              <a:rPr lang="en-US" altLang="zh-CN" sz="2400" dirty="0" err="1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b</a:t>
            </a:r>
            <a:r>
              <a:rPr lang="en-US" altLang="zh-CN" sz="2400" dirty="0" err="1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;j</a:t>
            </a:r>
            <a:r>
              <a:rPr lang="en-US" altLang="zh-CN" sz="24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++)   //</a:t>
            </a:r>
            <a:r>
              <a:rPr lang="zh-CN" altLang="en-US" sz="24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穷举分母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4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	</a:t>
            </a:r>
            <a:r>
              <a:rPr lang="zh-CN" altLang="en-US" sz="2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</a:t>
            </a:r>
            <a:r>
              <a:rPr lang="en-US" altLang="zh-CN" sz="2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for(</a:t>
            </a:r>
            <a:r>
              <a:rPr lang="en-US" altLang="zh-CN" sz="24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</a:t>
            </a:r>
            <a:r>
              <a:rPr lang="en-US" altLang="zh-CN" sz="2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=</a:t>
            </a:r>
            <a:r>
              <a:rPr lang="en-US" altLang="zh-CN" sz="2400" dirty="0" smtClean="0">
                <a:solidFill>
                  <a:schemeClr val="tx2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</a:t>
            </a:r>
            <a:r>
              <a:rPr lang="en-US" altLang="zh-CN" sz="2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;i</a:t>
            </a:r>
            <a:r>
              <a:rPr lang="en-US" altLang="zh-CN" sz="24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&lt;=</a:t>
            </a:r>
            <a:r>
              <a:rPr lang="en-US" altLang="zh-CN" sz="2400" dirty="0">
                <a:solidFill>
                  <a:schemeClr val="tx2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j-1</a:t>
            </a:r>
            <a:r>
              <a:rPr lang="en-US" altLang="zh-CN" sz="24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;i++)  //</a:t>
            </a:r>
            <a:r>
              <a:rPr lang="zh-CN" altLang="en-US" sz="24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穷举分子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4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	</a:t>
            </a:r>
            <a:r>
              <a:rPr lang="zh-CN" altLang="en-US" sz="2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</a:t>
            </a:r>
            <a:r>
              <a:rPr lang="en-US" altLang="zh-CN" sz="2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{</a:t>
            </a:r>
            <a:endParaRPr lang="en-US" altLang="zh-CN" sz="24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4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		for(t=0,u=2;u&lt;=</a:t>
            </a:r>
            <a:r>
              <a:rPr lang="en-US" altLang="zh-CN" sz="2400" dirty="0" err="1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</a:t>
            </a:r>
            <a:r>
              <a:rPr lang="en-US" altLang="zh-CN" sz="2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; u++) //</a:t>
            </a:r>
            <a:r>
              <a:rPr lang="zh-CN" altLang="en-US" sz="2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分子分母有公因数舍去</a:t>
            </a:r>
            <a:endParaRPr lang="en-US" altLang="zh-CN" sz="24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4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		    if(</a:t>
            </a:r>
            <a:r>
              <a:rPr lang="en-US" altLang="zh-CN" sz="2400" dirty="0" err="1">
                <a:solidFill>
                  <a:srgbClr val="0066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j%u</a:t>
            </a:r>
            <a:r>
              <a:rPr lang="en-US" altLang="zh-CN" sz="2400" dirty="0">
                <a:solidFill>
                  <a:srgbClr val="0066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==0</a:t>
            </a:r>
            <a:r>
              <a:rPr lang="en-US" altLang="zh-CN" sz="24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&amp;&amp;</a:t>
            </a:r>
            <a:r>
              <a:rPr lang="en-US" altLang="zh-CN" sz="2400" dirty="0" err="1">
                <a:solidFill>
                  <a:srgbClr val="0066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i%u</a:t>
            </a:r>
            <a:r>
              <a:rPr lang="en-US" altLang="zh-CN" sz="2400" dirty="0">
                <a:solidFill>
                  <a:srgbClr val="0066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==</a:t>
            </a:r>
            <a:r>
              <a:rPr lang="en-US" altLang="zh-CN" sz="2400" dirty="0" smtClean="0">
                <a:solidFill>
                  <a:srgbClr val="0066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0</a:t>
            </a:r>
            <a:r>
              <a:rPr lang="en-US" altLang="zh-CN" sz="2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)</a:t>
            </a:r>
            <a:endParaRPr lang="en-US" altLang="zh-CN" sz="24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4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sz="2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			{t=1; break;}</a:t>
            </a:r>
            <a:endParaRPr lang="zh-CN" altLang="en-US" sz="24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4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4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		</a:t>
            </a:r>
            <a:r>
              <a:rPr lang="en-US" altLang="zh-CN" sz="2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if(t==</a:t>
            </a:r>
            <a:r>
              <a:rPr lang="en-US" altLang="zh-CN" sz="24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0) </a:t>
            </a:r>
            <a:r>
              <a:rPr lang="en-US" altLang="zh-CN" sz="2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//</a:t>
            </a:r>
            <a:r>
              <a:rPr lang="zh-CN" altLang="en-US" sz="2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找到一个最简真分数</a:t>
            </a:r>
            <a:endParaRPr lang="en-US" altLang="zh-CN" sz="24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4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sz="2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		    {n++;  </a:t>
            </a:r>
            <a:r>
              <a:rPr lang="en-US" altLang="zh-CN" sz="2400" dirty="0" smtClean="0">
                <a:solidFill>
                  <a:schemeClr val="tx2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c[n]=</a:t>
            </a:r>
            <a:r>
              <a:rPr lang="en-US" altLang="zh-CN" sz="2400" dirty="0" err="1" smtClean="0">
                <a:solidFill>
                  <a:schemeClr val="tx2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</a:t>
            </a:r>
            <a:r>
              <a:rPr lang="en-US" altLang="zh-CN" sz="2400" dirty="0" smtClean="0">
                <a:solidFill>
                  <a:schemeClr val="tx2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;</a:t>
            </a:r>
            <a:r>
              <a:rPr lang="en-US" altLang="zh-CN" sz="2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</a:t>
            </a:r>
            <a:r>
              <a:rPr lang="en-US" altLang="zh-CN" sz="2400" dirty="0" smtClean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d[n]=j;</a:t>
            </a:r>
            <a:r>
              <a:rPr lang="en-US" altLang="zh-CN" sz="2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}</a:t>
            </a:r>
            <a:endParaRPr lang="zh-CN" altLang="en-US" sz="24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4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	</a:t>
            </a:r>
            <a:r>
              <a:rPr lang="zh-CN" altLang="en-US" sz="2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</a:t>
            </a:r>
            <a:r>
              <a:rPr lang="en-US" altLang="zh-CN" sz="2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}</a:t>
            </a:r>
            <a:endParaRPr lang="en-US" altLang="zh-CN" sz="24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4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	}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5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25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25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25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25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25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25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25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25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内容提要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CN" altLang="en-US" dirty="0" smtClean="0"/>
              <a:t>基本数据结构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线性表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链表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栈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队列</a:t>
            </a:r>
            <a:endParaRPr lang="en-US" altLang="zh-CN" dirty="0" smtClean="0"/>
          </a:p>
          <a:p>
            <a:r>
              <a:rPr lang="zh-CN" altLang="en-US" dirty="0" smtClean="0"/>
              <a:t>排序和查找</a:t>
            </a:r>
            <a:endParaRPr lang="en-US" altLang="zh-CN" dirty="0" smtClean="0"/>
          </a:p>
          <a:p>
            <a:r>
              <a:rPr lang="zh-CN" altLang="en-US" dirty="0" smtClean="0"/>
              <a:t>高精度运算</a:t>
            </a:r>
            <a:endParaRPr lang="en-US" altLang="zh-CN" dirty="0" smtClean="0"/>
          </a:p>
          <a:p>
            <a:r>
              <a:rPr lang="zh-CN" altLang="en-US" dirty="0" smtClean="0">
                <a:solidFill>
                  <a:srgbClr val="FF0000"/>
                </a:solidFill>
              </a:rPr>
              <a:t>常用的算法思想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lvl="1"/>
            <a:r>
              <a:rPr lang="zh-CN" altLang="en-US" dirty="0" smtClean="0"/>
              <a:t>递推（</a:t>
            </a:r>
            <a:r>
              <a:rPr lang="en-US" altLang="zh-CN" dirty="0" smtClean="0"/>
              <a:t>Induction</a:t>
            </a:r>
            <a:r>
              <a:rPr lang="zh-CN" altLang="en-US" dirty="0" smtClean="0"/>
              <a:t>）和递归（</a:t>
            </a:r>
            <a:r>
              <a:rPr lang="en-US" altLang="zh-CN" dirty="0" smtClean="0"/>
              <a:t>Recursion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枚举法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贪心算法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2</a:t>
            </a:fld>
            <a:endParaRPr lang="zh-CN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	</a:t>
            </a:r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3B050-3E68-44BC-AD39-37FB3E6DED94}" type="slidenum">
              <a:rPr lang="en-US" altLang="zh-CN"/>
              <a:pPr/>
              <a:t>20</a:t>
            </a:fld>
            <a:endParaRPr lang="en-US" altLang="zh-CN"/>
          </a:p>
        </p:txBody>
      </p:sp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真分数递增序列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571612"/>
            <a:ext cx="7286676" cy="3662371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zh-CN" sz="2800" dirty="0"/>
              <a:t>for(</a:t>
            </a:r>
            <a:r>
              <a:rPr lang="en-US" altLang="zh-CN" sz="2800" dirty="0" err="1"/>
              <a:t>i</a:t>
            </a:r>
            <a:r>
              <a:rPr lang="en-US" altLang="zh-CN" sz="2800" dirty="0"/>
              <a:t>=1;i&lt;=n-1;i++)     //</a:t>
            </a:r>
            <a:r>
              <a:rPr lang="zh-CN" altLang="en-US" sz="2800" dirty="0"/>
              <a:t>冒泡排序</a:t>
            </a:r>
          </a:p>
          <a:p>
            <a:pPr>
              <a:buFontTx/>
              <a:buNone/>
            </a:pPr>
            <a:r>
              <a:rPr lang="zh-CN" altLang="en-US" sz="2800" dirty="0"/>
              <a:t>		</a:t>
            </a:r>
            <a:r>
              <a:rPr lang="en-US" altLang="zh-CN" sz="2800" dirty="0"/>
              <a:t>for(j=1</a:t>
            </a:r>
            <a:r>
              <a:rPr lang="en-US" altLang="zh-CN" sz="2800" dirty="0" smtClean="0"/>
              <a:t>; j</a:t>
            </a:r>
            <a:r>
              <a:rPr lang="en-US" altLang="zh-CN" sz="2800" dirty="0"/>
              <a:t>&lt;=n-</a:t>
            </a:r>
            <a:r>
              <a:rPr lang="en-US" altLang="zh-CN" sz="2800" dirty="0" err="1"/>
              <a:t>i</a:t>
            </a:r>
            <a:r>
              <a:rPr lang="en-US" altLang="zh-CN" sz="2800" dirty="0" smtClean="0"/>
              <a:t>; j</a:t>
            </a:r>
            <a:r>
              <a:rPr lang="en-US" altLang="zh-CN" sz="2800" dirty="0"/>
              <a:t>++)</a:t>
            </a:r>
          </a:p>
          <a:p>
            <a:pPr>
              <a:buFontTx/>
              <a:buNone/>
            </a:pPr>
            <a:r>
              <a:rPr lang="en-US" altLang="zh-CN" sz="2800" dirty="0"/>
              <a:t>			if(</a:t>
            </a:r>
            <a:r>
              <a:rPr lang="en-US" altLang="zh-CN" sz="2800" dirty="0">
                <a:solidFill>
                  <a:schemeClr val="tx2"/>
                </a:solidFill>
              </a:rPr>
              <a:t>c[j]*d[j+1]</a:t>
            </a:r>
            <a:r>
              <a:rPr lang="en-US" altLang="zh-CN" sz="2800" dirty="0"/>
              <a:t>&gt;</a:t>
            </a:r>
            <a:r>
              <a:rPr lang="en-US" altLang="zh-CN" sz="2800" dirty="0">
                <a:solidFill>
                  <a:srgbClr val="0000FF"/>
                </a:solidFill>
              </a:rPr>
              <a:t>c[j+1]*d[j</a:t>
            </a:r>
            <a:r>
              <a:rPr lang="en-US" altLang="zh-CN" sz="2800" dirty="0" smtClean="0">
                <a:solidFill>
                  <a:srgbClr val="0000FF"/>
                </a:solidFill>
              </a:rPr>
              <a:t>]</a:t>
            </a:r>
            <a:r>
              <a:rPr lang="en-US" altLang="zh-CN" sz="2800" dirty="0" smtClean="0"/>
              <a:t>)</a:t>
            </a:r>
          </a:p>
          <a:p>
            <a:pPr>
              <a:buFontTx/>
              <a:buNone/>
            </a:pPr>
            <a:r>
              <a:rPr lang="en-US" altLang="zh-CN" sz="2800" dirty="0" smtClean="0"/>
              <a:t> 			//</a:t>
            </a:r>
            <a:r>
              <a:rPr lang="zh-CN" altLang="en-US" sz="2800" dirty="0" smtClean="0"/>
              <a:t>分子分母同时交换</a:t>
            </a:r>
            <a:endParaRPr lang="en-US" altLang="zh-CN" sz="2800" dirty="0"/>
          </a:p>
          <a:p>
            <a:pPr>
              <a:buFontTx/>
              <a:buNone/>
            </a:pPr>
            <a:r>
              <a:rPr lang="en-US" altLang="zh-CN" sz="2800" dirty="0"/>
              <a:t>			{h=c[j];c[j]=c[j+1];c[j+1]=h;   </a:t>
            </a:r>
          </a:p>
          <a:p>
            <a:pPr>
              <a:buFontTx/>
              <a:buNone/>
            </a:pPr>
            <a:r>
              <a:rPr lang="zh-CN" altLang="en-US" sz="2800" dirty="0"/>
              <a:t>			 </a:t>
            </a:r>
            <a:r>
              <a:rPr lang="en-US" altLang="zh-CN" sz="2800" dirty="0"/>
              <a:t>h=d[j];d[j]=d[j+1];d[j+1]=h</a:t>
            </a:r>
            <a:r>
              <a:rPr lang="en-US" altLang="zh-CN" sz="2800" dirty="0" smtClean="0"/>
              <a:t>;}</a:t>
            </a:r>
            <a:endParaRPr lang="en-US" altLang="zh-CN" sz="2800" dirty="0"/>
          </a:p>
        </p:txBody>
      </p:sp>
      <p:sp>
        <p:nvSpPr>
          <p:cNvPr id="427012" name="Rectangle 4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427013" name="Object 5"/>
          <p:cNvGraphicFramePr>
            <a:graphicFrameLocks noChangeAspect="1"/>
          </p:cNvGraphicFramePr>
          <p:nvPr/>
        </p:nvGraphicFramePr>
        <p:xfrm>
          <a:off x="7072330" y="1785926"/>
          <a:ext cx="806450" cy="936625"/>
        </p:xfrm>
        <a:graphic>
          <a:graphicData uri="http://schemas.openxmlformats.org/presentationml/2006/ole">
            <p:oleObj spid="_x0000_s26626" name="公式" r:id="rId3" imgW="279400" imgH="419100" progId="Equation.3">
              <p:embed/>
            </p:oleObj>
          </a:graphicData>
        </a:graphic>
      </p:graphicFrame>
      <p:sp>
        <p:nvSpPr>
          <p:cNvPr id="427014" name="Rectangle 6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427015" name="Object 7"/>
          <p:cNvGraphicFramePr>
            <a:graphicFrameLocks noChangeAspect="1"/>
          </p:cNvGraphicFramePr>
          <p:nvPr/>
        </p:nvGraphicFramePr>
        <p:xfrm>
          <a:off x="7862905" y="1785926"/>
          <a:ext cx="1152525" cy="1017588"/>
        </p:xfrm>
        <a:graphic>
          <a:graphicData uri="http://schemas.openxmlformats.org/presentationml/2006/ole">
            <p:oleObj spid="_x0000_s26627" name="公式" r:id="rId4" imgW="482391" imgH="431613" progId="Equation.3">
              <p:embed/>
            </p:oleObj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	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7F319-6CD6-40BB-B562-B8F559B6F9A6}" type="slidenum">
              <a:rPr lang="en-US" altLang="zh-CN"/>
              <a:pPr/>
              <a:t>21</a:t>
            </a:fld>
            <a:endParaRPr lang="en-US" altLang="zh-CN"/>
          </a:p>
        </p:txBody>
      </p:sp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高斯</a:t>
            </a:r>
            <a:r>
              <a:rPr lang="en-US" altLang="zh-CN"/>
              <a:t>8</a:t>
            </a:r>
            <a:r>
              <a:rPr lang="zh-CN" altLang="en-US"/>
              <a:t>皇后问题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在国际象棋的</a:t>
            </a:r>
            <a:r>
              <a:rPr lang="en-US" altLang="zh-CN"/>
              <a:t>8*8</a:t>
            </a:r>
            <a:r>
              <a:rPr lang="zh-CN" altLang="en-US"/>
              <a:t>方格的棋盘上如何放置</a:t>
            </a:r>
            <a:r>
              <a:rPr lang="en-US" altLang="zh-CN"/>
              <a:t>8</a:t>
            </a:r>
            <a:r>
              <a:rPr lang="zh-CN" altLang="en-US"/>
              <a:t>个皇后，使这</a:t>
            </a:r>
            <a:r>
              <a:rPr lang="en-US" altLang="zh-CN"/>
              <a:t>8</a:t>
            </a:r>
            <a:r>
              <a:rPr lang="zh-CN" altLang="en-US"/>
              <a:t>个皇后不能互相攻击，</a:t>
            </a:r>
            <a:r>
              <a:rPr lang="zh-CN" altLang="en-US">
                <a:solidFill>
                  <a:schemeClr val="tx2"/>
                </a:solidFill>
              </a:rPr>
              <a:t>即任意两个皇后不允许处在同一横排、同一纵列，也不允许处在同一与棋盘边框呈</a:t>
            </a:r>
            <a:r>
              <a:rPr lang="en-US" altLang="zh-CN">
                <a:solidFill>
                  <a:schemeClr val="tx2"/>
                </a:solidFill>
              </a:rPr>
              <a:t>45</a:t>
            </a:r>
            <a:r>
              <a:rPr lang="zh-CN" altLang="en-US">
                <a:solidFill>
                  <a:schemeClr val="tx2"/>
                </a:solidFill>
              </a:rPr>
              <a:t>度角的斜线上</a:t>
            </a:r>
            <a:r>
              <a:rPr lang="zh-CN" altLang="en-US"/>
              <a:t>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	</a:t>
            </a: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B07A-87B0-46C2-8CAC-F439F05B0308}" type="slidenum">
              <a:rPr lang="en-US" altLang="zh-CN"/>
              <a:pPr/>
              <a:t>22</a:t>
            </a:fld>
            <a:endParaRPr lang="en-US" altLang="zh-CN"/>
          </a:p>
        </p:txBody>
      </p:sp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高斯</a:t>
            </a:r>
            <a:r>
              <a:rPr lang="en-US" altLang="zh-CN"/>
              <a:t>8</a:t>
            </a:r>
            <a:r>
              <a:rPr lang="zh-CN" altLang="en-US"/>
              <a:t>皇后问题</a:t>
            </a:r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/>
              <a:t>一个解用一个</a:t>
            </a:r>
            <a:r>
              <a:rPr lang="en-US" altLang="zh-CN" sz="2400" dirty="0"/>
              <a:t>8</a:t>
            </a:r>
            <a:r>
              <a:rPr lang="zh-CN" altLang="en-US" sz="2400" dirty="0"/>
              <a:t>位数表示，第</a:t>
            </a:r>
            <a:r>
              <a:rPr lang="en-US" altLang="zh-CN" sz="2400" dirty="0"/>
              <a:t>k</a:t>
            </a:r>
            <a:r>
              <a:rPr lang="zh-CN" altLang="en-US" sz="2400" dirty="0"/>
              <a:t>个数字为</a:t>
            </a:r>
            <a:r>
              <a:rPr lang="en-US" altLang="zh-CN" sz="2400" dirty="0"/>
              <a:t>j</a:t>
            </a:r>
            <a:r>
              <a:rPr lang="zh-CN" altLang="en-US" sz="2400" dirty="0"/>
              <a:t>，表示第</a:t>
            </a:r>
            <a:r>
              <a:rPr lang="en-US" altLang="zh-CN" sz="2400" dirty="0"/>
              <a:t>k</a:t>
            </a:r>
            <a:r>
              <a:rPr lang="zh-CN" altLang="en-US" sz="2400" dirty="0"/>
              <a:t>行的第</a:t>
            </a:r>
            <a:r>
              <a:rPr lang="en-US" altLang="zh-CN" sz="2400" dirty="0"/>
              <a:t>j</a:t>
            </a:r>
            <a:r>
              <a:rPr lang="zh-CN" altLang="en-US" sz="2400" dirty="0"/>
              <a:t>格放置一个皇后</a:t>
            </a:r>
          </a:p>
        </p:txBody>
      </p:sp>
      <p:pic>
        <p:nvPicPr>
          <p:cNvPr id="429060" name="Picture 4"/>
          <p:cNvPicPr>
            <a:picLocks noChangeAspect="1" noChangeArrowheads="1"/>
          </p:cNvPicPr>
          <p:nvPr/>
        </p:nvPicPr>
        <p:blipFill>
          <a:blip r:embed="rId2"/>
          <a:srcRect l="2208" t="44107" r="67899" b="16710"/>
          <a:stretch>
            <a:fillRect/>
          </a:stretch>
        </p:blipFill>
        <p:spPr bwMode="auto">
          <a:xfrm>
            <a:off x="3571868" y="2428868"/>
            <a:ext cx="4824413" cy="3555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矩形 7"/>
          <p:cNvSpPr/>
          <p:nvPr/>
        </p:nvSpPr>
        <p:spPr>
          <a:xfrm>
            <a:off x="857224" y="2928934"/>
            <a:ext cx="214314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 smtClean="0"/>
              <a:t>15863724</a:t>
            </a:r>
            <a:endParaRPr lang="zh-CN" altLang="en-US" sz="3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	</a:t>
            </a: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D521-650D-43F4-83E9-027B2D6A61CE}" type="slidenum">
              <a:rPr lang="en-US" altLang="zh-CN"/>
              <a:pPr/>
              <a:t>23</a:t>
            </a:fld>
            <a:endParaRPr lang="en-US" altLang="zh-CN"/>
          </a:p>
        </p:txBody>
      </p:sp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高斯</a:t>
            </a:r>
            <a:r>
              <a:rPr lang="en-US" altLang="zh-CN"/>
              <a:t>8</a:t>
            </a:r>
            <a:r>
              <a:rPr lang="zh-CN" altLang="en-US"/>
              <a:t>皇后问题</a:t>
            </a:r>
          </a:p>
        </p:txBody>
      </p:sp>
      <p:sp>
        <p:nvSpPr>
          <p:cNvPr id="430084" name="Rectangle 4"/>
          <p:cNvSpPr>
            <a:spLocks noChangeArrowheads="1"/>
          </p:cNvSpPr>
          <p:nvPr/>
        </p:nvSpPr>
        <p:spPr bwMode="auto">
          <a:xfrm>
            <a:off x="428596" y="1643050"/>
            <a:ext cx="7696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解空间为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[12345678,87654321]</a:t>
            </a: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。</a:t>
            </a:r>
          </a:p>
        </p:txBody>
      </p:sp>
      <p:sp>
        <p:nvSpPr>
          <p:cNvPr id="430085" name="Rectangle 5"/>
          <p:cNvSpPr>
            <a:spLocks noChangeArrowheads="1"/>
          </p:cNvSpPr>
          <p:nvPr/>
        </p:nvSpPr>
        <p:spPr bwMode="auto">
          <a:xfrm>
            <a:off x="428596" y="2363775"/>
            <a:ext cx="8064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zh-CN" altLang="en-US" sz="2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数字</a:t>
            </a:r>
            <a:r>
              <a:rPr lang="en-US" altLang="zh-CN" sz="2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1~8</a:t>
            </a:r>
            <a:r>
              <a:rPr lang="zh-CN" altLang="en-US" sz="2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的排列为</a:t>
            </a:r>
            <a:r>
              <a:rPr lang="en-US" altLang="zh-CN" sz="2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9</a:t>
            </a:r>
            <a:r>
              <a:rPr lang="zh-CN" altLang="en-US" sz="28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的倍数？</a:t>
            </a: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循环步长可优化为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9</a:t>
            </a: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。</a:t>
            </a:r>
          </a:p>
        </p:txBody>
      </p:sp>
      <p:sp>
        <p:nvSpPr>
          <p:cNvPr id="430086" name="Rectangle 6"/>
          <p:cNvSpPr>
            <a:spLocks noChangeArrowheads="1"/>
          </p:cNvSpPr>
          <p:nvPr/>
        </p:nvSpPr>
        <p:spPr bwMode="auto">
          <a:xfrm>
            <a:off x="428596" y="3071810"/>
            <a:ext cx="8064500" cy="135732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为了判断数字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1~8</a:t>
            </a: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在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8</a:t>
            </a: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位数中各出现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次，设置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f</a:t>
            </a: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数组，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f(x)</a:t>
            </a: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统计数字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x</a:t>
            </a: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的次数，若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f(1)~f(8)</a:t>
            </a: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均等于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，符合条件。否则测试下一数据。</a:t>
            </a:r>
          </a:p>
        </p:txBody>
      </p:sp>
      <p:sp>
        <p:nvSpPr>
          <p:cNvPr id="11" name="矩形 10"/>
          <p:cNvSpPr/>
          <p:nvPr/>
        </p:nvSpPr>
        <p:spPr>
          <a:xfrm>
            <a:off x="642910" y="4643446"/>
            <a:ext cx="7643866" cy="114300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4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条件</a:t>
            </a:r>
            <a:r>
              <a:rPr lang="en-US" altLang="zh-CN" sz="24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1. </a:t>
            </a:r>
            <a:r>
              <a:rPr lang="zh-CN" altLang="en-US" sz="24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不允许出现在同一横排、同一纵列：要求</a:t>
            </a:r>
            <a:r>
              <a:rPr lang="en-US" altLang="zh-CN" sz="24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8</a:t>
            </a:r>
            <a:r>
              <a:rPr lang="zh-CN" altLang="en-US" sz="24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位数中数字</a:t>
            </a:r>
            <a:r>
              <a:rPr lang="en-US" altLang="zh-CN" sz="24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1~8</a:t>
            </a:r>
            <a:r>
              <a:rPr lang="zh-CN" altLang="en-US" sz="24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各出现</a:t>
            </a:r>
            <a:r>
              <a:rPr lang="en-US" altLang="zh-CN" sz="24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24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次</a:t>
            </a:r>
            <a:r>
              <a:rPr lang="zh-CN" altLang="en-US" sz="24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sz="2400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0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0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4" grpId="0"/>
      <p:bldP spid="430085" grpId="0"/>
      <p:bldP spid="430086" grpId="0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	</a:t>
            </a: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FE0E0-DF82-480D-B3DA-77DAE1B89883}" type="slidenum">
              <a:rPr lang="en-US" altLang="zh-CN"/>
              <a:pPr/>
              <a:t>24</a:t>
            </a:fld>
            <a:endParaRPr lang="en-US" altLang="zh-CN"/>
          </a:p>
        </p:txBody>
      </p:sp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高斯</a:t>
            </a:r>
            <a:r>
              <a:rPr lang="en-US" altLang="zh-CN"/>
              <a:t>8</a:t>
            </a:r>
            <a:r>
              <a:rPr lang="zh-CN" altLang="en-US"/>
              <a:t>皇后问题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428736"/>
            <a:ext cx="8072494" cy="2805115"/>
          </a:xfrm>
        </p:spPr>
        <p:txBody>
          <a:bodyPr>
            <a:normAutofit/>
          </a:bodyPr>
          <a:lstStyle/>
          <a:p>
            <a:r>
              <a:rPr lang="zh-CN" altLang="en-US" sz="2400" dirty="0" smtClean="0">
                <a:solidFill>
                  <a:schemeClr val="tx2"/>
                </a:solidFill>
              </a:rPr>
              <a:t>条件</a:t>
            </a:r>
            <a:r>
              <a:rPr lang="en-US" altLang="zh-CN" sz="2400" dirty="0">
                <a:solidFill>
                  <a:schemeClr val="tx2"/>
                </a:solidFill>
              </a:rPr>
              <a:t>2</a:t>
            </a:r>
            <a:r>
              <a:rPr lang="en-US" altLang="zh-CN" sz="2400" dirty="0" smtClean="0"/>
              <a:t>. </a:t>
            </a:r>
            <a:r>
              <a:rPr lang="zh-CN" altLang="en-US" sz="2400" dirty="0" smtClean="0"/>
              <a:t>不</a:t>
            </a:r>
            <a:r>
              <a:rPr lang="zh-CN" altLang="en-US" sz="2400" dirty="0"/>
              <a:t>允许处在同一与棋盘边框</a:t>
            </a:r>
            <a:r>
              <a:rPr lang="en-US" altLang="zh-CN" sz="2400" dirty="0"/>
              <a:t>45</a:t>
            </a:r>
            <a:r>
              <a:rPr lang="zh-CN" altLang="en-US" sz="2400" dirty="0"/>
              <a:t>度角的斜线</a:t>
            </a:r>
            <a:r>
              <a:rPr lang="zh-CN" altLang="en-US" sz="2400" dirty="0" smtClean="0"/>
              <a:t>上</a:t>
            </a:r>
            <a:endParaRPr lang="zh-CN" altLang="en-US" sz="2400" dirty="0"/>
          </a:p>
          <a:p>
            <a:r>
              <a:rPr lang="zh-CN" altLang="en-US" sz="2400" dirty="0" smtClean="0"/>
              <a:t>设置</a:t>
            </a:r>
            <a:r>
              <a:rPr lang="en-US" altLang="zh-CN" sz="2400" dirty="0" smtClean="0"/>
              <a:t>g</a:t>
            </a:r>
            <a:r>
              <a:rPr lang="zh-CN" altLang="en-US" sz="2400" dirty="0" smtClean="0"/>
              <a:t>数组，若</a:t>
            </a:r>
            <a:r>
              <a:rPr lang="en-US" altLang="zh-CN" sz="2400" dirty="0" smtClean="0"/>
              <a:t>8</a:t>
            </a:r>
            <a:r>
              <a:rPr lang="zh-CN" altLang="en-US" sz="2400" dirty="0" smtClean="0"/>
              <a:t>位数的第</a:t>
            </a:r>
            <a:r>
              <a:rPr lang="en-US" altLang="zh-CN" sz="2400" dirty="0" smtClean="0"/>
              <a:t>k</a:t>
            </a:r>
            <a:r>
              <a:rPr lang="zh-CN" altLang="en-US" sz="2400" dirty="0" smtClean="0"/>
              <a:t>个数字为</a:t>
            </a:r>
            <a:r>
              <a:rPr lang="en-US" altLang="zh-CN" sz="2400" dirty="0" smtClean="0"/>
              <a:t>x</a:t>
            </a:r>
            <a:r>
              <a:rPr lang="zh-CN" altLang="en-US" sz="2400" dirty="0" smtClean="0"/>
              <a:t>（</a:t>
            </a:r>
            <a:r>
              <a:rPr lang="en-US" altLang="zh-CN" sz="2400" dirty="0" smtClean="0"/>
              <a:t>g(k)=x</a:t>
            </a:r>
            <a:r>
              <a:rPr lang="zh-CN" altLang="en-US" sz="2400" dirty="0" smtClean="0"/>
              <a:t>），则要求</a:t>
            </a:r>
            <a:r>
              <a:rPr lang="zh-CN" altLang="en-US" sz="2400" dirty="0" smtClean="0">
                <a:solidFill>
                  <a:srgbClr val="FF0000"/>
                </a:solidFill>
              </a:rPr>
              <a:t>第</a:t>
            </a:r>
            <a:r>
              <a:rPr lang="en-US" altLang="zh-CN" sz="2400" dirty="0" smtClean="0">
                <a:solidFill>
                  <a:srgbClr val="FF0000"/>
                </a:solidFill>
              </a:rPr>
              <a:t>j</a:t>
            </a:r>
            <a:r>
              <a:rPr lang="zh-CN" altLang="en-US" sz="2400" dirty="0" smtClean="0">
                <a:solidFill>
                  <a:srgbClr val="FF0000"/>
                </a:solidFill>
              </a:rPr>
              <a:t>个数字与第</a:t>
            </a:r>
            <a:r>
              <a:rPr lang="en-US" altLang="zh-CN" sz="2400" dirty="0" smtClean="0">
                <a:solidFill>
                  <a:srgbClr val="FF0000"/>
                </a:solidFill>
              </a:rPr>
              <a:t>k</a:t>
            </a:r>
            <a:r>
              <a:rPr lang="zh-CN" altLang="en-US" sz="2400" dirty="0" smtClean="0">
                <a:solidFill>
                  <a:srgbClr val="FF0000"/>
                </a:solidFill>
              </a:rPr>
              <a:t>个数字的绝对值不等于</a:t>
            </a:r>
            <a:r>
              <a:rPr lang="en-US" altLang="zh-CN" sz="2400" dirty="0" smtClean="0">
                <a:solidFill>
                  <a:srgbClr val="FF0000"/>
                </a:solidFill>
              </a:rPr>
              <a:t>j-k</a:t>
            </a:r>
            <a:r>
              <a:rPr lang="en-US" altLang="zh-CN" sz="2400" dirty="0" smtClean="0"/>
              <a:t>(</a:t>
            </a:r>
            <a:r>
              <a:rPr lang="zh-CN" altLang="en-US" sz="2400" dirty="0" smtClean="0"/>
              <a:t>设</a:t>
            </a:r>
            <a:r>
              <a:rPr lang="en-US" altLang="zh-CN" sz="2400" dirty="0" smtClean="0"/>
              <a:t>j&gt;k)</a:t>
            </a:r>
            <a:r>
              <a:rPr lang="zh-CN" altLang="en-US" sz="2400" dirty="0" smtClean="0"/>
              <a:t>，即：</a:t>
            </a:r>
            <a:r>
              <a:rPr lang="en-US" altLang="zh-CN" sz="2400" dirty="0" smtClean="0"/>
              <a:t>|</a:t>
            </a:r>
            <a:r>
              <a:rPr lang="en-US" altLang="zh-CN" sz="2400" dirty="0"/>
              <a:t>g(j)-g(k)|</a:t>
            </a:r>
            <a:r>
              <a:rPr lang="zh-CN" altLang="en-US" sz="2400" dirty="0"/>
              <a:t>不等于</a:t>
            </a:r>
            <a:r>
              <a:rPr lang="en-US" altLang="zh-CN" sz="2400" dirty="0"/>
              <a:t>j-k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4786314" y="2928934"/>
          <a:ext cx="3262312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789"/>
                <a:gridCol w="407789"/>
                <a:gridCol w="407789"/>
                <a:gridCol w="407789"/>
                <a:gridCol w="407789"/>
                <a:gridCol w="407789"/>
                <a:gridCol w="407789"/>
                <a:gridCol w="407789"/>
              </a:tblGrid>
              <a:tr h="347901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7901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*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7901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*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7901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7901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790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*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7901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7901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*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857224" y="3429000"/>
            <a:ext cx="214314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 smtClean="0"/>
              <a:t>?78??1?3</a:t>
            </a:r>
            <a:endParaRPr lang="zh-CN" altLang="en-US" sz="3200" dirty="0"/>
          </a:p>
        </p:txBody>
      </p:sp>
      <p:sp>
        <p:nvSpPr>
          <p:cNvPr id="10" name="矩形 9"/>
          <p:cNvSpPr/>
          <p:nvPr/>
        </p:nvSpPr>
        <p:spPr>
          <a:xfrm>
            <a:off x="857224" y="4214818"/>
            <a:ext cx="2143140" cy="1071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 smtClean="0">
                <a:solidFill>
                  <a:schemeClr val="tx1"/>
                </a:solidFill>
              </a:rPr>
              <a:t>g(3)-g(2)=3-2=1</a:t>
            </a:r>
          </a:p>
          <a:p>
            <a:r>
              <a:rPr lang="en-US" altLang="zh-CN" sz="2400" dirty="0" smtClean="0">
                <a:solidFill>
                  <a:schemeClr val="tx1"/>
                </a:solidFill>
              </a:rPr>
              <a:t>g(8)-g(6)=8-6=2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	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1D022-88CC-4B22-AFCD-F524A98A3221}" type="slidenum">
              <a:rPr lang="en-US" altLang="zh-CN"/>
              <a:pPr/>
              <a:t>25</a:t>
            </a:fld>
            <a:endParaRPr lang="en-US" altLang="zh-CN"/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高斯</a:t>
            </a:r>
            <a:r>
              <a:rPr lang="en-US" altLang="zh-CN" dirty="0"/>
              <a:t>8</a:t>
            </a:r>
            <a:r>
              <a:rPr lang="zh-CN" altLang="en-US" dirty="0"/>
              <a:t>皇后问题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357298"/>
            <a:ext cx="8072462" cy="4714908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CN" sz="1800" dirty="0" err="1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int</a:t>
            </a:r>
            <a:r>
              <a:rPr lang="en-US" altLang="zh-CN" sz="1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s=0,k,i,j,t,x,</a:t>
            </a:r>
            <a:r>
              <a:rPr lang="en-US" altLang="zh-CN" sz="1800" dirty="0" smtClean="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f[9]={0}, g[9</a:t>
            </a:r>
            <a:r>
              <a:rPr lang="en-US" altLang="zh-CN" sz="1800" dirty="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]</a:t>
            </a:r>
            <a:r>
              <a:rPr lang="en-US" altLang="zh-CN" sz="1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; </a:t>
            </a:r>
            <a:endParaRPr lang="en-US" altLang="zh-CN" sz="18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long </a:t>
            </a:r>
            <a:r>
              <a:rPr lang="en-US" altLang="zh-CN" sz="1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</a:t>
            </a: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, y</a:t>
            </a:r>
            <a:r>
              <a:rPr lang="en-US" altLang="zh-CN" sz="1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for(a=12345678;a&lt;=87654321;</a:t>
            </a:r>
            <a:r>
              <a:rPr lang="en-US" altLang="zh-CN" sz="1800" dirty="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a+=9</a:t>
            </a:r>
            <a:r>
              <a:rPr lang="en-US" altLang="zh-CN" sz="1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{	y=a</a:t>
            </a: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; k=0</a:t>
            </a:r>
            <a:r>
              <a:rPr lang="en-US" altLang="zh-CN" sz="1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	</a:t>
            </a:r>
            <a:r>
              <a:rPr lang="en-US" altLang="zh-CN" sz="1800" dirty="0" smtClean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while(y&gt;0</a:t>
            </a:r>
            <a:r>
              <a:rPr lang="en-US" altLang="zh-CN" sz="1800" dirty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)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altLang="zh-CN" sz="1800" dirty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	{x=y%10; </a:t>
            </a:r>
            <a:r>
              <a:rPr lang="en-US" altLang="zh-CN" sz="1800" dirty="0" smtClean="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g[k]=x; f[x</a:t>
            </a:r>
            <a:r>
              <a:rPr lang="en-US" altLang="zh-CN" sz="1800" dirty="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]++; </a:t>
            </a:r>
            <a:r>
              <a:rPr lang="en-US" altLang="zh-CN" sz="1800" dirty="0" smtClean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y=y/10</a:t>
            </a:r>
            <a:r>
              <a:rPr lang="en-US" altLang="zh-CN" sz="1800" dirty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;  k</a:t>
            </a:r>
            <a:r>
              <a:rPr lang="en-US" altLang="zh-CN" sz="1800" dirty="0" smtClean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++; }           //</a:t>
            </a:r>
            <a:r>
              <a:rPr lang="zh-CN" altLang="en-US" sz="1800" dirty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分离各</a:t>
            </a:r>
            <a:r>
              <a:rPr lang="zh-CN" altLang="en-US" sz="1800" dirty="0" smtClean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数字存在数组</a:t>
            </a:r>
            <a:r>
              <a:rPr lang="en-US" altLang="zh-CN" sz="1800" dirty="0" smtClean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g</a:t>
            </a:r>
            <a:r>
              <a:rPr lang="zh-CN" altLang="en-US" sz="1800" dirty="0" smtClean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中</a:t>
            </a:r>
            <a:r>
              <a:rPr lang="en-US" altLang="zh-CN" sz="1800" dirty="0" smtClean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/>
            </a:r>
            <a:br>
              <a:rPr lang="en-US" altLang="zh-CN" sz="1800" dirty="0" smtClean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</a:br>
            <a:r>
              <a:rPr lang="en-US" altLang="zh-CN" sz="1800" dirty="0" smtClean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                                                                    //</a:t>
            </a:r>
            <a:r>
              <a:rPr lang="zh-CN" altLang="en-US" sz="1800" dirty="0" smtClean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用</a:t>
            </a:r>
            <a:r>
              <a:rPr lang="zh-CN" altLang="en-US" sz="1800" dirty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数组</a:t>
            </a:r>
            <a:r>
              <a:rPr lang="en-US" altLang="zh-CN" sz="1800" dirty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f</a:t>
            </a:r>
            <a:r>
              <a:rPr lang="zh-CN" altLang="en-US" sz="1800" dirty="0" smtClean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统计各数字出现的次数</a:t>
            </a:r>
            <a:endParaRPr lang="en-US" altLang="zh-CN" sz="1800" dirty="0" smtClean="0">
              <a:solidFill>
                <a:srgbClr val="0000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zh-CN" altLang="en-US" sz="1800" dirty="0">
              <a:solidFill>
                <a:srgbClr val="0000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1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	</a:t>
            </a:r>
            <a:r>
              <a:rPr lang="en-US" altLang="zh-CN" sz="1800" dirty="0">
                <a:solidFill>
                  <a:schemeClr val="tx2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for(t=0,i=1;i&lt;=8;i</a:t>
            </a:r>
            <a:r>
              <a:rPr lang="en-US" altLang="zh-CN" sz="1800" dirty="0" smtClean="0">
                <a:solidFill>
                  <a:schemeClr val="tx2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++)</a:t>
            </a:r>
            <a:endParaRPr lang="en-US" altLang="zh-CN" sz="1800" dirty="0">
              <a:solidFill>
                <a:schemeClr val="tx2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800" dirty="0">
                <a:solidFill>
                  <a:schemeClr val="tx2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  </a:t>
            </a:r>
            <a:r>
              <a:rPr lang="en-US" altLang="zh-CN" sz="1800" dirty="0" smtClean="0">
                <a:solidFill>
                  <a:schemeClr val="tx2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  if(f[</a:t>
            </a:r>
            <a:r>
              <a:rPr lang="en-US" altLang="zh-CN" sz="1800" dirty="0" err="1" smtClean="0">
                <a:solidFill>
                  <a:schemeClr val="tx2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</a:t>
            </a:r>
            <a:r>
              <a:rPr lang="en-US" altLang="zh-CN" sz="1800" dirty="0">
                <a:solidFill>
                  <a:schemeClr val="tx2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]</a:t>
            </a:r>
            <a:r>
              <a:rPr lang="en-US" altLang="zh-CN" sz="1800" dirty="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!=</a:t>
            </a:r>
            <a:r>
              <a:rPr lang="en-US" altLang="zh-CN" sz="1800" dirty="0">
                <a:solidFill>
                  <a:schemeClr val="tx2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1) t=1; </a:t>
            </a:r>
            <a:r>
              <a:rPr lang="en-US" altLang="zh-CN" sz="1800" dirty="0" smtClean="0">
                <a:solidFill>
                  <a:schemeClr val="tx2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                                        </a:t>
            </a: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//</a:t>
            </a:r>
            <a:r>
              <a:rPr lang="zh-CN" altLang="en-US" sz="1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数字</a:t>
            </a:r>
            <a:r>
              <a:rPr lang="en-US" altLang="zh-CN" sz="1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1~8</a:t>
            </a:r>
            <a:r>
              <a:rPr lang="zh-CN" altLang="en-US" sz="1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出现不为</a:t>
            </a:r>
            <a:r>
              <a:rPr lang="en-US" altLang="zh-CN" sz="1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</a:t>
            </a:r>
            <a:r>
              <a:rPr lang="zh-CN" altLang="en-US" sz="1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次，</a:t>
            </a:r>
            <a:r>
              <a:rPr lang="zh-CN" altLang="en-US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返回</a:t>
            </a:r>
            <a:endParaRPr lang="zh-CN" altLang="en-US" sz="1800" dirty="0">
              <a:solidFill>
                <a:schemeClr val="tx2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1800" dirty="0">
                <a:solidFill>
                  <a:schemeClr val="tx2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</a:t>
            </a:r>
            <a:r>
              <a:rPr lang="zh-CN" altLang="en-US" sz="1800" dirty="0" smtClean="0">
                <a:solidFill>
                  <a:schemeClr val="tx2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</a:t>
            </a:r>
            <a:r>
              <a:rPr lang="en-US" altLang="zh-CN" sz="1800" dirty="0" smtClean="0">
                <a:solidFill>
                  <a:schemeClr val="tx2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if(t</a:t>
            </a:r>
            <a:r>
              <a:rPr lang="en-US" altLang="zh-CN" sz="1800" dirty="0">
                <a:solidFill>
                  <a:schemeClr val="tx2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==1) continue</a:t>
            </a:r>
            <a:r>
              <a:rPr lang="en-US" altLang="zh-CN" sz="1800" dirty="0" smtClean="0">
                <a:solidFill>
                  <a:schemeClr val="tx2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CN" sz="1800" dirty="0">
              <a:solidFill>
                <a:schemeClr val="tx2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	</a:t>
            </a:r>
            <a:r>
              <a:rPr lang="en-US" altLang="zh-CN" sz="1800" dirty="0" smtClean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for(k=1;k</a:t>
            </a:r>
            <a:r>
              <a:rPr lang="en-US" altLang="zh-CN" sz="1800" dirty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&lt;=7;k++)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800" dirty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	</a:t>
            </a:r>
            <a:r>
              <a:rPr lang="en-US" altLang="zh-CN" sz="1800" dirty="0" smtClean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 for(j=k+1;j</a:t>
            </a:r>
            <a:r>
              <a:rPr lang="en-US" altLang="zh-CN" sz="1800" dirty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&lt;=8;j++)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800" dirty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		</a:t>
            </a:r>
            <a:r>
              <a:rPr lang="en-US" altLang="zh-CN" sz="1800" dirty="0" smtClean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if(</a:t>
            </a:r>
            <a:r>
              <a:rPr lang="en-US" altLang="zh-CN" sz="1800" dirty="0" err="1" smtClean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fabs</a:t>
            </a:r>
            <a:r>
              <a:rPr lang="en-US" altLang="zh-CN" sz="1800" dirty="0" smtClean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(g[j</a:t>
            </a:r>
            <a:r>
              <a:rPr lang="en-US" altLang="zh-CN" sz="1800" dirty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]-g[k])==j-k) t=1;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800" dirty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	</a:t>
            </a:r>
            <a:r>
              <a:rPr lang="en-US" altLang="zh-CN" sz="1800" dirty="0" smtClean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if(t</a:t>
            </a:r>
            <a:r>
              <a:rPr lang="en-US" altLang="zh-CN" sz="1800" dirty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==1) continue;  </a:t>
            </a:r>
            <a:r>
              <a:rPr lang="en-US" altLang="zh-CN" sz="1800" dirty="0" smtClean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                                        </a:t>
            </a:r>
            <a:r>
              <a:rPr lang="en-US" altLang="zh-CN" sz="1800" dirty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//45</a:t>
            </a:r>
            <a:r>
              <a:rPr lang="zh-CN" altLang="en-US" sz="1800" dirty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度斜线上，</a:t>
            </a:r>
            <a:r>
              <a:rPr lang="zh-CN" altLang="en-US" sz="1800" dirty="0" smtClean="0">
                <a:solidFill>
                  <a:srgbClr val="0000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返回</a:t>
            </a:r>
            <a:endParaRPr lang="en-US" altLang="zh-CN" sz="1800" dirty="0" smtClean="0">
              <a:solidFill>
                <a:srgbClr val="0000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zh-CN" altLang="en-US" sz="1800" dirty="0">
              <a:solidFill>
                <a:srgbClr val="0000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1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	</a:t>
            </a: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</a:t>
            </a:r>
            <a:r>
              <a:rPr lang="en-US" altLang="zh-CN" sz="1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++;   </a:t>
            </a: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                                                           //</a:t>
            </a:r>
            <a:r>
              <a:rPr lang="zh-CN" altLang="en-US" sz="1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解个数统计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1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	</a:t>
            </a:r>
            <a:r>
              <a:rPr lang="en-US" altLang="zh-CN" sz="18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printf</a:t>
            </a:r>
            <a:r>
              <a:rPr lang="en-US" altLang="zh-CN" sz="1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("%ld ",a</a:t>
            </a: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}</a:t>
            </a:r>
          </a:p>
          <a:p>
            <a:pPr>
              <a:lnSpc>
                <a:spcPct val="80000"/>
              </a:lnSpc>
              <a:buNone/>
            </a:pPr>
            <a:r>
              <a:rPr lang="en-US" altLang="zh-CN" sz="18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printf</a:t>
            </a:r>
            <a:r>
              <a:rPr lang="en-US" altLang="zh-CN" sz="1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(“s=%d ",s);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CN" sz="18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2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2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32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32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32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32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321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321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213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3213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3213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	</a:t>
            </a: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44C3-CBD3-4E11-B046-4F77BD0639B2}" type="slidenum">
              <a:rPr lang="en-US" altLang="zh-CN"/>
              <a:pPr/>
              <a:t>26</a:t>
            </a:fld>
            <a:endParaRPr lang="en-US" altLang="zh-CN"/>
          </a:p>
        </p:txBody>
      </p:sp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高斯</a:t>
            </a:r>
            <a:r>
              <a:rPr lang="en-US" altLang="zh-CN"/>
              <a:t>8</a:t>
            </a:r>
            <a:r>
              <a:rPr lang="zh-CN" altLang="en-US"/>
              <a:t>皇后问题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  <p:pic>
        <p:nvPicPr>
          <p:cNvPr id="433156" name="Picture 4"/>
          <p:cNvPicPr>
            <a:picLocks noChangeAspect="1" noChangeArrowheads="1"/>
          </p:cNvPicPr>
          <p:nvPr/>
        </p:nvPicPr>
        <p:blipFill>
          <a:blip r:embed="rId2"/>
          <a:srcRect t="5934" r="28177" b="33763"/>
          <a:stretch>
            <a:fillRect/>
          </a:stretch>
        </p:blipFill>
        <p:spPr bwMode="auto">
          <a:xfrm>
            <a:off x="642910" y="1357298"/>
            <a:ext cx="6597674" cy="501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贪心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27</a:t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3071834"/>
          </a:xfrm>
        </p:spPr>
        <p:txBody>
          <a:bodyPr/>
          <a:lstStyle/>
          <a:p>
            <a:r>
              <a:rPr lang="zh-CN" altLang="en-US" dirty="0" smtClean="0"/>
              <a:t>基本思想：</a:t>
            </a:r>
            <a:r>
              <a:rPr lang="zh-CN" altLang="en-US" dirty="0" smtClean="0">
                <a:solidFill>
                  <a:srgbClr val="0033CC"/>
                </a:solidFill>
              </a:rPr>
              <a:t>做出在当前看来是最优的选择。</a:t>
            </a:r>
            <a:r>
              <a:rPr lang="zh-CN" altLang="en-US" dirty="0" smtClean="0"/>
              <a:t>从问题的初始状态出发，通过若干次贪心选择得出</a:t>
            </a:r>
            <a:r>
              <a:rPr lang="zh-CN" altLang="en-US" dirty="0" smtClean="0">
                <a:solidFill>
                  <a:srgbClr val="FF0000"/>
                </a:solidFill>
              </a:rPr>
              <a:t>最优解</a:t>
            </a:r>
            <a:r>
              <a:rPr lang="zh-CN" altLang="en-US" dirty="0" smtClean="0"/>
              <a:t>或较优解。</a:t>
            </a:r>
          </a:p>
          <a:p>
            <a:endParaRPr lang="zh-CN" altLang="en-US" dirty="0" smtClean="0"/>
          </a:p>
          <a:p>
            <a:r>
              <a:rPr lang="zh-CN" altLang="en-US" dirty="0" smtClean="0"/>
              <a:t>特点：</a:t>
            </a:r>
            <a:r>
              <a:rPr lang="zh-CN" altLang="en-US" dirty="0" smtClean="0">
                <a:solidFill>
                  <a:schemeClr val="tx2"/>
                </a:solidFill>
              </a:rPr>
              <a:t>局部最优解</a:t>
            </a:r>
          </a:p>
          <a:p>
            <a:endParaRPr lang="zh-CN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zh-CN" altLang="en-US" dirty="0" smtClean="0"/>
              <a:t>最优装载问题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500174"/>
            <a:ext cx="7696200" cy="1304917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zh-CN" altLang="en-US" sz="2400" dirty="0" smtClean="0"/>
              <a:t>有一批集装箱要装入一个载重量为</a:t>
            </a:r>
            <a:r>
              <a:rPr lang="en-US" altLang="zh-CN" sz="2400" i="1" dirty="0" smtClean="0"/>
              <a:t>C</a:t>
            </a:r>
            <a:r>
              <a:rPr lang="zh-CN" altLang="en-US" sz="2400" dirty="0" smtClean="0"/>
              <a:t>的货船。给出</a:t>
            </a:r>
            <a:r>
              <a:rPr lang="en-US" altLang="zh-CN" sz="2400" dirty="0" smtClean="0"/>
              <a:t>n</a:t>
            </a:r>
            <a:r>
              <a:rPr lang="zh-CN" altLang="en-US" sz="2400" dirty="0" smtClean="0"/>
              <a:t>个物体，第</a:t>
            </a:r>
            <a:r>
              <a:rPr lang="en-US" altLang="zh-CN" sz="2400" dirty="0" err="1" smtClean="0"/>
              <a:t>i</a:t>
            </a:r>
            <a:r>
              <a:rPr lang="zh-CN" altLang="en-US" sz="2400" dirty="0" smtClean="0"/>
              <a:t>个物体重量为</a:t>
            </a:r>
            <a:r>
              <a:rPr lang="en-US" altLang="zh-CN" sz="2400" i="1" dirty="0" err="1" smtClean="0"/>
              <a:t>w</a:t>
            </a:r>
            <a:r>
              <a:rPr lang="en-US" altLang="zh-CN" sz="2400" i="1" baseline="-25000" dirty="0" err="1" smtClean="0"/>
              <a:t>i</a:t>
            </a:r>
            <a:r>
              <a:rPr lang="zh-CN" altLang="en-US" sz="2400" dirty="0" smtClean="0"/>
              <a:t>。问：如何尽可能</a:t>
            </a:r>
            <a:r>
              <a:rPr lang="zh-CN" altLang="en-US" sz="2400" dirty="0" smtClean="0">
                <a:solidFill>
                  <a:srgbClr val="FF0000"/>
                </a:solidFill>
              </a:rPr>
              <a:t>多</a:t>
            </a:r>
            <a:r>
              <a:rPr lang="zh-CN" altLang="en-US" sz="2400" dirty="0" smtClean="0"/>
              <a:t>地将集装箱装入货船？（</a:t>
            </a:r>
            <a:r>
              <a:rPr lang="zh-CN" altLang="en-US" sz="2400" dirty="0" smtClean="0">
                <a:solidFill>
                  <a:srgbClr val="FF0000"/>
                </a:solidFill>
              </a:rPr>
              <a:t>集装箱个数尽可能多</a:t>
            </a:r>
            <a:r>
              <a:rPr lang="zh-CN" altLang="en-US" sz="2400" dirty="0" smtClean="0"/>
              <a:t>）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595458" y="2786058"/>
            <a:ext cx="287338" cy="3762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595458" y="3505196"/>
            <a:ext cx="288925" cy="376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595458" y="4224333"/>
            <a:ext cx="288925" cy="3762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595458" y="4873621"/>
            <a:ext cx="288925" cy="376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2098696" y="2857496"/>
            <a:ext cx="644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/>
              <a:t>w</a:t>
            </a:r>
            <a:r>
              <a:rPr lang="en-US" altLang="zh-CN" i="1" baseline="-25000" dirty="0"/>
              <a:t>1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2098696" y="3505196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/>
              <a:t>w</a:t>
            </a:r>
            <a:r>
              <a:rPr lang="en-US" altLang="zh-CN" i="1" baseline="-25000" dirty="0"/>
              <a:t>2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2098696" y="4224333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err="1"/>
              <a:t>w</a:t>
            </a:r>
            <a:r>
              <a:rPr lang="en-US" altLang="zh-CN" i="1" baseline="-25000" dirty="0" err="1"/>
              <a:t>i</a:t>
            </a:r>
            <a:endParaRPr lang="en-US" altLang="zh-CN" i="1" baseline="-25000" dirty="0"/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2098696" y="4873621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 err="1"/>
              <a:t>w</a:t>
            </a:r>
            <a:r>
              <a:rPr lang="en-US" altLang="zh-CN" i="1" baseline="-25000" dirty="0" err="1"/>
              <a:t>n</a:t>
            </a:r>
            <a:endParaRPr lang="en-US" altLang="zh-CN" i="1" baseline="-25000" dirty="0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3971946" y="2857496"/>
            <a:ext cx="2663825" cy="1655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89" name="AutoShape 13"/>
          <p:cNvSpPr>
            <a:spLocks noChangeArrowheads="1"/>
          </p:cNvSpPr>
          <p:nvPr/>
        </p:nvSpPr>
        <p:spPr bwMode="auto">
          <a:xfrm>
            <a:off x="2890858" y="3576633"/>
            <a:ext cx="863600" cy="431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6929454" y="3357562"/>
            <a:ext cx="5762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货船</a:t>
            </a:r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4116408" y="4729158"/>
            <a:ext cx="2376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载重量为</a:t>
            </a:r>
            <a:r>
              <a:rPr lang="en-US" altLang="zh-CN" sz="2400" b="1" dirty="0">
                <a:latin typeface="微软雅黑" pitchFamily="34" charset="-122"/>
                <a:ea typeface="微软雅黑" pitchFamily="34" charset="-122"/>
              </a:rPr>
              <a:t>C</a:t>
            </a:r>
          </a:p>
        </p:txBody>
      </p:sp>
      <p:sp>
        <p:nvSpPr>
          <p:cNvPr id="214032" name="Text Box 16"/>
          <p:cNvSpPr txBox="1">
            <a:spLocks noChangeArrowheads="1"/>
          </p:cNvSpPr>
          <p:nvPr/>
        </p:nvSpPr>
        <p:spPr bwMode="auto">
          <a:xfrm>
            <a:off x="3286117" y="5429264"/>
            <a:ext cx="4572032" cy="519112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贪心策略：重量最轻者先装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4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1" grpId="0" animBg="1"/>
      <p:bldP spid="24582" grpId="0" animBg="1"/>
      <p:bldP spid="24583" grpId="0" animBg="1"/>
      <p:bldP spid="24584" grpId="0"/>
      <p:bldP spid="24585" grpId="0"/>
      <p:bldP spid="24586" grpId="0"/>
      <p:bldP spid="24587" grpId="0"/>
      <p:bldP spid="24588" grpId="0" animBg="1"/>
      <p:bldP spid="24589" grpId="0" animBg="1"/>
      <p:bldP spid="24590" grpId="0"/>
      <p:bldP spid="24591" grpId="0"/>
      <p:bldP spid="21403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74638"/>
            <a:ext cx="8329642" cy="725470"/>
          </a:xfrm>
        </p:spPr>
        <p:txBody>
          <a:bodyPr/>
          <a:lstStyle/>
          <a:p>
            <a:pPr eaLnBrk="1" hangingPunct="1"/>
            <a:r>
              <a:rPr lang="zh-CN" altLang="en-US" sz="4000" dirty="0" smtClean="0"/>
              <a:t>最优装载问题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500174"/>
            <a:ext cx="8643966" cy="4500594"/>
          </a:xfrm>
          <a:solidFill>
            <a:schemeClr val="bg1"/>
          </a:solidFill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dirty="0" smtClean="0"/>
              <a:t>//</a:t>
            </a:r>
            <a:r>
              <a:rPr lang="zh-CN" altLang="en-US" sz="2400" dirty="0" smtClean="0"/>
              <a:t>数组元素</a:t>
            </a:r>
            <a:r>
              <a:rPr lang="en-US" altLang="zh-CN" sz="2400" dirty="0" smtClean="0"/>
              <a:t>w[</a:t>
            </a:r>
            <a:r>
              <a:rPr lang="en-US" altLang="zh-CN" sz="2400" dirty="0" err="1" smtClean="0"/>
              <a:t>i</a:t>
            </a:r>
            <a:r>
              <a:rPr lang="en-US" altLang="zh-CN" sz="2400" dirty="0" smtClean="0"/>
              <a:t>]</a:t>
            </a:r>
            <a:r>
              <a:rPr lang="zh-CN" altLang="en-US" sz="2400" dirty="0" smtClean="0"/>
              <a:t>表示某个集装箱质量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dirty="0" smtClean="0"/>
              <a:t>//</a:t>
            </a:r>
            <a:r>
              <a:rPr lang="zh-CN" altLang="en-US" sz="2400" dirty="0" smtClean="0"/>
              <a:t>数组元素</a:t>
            </a:r>
            <a:r>
              <a:rPr lang="en-US" altLang="zh-CN" sz="2400" dirty="0" smtClean="0"/>
              <a:t>x[</a:t>
            </a:r>
            <a:r>
              <a:rPr lang="en-US" altLang="zh-CN" sz="2400" dirty="0" err="1" smtClean="0"/>
              <a:t>i</a:t>
            </a:r>
            <a:r>
              <a:rPr lang="en-US" altLang="zh-CN" sz="2400" dirty="0" smtClean="0"/>
              <a:t>]</a:t>
            </a:r>
            <a:r>
              <a:rPr lang="zh-CN" altLang="en-US" sz="2400" dirty="0" smtClean="0"/>
              <a:t>表示某个集装箱是否装入货船，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装入，</a:t>
            </a:r>
            <a:r>
              <a:rPr lang="en-US" altLang="zh-CN" sz="2400" dirty="0" smtClean="0"/>
              <a:t>0</a:t>
            </a:r>
            <a:r>
              <a:rPr lang="zh-CN" altLang="en-US" sz="2400" dirty="0" smtClean="0"/>
              <a:t>不装入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dirty="0" smtClean="0">
                <a:latin typeface="Times New Roman" pitchFamily="18" charset="0"/>
              </a:rPr>
              <a:t>void loading(</a:t>
            </a:r>
            <a:r>
              <a:rPr lang="en-US" altLang="zh-CN" sz="2400" b="1" dirty="0" err="1" smtClean="0">
                <a:latin typeface="Times New Roman" pitchFamily="18" charset="0"/>
              </a:rPr>
              <a:t>int</a:t>
            </a:r>
            <a:r>
              <a:rPr lang="en-US" altLang="zh-CN" sz="2400" b="1" dirty="0" smtClean="0">
                <a:latin typeface="Times New Roman" pitchFamily="18" charset="0"/>
              </a:rPr>
              <a:t> x[], </a:t>
            </a:r>
            <a:r>
              <a:rPr lang="en-US" altLang="zh-CN" sz="2400" b="1" dirty="0" err="1" smtClean="0">
                <a:latin typeface="Times New Roman" pitchFamily="18" charset="0"/>
              </a:rPr>
              <a:t>int</a:t>
            </a:r>
            <a:r>
              <a:rPr lang="en-US" altLang="zh-CN" sz="2400" b="1" dirty="0" smtClean="0">
                <a:latin typeface="Times New Roman" pitchFamily="18" charset="0"/>
              </a:rPr>
              <a:t> w[], </a:t>
            </a:r>
            <a:r>
              <a:rPr lang="en-US" altLang="zh-CN" sz="2400" b="1" dirty="0" err="1" smtClean="0">
                <a:latin typeface="Times New Roman" pitchFamily="18" charset="0"/>
              </a:rPr>
              <a:t>int</a:t>
            </a:r>
            <a:r>
              <a:rPr lang="en-US" altLang="zh-CN" sz="2400" b="1" dirty="0" smtClean="0">
                <a:latin typeface="Times New Roman" pitchFamily="18" charset="0"/>
              </a:rPr>
              <a:t> c, </a:t>
            </a:r>
            <a:r>
              <a:rPr lang="en-US" altLang="zh-CN" sz="2400" b="1" dirty="0" err="1" smtClean="0">
                <a:latin typeface="Times New Roman" pitchFamily="18" charset="0"/>
              </a:rPr>
              <a:t>int</a:t>
            </a:r>
            <a:r>
              <a:rPr lang="en-US" altLang="zh-CN" sz="2400" b="1" dirty="0" smtClean="0">
                <a:latin typeface="Times New Roman" pitchFamily="18" charset="0"/>
              </a:rPr>
              <a:t> n)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dirty="0" smtClean="0">
                <a:latin typeface="Times New Roman" pitchFamily="18" charset="0"/>
              </a:rPr>
              <a:t>{	</a:t>
            </a:r>
            <a:r>
              <a:rPr lang="en-US" altLang="zh-CN" sz="2400" b="1" dirty="0" err="1" smtClean="0">
                <a:latin typeface="Times New Roman" pitchFamily="18" charset="0"/>
              </a:rPr>
              <a:t>int</a:t>
            </a:r>
            <a:r>
              <a:rPr lang="en-US" altLang="zh-CN" sz="2400" b="1" dirty="0" smtClean="0">
                <a:latin typeface="Times New Roman" pitchFamily="18" charset="0"/>
              </a:rPr>
              <a:t> </a:t>
            </a:r>
            <a:r>
              <a:rPr lang="en-US" altLang="zh-CN" sz="2400" b="1" dirty="0" err="1" smtClean="0">
                <a:latin typeface="Times New Roman" pitchFamily="18" charset="0"/>
              </a:rPr>
              <a:t>i</a:t>
            </a:r>
            <a:r>
              <a:rPr lang="en-US" altLang="zh-CN" sz="2400" b="1" dirty="0" smtClean="0">
                <a:latin typeface="Times New Roman" pitchFamily="18" charset="0"/>
              </a:rPr>
              <a:t>, s=0;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dirty="0" smtClean="0">
                <a:latin typeface="Times New Roman" pitchFamily="18" charset="0"/>
              </a:rPr>
              <a:t>	</a:t>
            </a:r>
            <a:r>
              <a:rPr lang="en-US" altLang="zh-CN" sz="2400" b="1" dirty="0" err="1" smtClean="0">
                <a:latin typeface="Times New Roman" pitchFamily="18" charset="0"/>
              </a:rPr>
              <a:t>int</a:t>
            </a:r>
            <a:r>
              <a:rPr lang="en-US" altLang="zh-CN" sz="2400" b="1" dirty="0" smtClean="0">
                <a:latin typeface="Times New Roman" pitchFamily="18" charset="0"/>
              </a:rPr>
              <a:t> *t=(</a:t>
            </a:r>
            <a:r>
              <a:rPr lang="en-US" altLang="zh-CN" sz="2400" b="1" dirty="0" err="1" smtClean="0">
                <a:latin typeface="Times New Roman" pitchFamily="18" charset="0"/>
              </a:rPr>
              <a:t>int</a:t>
            </a:r>
            <a:r>
              <a:rPr lang="en-US" altLang="zh-CN" sz="2400" b="1" dirty="0" smtClean="0">
                <a:latin typeface="Times New Roman" pitchFamily="18" charset="0"/>
              </a:rPr>
              <a:t>*)</a:t>
            </a:r>
            <a:r>
              <a:rPr lang="en-US" altLang="zh-CN" sz="2400" b="1" dirty="0" err="1" smtClean="0">
                <a:latin typeface="Times New Roman" pitchFamily="18" charset="0"/>
              </a:rPr>
              <a:t>malloc</a:t>
            </a:r>
            <a:r>
              <a:rPr lang="en-US" altLang="zh-CN" sz="2400" b="1" dirty="0" smtClean="0">
                <a:latin typeface="Times New Roman" pitchFamily="18" charset="0"/>
              </a:rPr>
              <a:t>(</a:t>
            </a:r>
            <a:r>
              <a:rPr lang="en-US" altLang="zh-CN" sz="2400" b="1" dirty="0" err="1" smtClean="0">
                <a:latin typeface="Times New Roman" pitchFamily="18" charset="0"/>
              </a:rPr>
              <a:t>sizeof</a:t>
            </a:r>
            <a:r>
              <a:rPr lang="en-US" altLang="zh-CN" sz="2400" b="1" dirty="0" smtClean="0">
                <a:latin typeface="Times New Roman" pitchFamily="18" charset="0"/>
              </a:rPr>
              <a:t>(</a:t>
            </a:r>
            <a:r>
              <a:rPr lang="en-US" altLang="zh-CN" sz="2400" b="1" dirty="0" err="1" smtClean="0">
                <a:latin typeface="Times New Roman" pitchFamily="18" charset="0"/>
              </a:rPr>
              <a:t>int</a:t>
            </a:r>
            <a:r>
              <a:rPr lang="en-US" altLang="zh-CN" sz="2400" b="1" dirty="0" smtClean="0">
                <a:latin typeface="Times New Roman" pitchFamily="18" charset="0"/>
              </a:rPr>
              <a:t>)*n);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dirty="0" smtClean="0">
                <a:latin typeface="Times New Roman" pitchFamily="18" charset="0"/>
              </a:rPr>
              <a:t>	</a:t>
            </a:r>
            <a:r>
              <a:rPr lang="en-US" altLang="zh-CN" sz="2400" b="1" dirty="0" smtClean="0">
                <a:solidFill>
                  <a:srgbClr val="0033CC"/>
                </a:solidFill>
                <a:latin typeface="Times New Roman" pitchFamily="18" charset="0"/>
              </a:rPr>
              <a:t>sort(</a:t>
            </a:r>
            <a:r>
              <a:rPr lang="en-US" altLang="zh-CN" sz="2400" b="1" dirty="0" err="1" smtClean="0">
                <a:solidFill>
                  <a:srgbClr val="0033CC"/>
                </a:solidFill>
                <a:latin typeface="Times New Roman" pitchFamily="18" charset="0"/>
              </a:rPr>
              <a:t>w,t,n</a:t>
            </a:r>
            <a:r>
              <a:rPr lang="en-US" altLang="zh-CN" sz="2400" b="1" dirty="0" smtClean="0">
                <a:solidFill>
                  <a:srgbClr val="0033CC"/>
                </a:solidFill>
                <a:latin typeface="Times New Roman" pitchFamily="18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dirty="0" smtClean="0">
                <a:latin typeface="Times New Roman" pitchFamily="18" charset="0"/>
              </a:rPr>
              <a:t>	</a:t>
            </a:r>
            <a:r>
              <a:rPr lang="en-US" altLang="zh-CN" sz="2400" b="1" dirty="0" smtClean="0">
                <a:solidFill>
                  <a:schemeClr val="tx2"/>
                </a:solidFill>
                <a:latin typeface="Times New Roman" pitchFamily="18" charset="0"/>
              </a:rPr>
              <a:t>for(</a:t>
            </a:r>
            <a:r>
              <a:rPr lang="en-US" altLang="zh-CN" sz="2400" b="1" dirty="0" err="1" smtClean="0">
                <a:solidFill>
                  <a:schemeClr val="tx2"/>
                </a:solidFill>
                <a:latin typeface="Times New Roman" pitchFamily="18" charset="0"/>
              </a:rPr>
              <a:t>i</a:t>
            </a:r>
            <a:r>
              <a:rPr lang="en-US" altLang="zh-CN" sz="2400" b="1" dirty="0" smtClean="0">
                <a:solidFill>
                  <a:schemeClr val="tx2"/>
                </a:solidFill>
                <a:latin typeface="Times New Roman" pitchFamily="18" charset="0"/>
              </a:rPr>
              <a:t>=0;i&lt;</a:t>
            </a:r>
            <a:r>
              <a:rPr lang="en-US" altLang="zh-CN" sz="2400" b="1" dirty="0" err="1" smtClean="0">
                <a:solidFill>
                  <a:schemeClr val="tx2"/>
                </a:solidFill>
                <a:latin typeface="Times New Roman" pitchFamily="18" charset="0"/>
              </a:rPr>
              <a:t>n;i</a:t>
            </a:r>
            <a:r>
              <a:rPr lang="en-US" altLang="zh-CN" sz="2400" b="1" dirty="0" smtClean="0">
                <a:solidFill>
                  <a:schemeClr val="tx2"/>
                </a:solidFill>
                <a:latin typeface="Times New Roman" pitchFamily="18" charset="0"/>
              </a:rPr>
              <a:t>++)   	x[</a:t>
            </a:r>
            <a:r>
              <a:rPr lang="en-US" altLang="zh-CN" sz="2400" b="1" dirty="0" err="1" smtClean="0">
                <a:solidFill>
                  <a:schemeClr val="tx2"/>
                </a:solidFill>
                <a:latin typeface="Times New Roman" pitchFamily="18" charset="0"/>
              </a:rPr>
              <a:t>i</a:t>
            </a:r>
            <a:r>
              <a:rPr lang="en-US" altLang="zh-CN" sz="2400" b="1" dirty="0" smtClean="0">
                <a:solidFill>
                  <a:schemeClr val="tx2"/>
                </a:solidFill>
                <a:latin typeface="Times New Roman" pitchFamily="18" charset="0"/>
              </a:rPr>
              <a:t>]=0;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dirty="0" smtClean="0">
                <a:latin typeface="Times New Roman" pitchFamily="18" charset="0"/>
              </a:rPr>
              <a:t>	for(</a:t>
            </a:r>
            <a:r>
              <a:rPr lang="en-US" altLang="zh-CN" sz="2400" b="1" dirty="0" err="1" smtClean="0">
                <a:latin typeface="Times New Roman" pitchFamily="18" charset="0"/>
              </a:rPr>
              <a:t>i</a:t>
            </a:r>
            <a:r>
              <a:rPr lang="en-US" altLang="zh-CN" sz="2400" b="1" dirty="0" smtClean="0">
                <a:latin typeface="Times New Roman" pitchFamily="18" charset="0"/>
              </a:rPr>
              <a:t>=0;i&lt;n&amp;&amp;w[</a:t>
            </a:r>
            <a:r>
              <a:rPr lang="en-US" altLang="zh-CN" sz="2400" b="1" dirty="0" smtClean="0">
                <a:solidFill>
                  <a:srgbClr val="0033CC"/>
                </a:solidFill>
                <a:latin typeface="Times New Roman" pitchFamily="18" charset="0"/>
              </a:rPr>
              <a:t>t[</a:t>
            </a:r>
            <a:r>
              <a:rPr lang="en-US" altLang="zh-CN" sz="2400" b="1" dirty="0" err="1" smtClean="0">
                <a:solidFill>
                  <a:srgbClr val="0033CC"/>
                </a:solidFill>
                <a:latin typeface="Times New Roman" pitchFamily="18" charset="0"/>
              </a:rPr>
              <a:t>i</a:t>
            </a:r>
            <a:r>
              <a:rPr lang="en-US" altLang="zh-CN" sz="2400" b="1" dirty="0" smtClean="0">
                <a:solidFill>
                  <a:srgbClr val="0033CC"/>
                </a:solidFill>
                <a:latin typeface="Times New Roman" pitchFamily="18" charset="0"/>
              </a:rPr>
              <a:t>]</a:t>
            </a:r>
            <a:r>
              <a:rPr lang="en-US" altLang="zh-CN" sz="2400" b="1" dirty="0" smtClean="0">
                <a:latin typeface="Times New Roman" pitchFamily="18" charset="0"/>
              </a:rPr>
              <a:t>]&lt;=</a:t>
            </a:r>
            <a:r>
              <a:rPr lang="en-US" altLang="zh-CN" sz="2400" b="1" dirty="0" err="1" smtClean="0">
                <a:latin typeface="Times New Roman" pitchFamily="18" charset="0"/>
              </a:rPr>
              <a:t>c;i</a:t>
            </a:r>
            <a:r>
              <a:rPr lang="en-US" altLang="zh-CN" sz="2400" b="1" dirty="0" smtClean="0">
                <a:latin typeface="Times New Roman" pitchFamily="18" charset="0"/>
              </a:rPr>
              <a:t>++)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dirty="0" smtClean="0">
                <a:latin typeface="Times New Roman" pitchFamily="18" charset="0"/>
              </a:rPr>
              <a:t>	{ 	</a:t>
            </a:r>
            <a:r>
              <a:rPr lang="en-US" altLang="zh-CN" sz="2400" b="1" dirty="0" smtClean="0">
                <a:solidFill>
                  <a:schemeClr val="tx2"/>
                </a:solidFill>
                <a:latin typeface="Times New Roman" pitchFamily="18" charset="0"/>
              </a:rPr>
              <a:t>x[t[</a:t>
            </a:r>
            <a:r>
              <a:rPr lang="en-US" altLang="zh-CN" sz="2400" b="1" dirty="0" err="1" smtClean="0">
                <a:solidFill>
                  <a:schemeClr val="tx2"/>
                </a:solidFill>
                <a:latin typeface="Times New Roman" pitchFamily="18" charset="0"/>
              </a:rPr>
              <a:t>i</a:t>
            </a:r>
            <a:r>
              <a:rPr lang="en-US" altLang="zh-CN" sz="2400" b="1" dirty="0" smtClean="0">
                <a:solidFill>
                  <a:schemeClr val="tx2"/>
                </a:solidFill>
                <a:latin typeface="Times New Roman" pitchFamily="18" charset="0"/>
              </a:rPr>
              <a:t>]]=1</a:t>
            </a:r>
            <a:r>
              <a:rPr lang="en-US" altLang="zh-CN" sz="2400" b="1" dirty="0" smtClean="0">
                <a:latin typeface="Times New Roman" pitchFamily="18" charset="0"/>
              </a:rPr>
              <a:t>;  </a:t>
            </a:r>
            <a:r>
              <a:rPr lang="en-US" altLang="zh-CN" sz="2400" dirty="0" smtClean="0">
                <a:latin typeface="Times New Roman" pitchFamily="18" charset="0"/>
              </a:rPr>
              <a:t>//</a:t>
            </a:r>
            <a:r>
              <a:rPr lang="zh-CN" altLang="en-US" sz="2400" dirty="0" smtClean="0">
                <a:latin typeface="Times New Roman" pitchFamily="18" charset="0"/>
              </a:rPr>
              <a:t>将</a:t>
            </a:r>
            <a:r>
              <a:rPr lang="en-US" altLang="zh-CN" sz="2400" dirty="0" smtClean="0">
                <a:latin typeface="Times New Roman" pitchFamily="18" charset="0"/>
              </a:rPr>
              <a:t>t[</a:t>
            </a:r>
            <a:r>
              <a:rPr lang="en-US" altLang="zh-CN" sz="2400" dirty="0" err="1" smtClean="0">
                <a:latin typeface="Times New Roman" pitchFamily="18" charset="0"/>
              </a:rPr>
              <a:t>i</a:t>
            </a:r>
            <a:r>
              <a:rPr lang="en-US" altLang="zh-CN" sz="2400" dirty="0" smtClean="0">
                <a:latin typeface="Times New Roman" pitchFamily="18" charset="0"/>
              </a:rPr>
              <a:t>]</a:t>
            </a:r>
            <a:r>
              <a:rPr lang="zh-CN" altLang="en-US" sz="2400" dirty="0" smtClean="0">
                <a:latin typeface="Times New Roman" pitchFamily="18" charset="0"/>
              </a:rPr>
              <a:t>个集装箱装入货船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2400" b="1" dirty="0" smtClean="0">
                <a:latin typeface="Times New Roman" pitchFamily="18" charset="0"/>
              </a:rPr>
              <a:t>		</a:t>
            </a:r>
            <a:r>
              <a:rPr lang="en-US" altLang="zh-CN" sz="2400" b="1" dirty="0" smtClean="0">
                <a:latin typeface="Times New Roman" pitchFamily="18" charset="0"/>
              </a:rPr>
              <a:t>c=c-w[t[</a:t>
            </a:r>
            <a:r>
              <a:rPr lang="en-US" altLang="zh-CN" sz="2400" b="1" dirty="0" err="1" smtClean="0">
                <a:latin typeface="Times New Roman" pitchFamily="18" charset="0"/>
              </a:rPr>
              <a:t>i</a:t>
            </a:r>
            <a:r>
              <a:rPr lang="en-US" altLang="zh-CN" sz="2400" b="1" dirty="0" smtClean="0">
                <a:latin typeface="Times New Roman" pitchFamily="18" charset="0"/>
              </a:rPr>
              <a:t>]];  </a:t>
            </a:r>
            <a:r>
              <a:rPr lang="en-US" altLang="zh-CN" sz="2400" dirty="0" smtClean="0">
                <a:latin typeface="Times New Roman" pitchFamily="18" charset="0"/>
              </a:rPr>
              <a:t>//</a:t>
            </a:r>
            <a:r>
              <a:rPr lang="zh-CN" altLang="en-US" sz="2400" dirty="0" smtClean="0">
                <a:latin typeface="Times New Roman" pitchFamily="18" charset="0"/>
              </a:rPr>
              <a:t>计算货船剩余载重量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2400" b="1" dirty="0" smtClean="0">
                <a:latin typeface="Times New Roman" pitchFamily="18" charset="0"/>
              </a:rPr>
              <a:t>	</a:t>
            </a:r>
            <a:r>
              <a:rPr lang="en-US" altLang="zh-CN" sz="2400" b="1" dirty="0" smtClean="0">
                <a:latin typeface="Times New Roman" pitchFamily="18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dirty="0" smtClean="0">
                <a:latin typeface="Times New Roman" pitchFamily="18" charset="0"/>
              </a:rPr>
              <a:t>}</a:t>
            </a:r>
          </a:p>
        </p:txBody>
      </p:sp>
      <p:pic>
        <p:nvPicPr>
          <p:cNvPr id="215047" name="Picture 7"/>
          <p:cNvPicPr>
            <a:picLocks noChangeAspect="1" noChangeArrowheads="1"/>
          </p:cNvPicPr>
          <p:nvPr/>
        </p:nvPicPr>
        <p:blipFill>
          <a:blip r:embed="rId2"/>
          <a:srcRect t="21184" r="12338" b="26015"/>
          <a:stretch>
            <a:fillRect/>
          </a:stretch>
        </p:blipFill>
        <p:spPr bwMode="auto">
          <a:xfrm>
            <a:off x="6156325" y="4643446"/>
            <a:ext cx="2987675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6643700" y="2857496"/>
          <a:ext cx="23336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725"/>
                <a:gridCol w="466725"/>
                <a:gridCol w="466725"/>
                <a:gridCol w="466725"/>
                <a:gridCol w="4667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5786446" y="2857496"/>
            <a:ext cx="714380" cy="35719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w[]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5786446" y="3357562"/>
            <a:ext cx="714380" cy="35719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t[]</a:t>
            </a:r>
            <a:endParaRPr lang="zh-CN" altLang="en-US" dirty="0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6643700" y="3357562"/>
          <a:ext cx="23336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725"/>
                <a:gridCol w="466725"/>
                <a:gridCol w="466725"/>
                <a:gridCol w="466725"/>
                <a:gridCol w="4667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3" name="矩形 12"/>
          <p:cNvSpPr/>
          <p:nvPr/>
        </p:nvSpPr>
        <p:spPr>
          <a:xfrm>
            <a:off x="5786446" y="3843978"/>
            <a:ext cx="714380" cy="35719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x[]</a:t>
            </a:r>
            <a:endParaRPr lang="zh-CN" altLang="en-US" dirty="0"/>
          </a:p>
        </p:txBody>
      </p: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6643700" y="3843978"/>
          <a:ext cx="23336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725"/>
                <a:gridCol w="466725"/>
                <a:gridCol w="466725"/>
                <a:gridCol w="466725"/>
                <a:gridCol w="4667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6643702" y="3357562"/>
          <a:ext cx="23336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725"/>
                <a:gridCol w="466725"/>
                <a:gridCol w="466725"/>
                <a:gridCol w="466725"/>
                <a:gridCol w="4667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/>
        </p:nvGraphicFramePr>
        <p:xfrm>
          <a:off x="6643702" y="3857628"/>
          <a:ext cx="233362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725"/>
                <a:gridCol w="466725"/>
                <a:gridCol w="466725"/>
                <a:gridCol w="466725"/>
                <a:gridCol w="4667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17" name="矩形 16"/>
          <p:cNvSpPr/>
          <p:nvPr/>
        </p:nvSpPr>
        <p:spPr>
          <a:xfrm>
            <a:off x="6500826" y="5786454"/>
            <a:ext cx="857256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X[0]=1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429520" y="5786454"/>
            <a:ext cx="857256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X[3]=1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286744" y="5786454"/>
            <a:ext cx="857256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X[4]=1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15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递推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3</a:t>
            </a:fld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00174"/>
            <a:ext cx="3257550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1643050"/>
            <a:ext cx="4396977" cy="438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000" smtClean="0"/>
              <a:t>部分背包问题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2257428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给定</a:t>
            </a:r>
            <a:r>
              <a:rPr lang="en-US" altLang="zh-CN" dirty="0" smtClean="0"/>
              <a:t>n</a:t>
            </a:r>
            <a:r>
              <a:rPr lang="zh-CN" altLang="en-US" dirty="0" smtClean="0"/>
              <a:t>种物品和一个容量为</a:t>
            </a:r>
            <a:r>
              <a:rPr lang="en-US" altLang="zh-CN" i="1" dirty="0" smtClean="0"/>
              <a:t>C</a:t>
            </a:r>
            <a:r>
              <a:rPr lang="en-US" altLang="zh-CN" i="1" dirty="0" smtClean="0">
                <a:solidFill>
                  <a:srgbClr val="FF0000"/>
                </a:solidFill>
              </a:rPr>
              <a:t> </a:t>
            </a:r>
            <a:r>
              <a:rPr lang="zh-CN" altLang="en-US" dirty="0" smtClean="0"/>
              <a:t>的背包，物品</a:t>
            </a:r>
            <a:r>
              <a:rPr lang="en-US" altLang="zh-CN" dirty="0" err="1" smtClean="0"/>
              <a:t>i</a:t>
            </a:r>
            <a:r>
              <a:rPr lang="zh-CN" altLang="en-US" dirty="0" smtClean="0"/>
              <a:t>的重量是</a:t>
            </a:r>
            <a:r>
              <a:rPr lang="en-US" altLang="zh-CN" i="1" dirty="0" err="1" smtClean="0"/>
              <a:t>w</a:t>
            </a:r>
            <a:r>
              <a:rPr lang="en-US" altLang="zh-CN" i="1" baseline="-25000" dirty="0" err="1" smtClean="0"/>
              <a:t>i</a:t>
            </a:r>
            <a:r>
              <a:rPr lang="zh-CN" altLang="en-US" dirty="0" smtClean="0"/>
              <a:t>，其价值为</a:t>
            </a:r>
            <a:r>
              <a:rPr lang="en-US" altLang="zh-CN" i="1" dirty="0" smtClean="0">
                <a:solidFill>
                  <a:srgbClr val="FF0000"/>
                </a:solidFill>
              </a:rPr>
              <a:t>v</a:t>
            </a:r>
            <a:r>
              <a:rPr lang="en-US" altLang="zh-CN" i="1" baseline="-25000" dirty="0" smtClean="0">
                <a:solidFill>
                  <a:srgbClr val="FF0000"/>
                </a:solidFill>
              </a:rPr>
              <a:t>i</a:t>
            </a:r>
            <a:r>
              <a:rPr lang="zh-CN" altLang="en-US" dirty="0" smtClean="0"/>
              <a:t>。问：如何选择装入背包的物品，使背包中物品的</a:t>
            </a:r>
            <a:r>
              <a:rPr lang="zh-CN" altLang="en-US" dirty="0" smtClean="0">
                <a:solidFill>
                  <a:srgbClr val="FF0000"/>
                </a:solidFill>
              </a:rPr>
              <a:t>总价值最大</a:t>
            </a:r>
            <a:r>
              <a:rPr lang="zh-CN" altLang="en-US" dirty="0" smtClean="0"/>
              <a:t>？（装包时物品可拆）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000" smtClean="0"/>
              <a:t>部分背包问题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28736"/>
            <a:ext cx="8001024" cy="928694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zh-CN" altLang="en-US" sz="2400" dirty="0" smtClean="0"/>
              <a:t>例如，有</a:t>
            </a:r>
            <a:r>
              <a:rPr lang="en-US" altLang="zh-CN" sz="2400" dirty="0" smtClean="0"/>
              <a:t>3</a:t>
            </a:r>
            <a:r>
              <a:rPr lang="zh-CN" altLang="en-US" sz="2400" dirty="0" smtClean="0"/>
              <a:t>个物品，重量分别为</a:t>
            </a:r>
            <a:r>
              <a:rPr lang="en-US" altLang="zh-CN" sz="2400" dirty="0" smtClean="0"/>
              <a:t>{20,30,10}</a:t>
            </a:r>
            <a:r>
              <a:rPr lang="zh-CN" altLang="en-US" sz="2400" dirty="0" smtClean="0"/>
              <a:t>，价值分别为（</a:t>
            </a:r>
            <a:r>
              <a:rPr lang="en-US" altLang="zh-CN" sz="2400" dirty="0" smtClean="0"/>
              <a:t>60,120,50</a:t>
            </a:r>
            <a:r>
              <a:rPr lang="zh-CN" altLang="en-US" sz="2400" dirty="0" smtClean="0"/>
              <a:t>），背包容量为</a:t>
            </a:r>
            <a:r>
              <a:rPr lang="en-US" altLang="zh-CN" sz="2400" dirty="0" smtClean="0"/>
              <a:t>50</a:t>
            </a:r>
            <a:r>
              <a:rPr lang="zh-CN" altLang="en-US" sz="2400" dirty="0" smtClean="0"/>
              <a:t>，应用</a:t>
            </a:r>
            <a:r>
              <a:rPr lang="en-US" altLang="zh-CN" sz="2400" dirty="0" smtClean="0"/>
              <a:t>3</a:t>
            </a:r>
            <a:r>
              <a:rPr lang="zh-CN" altLang="en-US" sz="2400" dirty="0" smtClean="0"/>
              <a:t>种贪心策略：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79388" y="3789363"/>
            <a:ext cx="649287" cy="779462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20</a:t>
            </a:r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900113" y="3429000"/>
            <a:ext cx="649287" cy="1192213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r>
              <a:rPr lang="en-US" altLang="zh-CN"/>
              <a:t>30</a:t>
            </a:r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636696" y="4221163"/>
            <a:ext cx="649288" cy="366712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10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2411413" y="2565400"/>
            <a:ext cx="649287" cy="201771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bg1"/>
                </a:solidFill>
              </a:rPr>
              <a:t>50</a:t>
            </a:r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219145" name="Text Box 9"/>
          <p:cNvSpPr txBox="1">
            <a:spLocks noChangeArrowheads="1"/>
          </p:cNvSpPr>
          <p:nvPr/>
        </p:nvSpPr>
        <p:spPr bwMode="auto">
          <a:xfrm>
            <a:off x="1233870" y="5500702"/>
            <a:ext cx="23379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选择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价值最大的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物品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7659" name="Text Box 25"/>
          <p:cNvSpPr txBox="1">
            <a:spLocks noChangeArrowheads="1"/>
          </p:cNvSpPr>
          <p:nvPr/>
        </p:nvSpPr>
        <p:spPr bwMode="auto">
          <a:xfrm>
            <a:off x="179388" y="3789363"/>
            <a:ext cx="649287" cy="779462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20</a:t>
            </a:r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27661" name="Text Box 27"/>
          <p:cNvSpPr txBox="1">
            <a:spLocks noChangeArrowheads="1"/>
          </p:cNvSpPr>
          <p:nvPr/>
        </p:nvSpPr>
        <p:spPr bwMode="auto">
          <a:xfrm>
            <a:off x="900113" y="3429000"/>
            <a:ext cx="649287" cy="1192213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r>
              <a:rPr lang="en-US" altLang="zh-CN"/>
              <a:t>30</a:t>
            </a:r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27662" name="Text Box 28"/>
          <p:cNvSpPr txBox="1">
            <a:spLocks noChangeArrowheads="1"/>
          </p:cNvSpPr>
          <p:nvPr/>
        </p:nvSpPr>
        <p:spPr bwMode="auto">
          <a:xfrm>
            <a:off x="179388" y="3789363"/>
            <a:ext cx="649287" cy="779462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20</a:t>
            </a:r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27664" name="Text Box 30"/>
          <p:cNvSpPr txBox="1">
            <a:spLocks noChangeArrowheads="1"/>
          </p:cNvSpPr>
          <p:nvPr/>
        </p:nvSpPr>
        <p:spPr bwMode="auto">
          <a:xfrm>
            <a:off x="1636696" y="4221163"/>
            <a:ext cx="649288" cy="366712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10</a:t>
            </a:r>
          </a:p>
        </p:txBody>
      </p:sp>
      <p:sp>
        <p:nvSpPr>
          <p:cNvPr id="27665" name="Text Box 31"/>
          <p:cNvSpPr txBox="1">
            <a:spLocks noChangeArrowheads="1"/>
          </p:cNvSpPr>
          <p:nvPr/>
        </p:nvSpPr>
        <p:spPr bwMode="auto">
          <a:xfrm>
            <a:off x="900113" y="3429000"/>
            <a:ext cx="649287" cy="1192213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r>
              <a:rPr lang="en-US" altLang="zh-CN"/>
              <a:t>30</a:t>
            </a:r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27666" name="Text Box 32"/>
          <p:cNvSpPr txBox="1">
            <a:spLocks noChangeArrowheads="1"/>
          </p:cNvSpPr>
          <p:nvPr/>
        </p:nvSpPr>
        <p:spPr bwMode="auto">
          <a:xfrm>
            <a:off x="179388" y="3789363"/>
            <a:ext cx="649287" cy="779462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20</a:t>
            </a:r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27668" name="Text Box 34"/>
          <p:cNvSpPr txBox="1">
            <a:spLocks noChangeArrowheads="1"/>
          </p:cNvSpPr>
          <p:nvPr/>
        </p:nvSpPr>
        <p:spPr bwMode="auto">
          <a:xfrm>
            <a:off x="2411413" y="2565400"/>
            <a:ext cx="649287" cy="201771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bg1"/>
                </a:solidFill>
              </a:rPr>
              <a:t>50</a:t>
            </a:r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27669" name="Text Box 35"/>
          <p:cNvSpPr txBox="1">
            <a:spLocks noChangeArrowheads="1"/>
          </p:cNvSpPr>
          <p:nvPr/>
        </p:nvSpPr>
        <p:spPr bwMode="auto">
          <a:xfrm>
            <a:off x="1636696" y="4221163"/>
            <a:ext cx="649288" cy="366712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10</a:t>
            </a:r>
          </a:p>
        </p:txBody>
      </p:sp>
      <p:sp>
        <p:nvSpPr>
          <p:cNvPr id="27670" name="Text Box 36"/>
          <p:cNvSpPr txBox="1">
            <a:spLocks noChangeArrowheads="1"/>
          </p:cNvSpPr>
          <p:nvPr/>
        </p:nvSpPr>
        <p:spPr bwMode="auto">
          <a:xfrm>
            <a:off x="900113" y="3429000"/>
            <a:ext cx="649287" cy="1192213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r>
              <a:rPr lang="en-US" altLang="zh-CN"/>
              <a:t>30</a:t>
            </a:r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27671" name="Text Box 37"/>
          <p:cNvSpPr txBox="1">
            <a:spLocks noChangeArrowheads="1"/>
          </p:cNvSpPr>
          <p:nvPr/>
        </p:nvSpPr>
        <p:spPr bwMode="auto">
          <a:xfrm>
            <a:off x="179388" y="3789363"/>
            <a:ext cx="649287" cy="779462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20</a:t>
            </a:r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27673" name="Text Box 40"/>
          <p:cNvSpPr txBox="1">
            <a:spLocks noChangeArrowheads="1"/>
          </p:cNvSpPr>
          <p:nvPr/>
        </p:nvSpPr>
        <p:spPr bwMode="auto">
          <a:xfrm>
            <a:off x="2411413" y="2565400"/>
            <a:ext cx="649287" cy="201771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bg1"/>
                </a:solidFill>
              </a:rPr>
              <a:t>50</a:t>
            </a:r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27674" name="Text Box 41"/>
          <p:cNvSpPr txBox="1">
            <a:spLocks noChangeArrowheads="1"/>
          </p:cNvSpPr>
          <p:nvPr/>
        </p:nvSpPr>
        <p:spPr bwMode="auto">
          <a:xfrm>
            <a:off x="1636696" y="4221163"/>
            <a:ext cx="649288" cy="366712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10</a:t>
            </a:r>
          </a:p>
        </p:txBody>
      </p:sp>
      <p:sp>
        <p:nvSpPr>
          <p:cNvPr id="27675" name="Text Box 42"/>
          <p:cNvSpPr txBox="1">
            <a:spLocks noChangeArrowheads="1"/>
          </p:cNvSpPr>
          <p:nvPr/>
        </p:nvSpPr>
        <p:spPr bwMode="auto">
          <a:xfrm>
            <a:off x="900113" y="3429000"/>
            <a:ext cx="649287" cy="1192213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r>
              <a:rPr lang="en-US" altLang="zh-CN"/>
              <a:t>30</a:t>
            </a:r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27676" name="Text Box 43"/>
          <p:cNvSpPr txBox="1">
            <a:spLocks noChangeArrowheads="1"/>
          </p:cNvSpPr>
          <p:nvPr/>
        </p:nvSpPr>
        <p:spPr bwMode="auto">
          <a:xfrm>
            <a:off x="179388" y="3789363"/>
            <a:ext cx="649287" cy="779462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20</a:t>
            </a:r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27678" name="Text Box 46"/>
          <p:cNvSpPr txBox="1">
            <a:spLocks noChangeArrowheads="1"/>
          </p:cNvSpPr>
          <p:nvPr/>
        </p:nvSpPr>
        <p:spPr bwMode="auto">
          <a:xfrm>
            <a:off x="2411413" y="2565400"/>
            <a:ext cx="649287" cy="201771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bg1"/>
                </a:solidFill>
              </a:rPr>
              <a:t>50</a:t>
            </a:r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27679" name="Text Box 47"/>
          <p:cNvSpPr txBox="1">
            <a:spLocks noChangeArrowheads="1"/>
          </p:cNvSpPr>
          <p:nvPr/>
        </p:nvSpPr>
        <p:spPr bwMode="auto">
          <a:xfrm>
            <a:off x="1636696" y="4221163"/>
            <a:ext cx="649288" cy="366712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10</a:t>
            </a:r>
          </a:p>
        </p:txBody>
      </p:sp>
      <p:sp>
        <p:nvSpPr>
          <p:cNvPr id="27680" name="Text Box 48"/>
          <p:cNvSpPr txBox="1">
            <a:spLocks noChangeArrowheads="1"/>
          </p:cNvSpPr>
          <p:nvPr/>
        </p:nvSpPr>
        <p:spPr bwMode="auto">
          <a:xfrm>
            <a:off x="900113" y="3429000"/>
            <a:ext cx="649287" cy="1192213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r>
              <a:rPr lang="en-US" altLang="zh-CN"/>
              <a:t>30</a:t>
            </a:r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27681" name="Text Box 49"/>
          <p:cNvSpPr txBox="1">
            <a:spLocks noChangeArrowheads="1"/>
          </p:cNvSpPr>
          <p:nvPr/>
        </p:nvSpPr>
        <p:spPr bwMode="auto">
          <a:xfrm>
            <a:off x="179388" y="3789363"/>
            <a:ext cx="649287" cy="779462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20</a:t>
            </a:r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27683" name="Text Box 53"/>
          <p:cNvSpPr txBox="1">
            <a:spLocks noChangeArrowheads="1"/>
          </p:cNvSpPr>
          <p:nvPr/>
        </p:nvSpPr>
        <p:spPr bwMode="auto">
          <a:xfrm>
            <a:off x="2411413" y="2565400"/>
            <a:ext cx="649287" cy="201771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bg1"/>
                </a:solidFill>
              </a:rPr>
              <a:t>50</a:t>
            </a:r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27684" name="Text Box 54"/>
          <p:cNvSpPr txBox="1">
            <a:spLocks noChangeArrowheads="1"/>
          </p:cNvSpPr>
          <p:nvPr/>
        </p:nvSpPr>
        <p:spPr bwMode="auto">
          <a:xfrm>
            <a:off x="1636696" y="4221163"/>
            <a:ext cx="649288" cy="366712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10</a:t>
            </a:r>
          </a:p>
        </p:txBody>
      </p:sp>
      <p:sp>
        <p:nvSpPr>
          <p:cNvPr id="27685" name="Text Box 55"/>
          <p:cNvSpPr txBox="1">
            <a:spLocks noChangeArrowheads="1"/>
          </p:cNvSpPr>
          <p:nvPr/>
        </p:nvSpPr>
        <p:spPr bwMode="auto">
          <a:xfrm>
            <a:off x="900113" y="3429000"/>
            <a:ext cx="649287" cy="1192213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r>
              <a:rPr lang="en-US" altLang="zh-CN"/>
              <a:t>30</a:t>
            </a:r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27686" name="Text Box 56"/>
          <p:cNvSpPr txBox="1">
            <a:spLocks noChangeArrowheads="1"/>
          </p:cNvSpPr>
          <p:nvPr/>
        </p:nvSpPr>
        <p:spPr bwMode="auto">
          <a:xfrm>
            <a:off x="179388" y="3789363"/>
            <a:ext cx="649287" cy="779462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20</a:t>
            </a:r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27688" name="Text Box 61"/>
          <p:cNvSpPr txBox="1">
            <a:spLocks noChangeArrowheads="1"/>
          </p:cNvSpPr>
          <p:nvPr/>
        </p:nvSpPr>
        <p:spPr bwMode="auto">
          <a:xfrm>
            <a:off x="2411413" y="2565400"/>
            <a:ext cx="649287" cy="201771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bg1"/>
                </a:solidFill>
              </a:rPr>
              <a:t>50</a:t>
            </a:r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27689" name="Text Box 62"/>
          <p:cNvSpPr txBox="1">
            <a:spLocks noChangeArrowheads="1"/>
          </p:cNvSpPr>
          <p:nvPr/>
        </p:nvSpPr>
        <p:spPr bwMode="auto">
          <a:xfrm>
            <a:off x="1636696" y="4221163"/>
            <a:ext cx="649288" cy="366712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10</a:t>
            </a:r>
          </a:p>
        </p:txBody>
      </p:sp>
      <p:sp>
        <p:nvSpPr>
          <p:cNvPr id="27690" name="Text Box 63"/>
          <p:cNvSpPr txBox="1">
            <a:spLocks noChangeArrowheads="1"/>
          </p:cNvSpPr>
          <p:nvPr/>
        </p:nvSpPr>
        <p:spPr bwMode="auto">
          <a:xfrm>
            <a:off x="900113" y="3429000"/>
            <a:ext cx="649287" cy="1192213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r>
              <a:rPr lang="en-US" altLang="zh-CN"/>
              <a:t>30</a:t>
            </a:r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27691" name="Text Box 64"/>
          <p:cNvSpPr txBox="1">
            <a:spLocks noChangeArrowheads="1"/>
          </p:cNvSpPr>
          <p:nvPr/>
        </p:nvSpPr>
        <p:spPr bwMode="auto">
          <a:xfrm>
            <a:off x="179388" y="3789363"/>
            <a:ext cx="649287" cy="779462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20</a:t>
            </a:r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27693" name="Text Box 70"/>
          <p:cNvSpPr txBox="1">
            <a:spLocks noChangeArrowheads="1"/>
          </p:cNvSpPr>
          <p:nvPr/>
        </p:nvSpPr>
        <p:spPr bwMode="auto">
          <a:xfrm>
            <a:off x="2411413" y="2565400"/>
            <a:ext cx="649287" cy="201771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bg1"/>
                </a:solidFill>
              </a:rPr>
              <a:t>50</a:t>
            </a:r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27694" name="Text Box 71"/>
          <p:cNvSpPr txBox="1">
            <a:spLocks noChangeArrowheads="1"/>
          </p:cNvSpPr>
          <p:nvPr/>
        </p:nvSpPr>
        <p:spPr bwMode="auto">
          <a:xfrm>
            <a:off x="1636696" y="4221163"/>
            <a:ext cx="649288" cy="366712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10</a:t>
            </a:r>
          </a:p>
        </p:txBody>
      </p:sp>
      <p:sp>
        <p:nvSpPr>
          <p:cNvPr id="27695" name="Text Box 72"/>
          <p:cNvSpPr txBox="1">
            <a:spLocks noChangeArrowheads="1"/>
          </p:cNvSpPr>
          <p:nvPr/>
        </p:nvSpPr>
        <p:spPr bwMode="auto">
          <a:xfrm>
            <a:off x="900113" y="3429000"/>
            <a:ext cx="649287" cy="1192213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r>
              <a:rPr lang="en-US" altLang="zh-CN"/>
              <a:t>30</a:t>
            </a:r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27696" name="Text Box 73"/>
          <p:cNvSpPr txBox="1">
            <a:spLocks noChangeArrowheads="1"/>
          </p:cNvSpPr>
          <p:nvPr/>
        </p:nvSpPr>
        <p:spPr bwMode="auto">
          <a:xfrm>
            <a:off x="179388" y="3789363"/>
            <a:ext cx="649287" cy="779462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20</a:t>
            </a:r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27698" name="Text Box 80"/>
          <p:cNvSpPr txBox="1">
            <a:spLocks noChangeArrowheads="1"/>
          </p:cNvSpPr>
          <p:nvPr/>
        </p:nvSpPr>
        <p:spPr bwMode="auto">
          <a:xfrm>
            <a:off x="2411413" y="2565400"/>
            <a:ext cx="649287" cy="201771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bg1"/>
                </a:solidFill>
              </a:rPr>
              <a:t>50</a:t>
            </a:r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27699" name="Text Box 81"/>
          <p:cNvSpPr txBox="1">
            <a:spLocks noChangeArrowheads="1"/>
          </p:cNvSpPr>
          <p:nvPr/>
        </p:nvSpPr>
        <p:spPr bwMode="auto">
          <a:xfrm>
            <a:off x="1636696" y="4221163"/>
            <a:ext cx="649288" cy="366712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10</a:t>
            </a:r>
          </a:p>
        </p:txBody>
      </p:sp>
      <p:sp>
        <p:nvSpPr>
          <p:cNvPr id="27700" name="Text Box 82"/>
          <p:cNvSpPr txBox="1">
            <a:spLocks noChangeArrowheads="1"/>
          </p:cNvSpPr>
          <p:nvPr/>
        </p:nvSpPr>
        <p:spPr bwMode="auto">
          <a:xfrm>
            <a:off x="900113" y="3429000"/>
            <a:ext cx="649287" cy="1192213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r>
              <a:rPr lang="en-US" altLang="zh-CN"/>
              <a:t>30</a:t>
            </a:r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27701" name="Text Box 83"/>
          <p:cNvSpPr txBox="1">
            <a:spLocks noChangeArrowheads="1"/>
          </p:cNvSpPr>
          <p:nvPr/>
        </p:nvSpPr>
        <p:spPr bwMode="auto">
          <a:xfrm>
            <a:off x="179388" y="3789363"/>
            <a:ext cx="649287" cy="779462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20</a:t>
            </a:r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27703" name="Text Box 91"/>
          <p:cNvSpPr txBox="1">
            <a:spLocks noChangeArrowheads="1"/>
          </p:cNvSpPr>
          <p:nvPr/>
        </p:nvSpPr>
        <p:spPr bwMode="auto">
          <a:xfrm>
            <a:off x="2411413" y="2565400"/>
            <a:ext cx="649287" cy="201771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bg1"/>
                </a:solidFill>
              </a:rPr>
              <a:t>50</a:t>
            </a:r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27704" name="Text Box 92"/>
          <p:cNvSpPr txBox="1">
            <a:spLocks noChangeArrowheads="1"/>
          </p:cNvSpPr>
          <p:nvPr/>
        </p:nvSpPr>
        <p:spPr bwMode="auto">
          <a:xfrm>
            <a:off x="1636696" y="4221163"/>
            <a:ext cx="649288" cy="366712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10</a:t>
            </a:r>
          </a:p>
        </p:txBody>
      </p:sp>
      <p:sp>
        <p:nvSpPr>
          <p:cNvPr id="27705" name="Text Box 93"/>
          <p:cNvSpPr txBox="1">
            <a:spLocks noChangeArrowheads="1"/>
          </p:cNvSpPr>
          <p:nvPr/>
        </p:nvSpPr>
        <p:spPr bwMode="auto">
          <a:xfrm>
            <a:off x="900113" y="3429000"/>
            <a:ext cx="649287" cy="1192213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r>
              <a:rPr lang="en-US" altLang="zh-CN"/>
              <a:t>30</a:t>
            </a:r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27706" name="Text Box 94"/>
          <p:cNvSpPr txBox="1">
            <a:spLocks noChangeArrowheads="1"/>
          </p:cNvSpPr>
          <p:nvPr/>
        </p:nvSpPr>
        <p:spPr bwMode="auto">
          <a:xfrm>
            <a:off x="179388" y="3789363"/>
            <a:ext cx="649287" cy="779462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20</a:t>
            </a:r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27708" name="Text Box 103"/>
          <p:cNvSpPr txBox="1">
            <a:spLocks noChangeArrowheads="1"/>
          </p:cNvSpPr>
          <p:nvPr/>
        </p:nvSpPr>
        <p:spPr bwMode="auto">
          <a:xfrm>
            <a:off x="2411413" y="2565400"/>
            <a:ext cx="649287" cy="201771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bg1"/>
                </a:solidFill>
              </a:rPr>
              <a:t>50</a:t>
            </a:r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27709" name="Text Box 104"/>
          <p:cNvSpPr txBox="1">
            <a:spLocks noChangeArrowheads="1"/>
          </p:cNvSpPr>
          <p:nvPr/>
        </p:nvSpPr>
        <p:spPr bwMode="auto">
          <a:xfrm>
            <a:off x="1636696" y="4221163"/>
            <a:ext cx="649288" cy="366712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10</a:t>
            </a:r>
          </a:p>
        </p:txBody>
      </p:sp>
      <p:sp>
        <p:nvSpPr>
          <p:cNvPr id="27710" name="Text Box 105"/>
          <p:cNvSpPr txBox="1">
            <a:spLocks noChangeArrowheads="1"/>
          </p:cNvSpPr>
          <p:nvPr/>
        </p:nvSpPr>
        <p:spPr bwMode="auto">
          <a:xfrm>
            <a:off x="900113" y="3429000"/>
            <a:ext cx="649287" cy="1192213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r>
              <a:rPr lang="en-US" altLang="zh-CN"/>
              <a:t>30</a:t>
            </a:r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27711" name="Text Box 106"/>
          <p:cNvSpPr txBox="1">
            <a:spLocks noChangeArrowheads="1"/>
          </p:cNvSpPr>
          <p:nvPr/>
        </p:nvSpPr>
        <p:spPr bwMode="auto">
          <a:xfrm>
            <a:off x="179388" y="3789363"/>
            <a:ext cx="649287" cy="779462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20</a:t>
            </a:r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27713" name="Text Box 116"/>
          <p:cNvSpPr txBox="1">
            <a:spLocks noChangeArrowheads="1"/>
          </p:cNvSpPr>
          <p:nvPr/>
        </p:nvSpPr>
        <p:spPr bwMode="auto">
          <a:xfrm>
            <a:off x="2411413" y="2565400"/>
            <a:ext cx="649287" cy="201771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bg1"/>
                </a:solidFill>
              </a:rPr>
              <a:t>50</a:t>
            </a:r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27714" name="Text Box 117"/>
          <p:cNvSpPr txBox="1">
            <a:spLocks noChangeArrowheads="1"/>
          </p:cNvSpPr>
          <p:nvPr/>
        </p:nvSpPr>
        <p:spPr bwMode="auto">
          <a:xfrm>
            <a:off x="1636696" y="4221163"/>
            <a:ext cx="649288" cy="366712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10</a:t>
            </a:r>
          </a:p>
        </p:txBody>
      </p:sp>
      <p:sp>
        <p:nvSpPr>
          <p:cNvPr id="27715" name="Text Box 118"/>
          <p:cNvSpPr txBox="1">
            <a:spLocks noChangeArrowheads="1"/>
          </p:cNvSpPr>
          <p:nvPr/>
        </p:nvSpPr>
        <p:spPr bwMode="auto">
          <a:xfrm>
            <a:off x="900113" y="3429000"/>
            <a:ext cx="649287" cy="1192213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r>
              <a:rPr lang="en-US" altLang="zh-CN"/>
              <a:t>30</a:t>
            </a:r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27716" name="Text Box 119"/>
          <p:cNvSpPr txBox="1">
            <a:spLocks noChangeArrowheads="1"/>
          </p:cNvSpPr>
          <p:nvPr/>
        </p:nvSpPr>
        <p:spPr bwMode="auto">
          <a:xfrm>
            <a:off x="179388" y="3789363"/>
            <a:ext cx="649287" cy="779462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20</a:t>
            </a:r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27718" name="Text Box 130"/>
          <p:cNvSpPr txBox="1">
            <a:spLocks noChangeArrowheads="1"/>
          </p:cNvSpPr>
          <p:nvPr/>
        </p:nvSpPr>
        <p:spPr bwMode="auto">
          <a:xfrm>
            <a:off x="2411413" y="2565400"/>
            <a:ext cx="649287" cy="201771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bg1"/>
                </a:solidFill>
              </a:rPr>
              <a:t>50</a:t>
            </a:r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27719" name="Text Box 131"/>
          <p:cNvSpPr txBox="1">
            <a:spLocks noChangeArrowheads="1"/>
          </p:cNvSpPr>
          <p:nvPr/>
        </p:nvSpPr>
        <p:spPr bwMode="auto">
          <a:xfrm>
            <a:off x="1636696" y="4221163"/>
            <a:ext cx="649288" cy="366712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10</a:t>
            </a:r>
          </a:p>
        </p:txBody>
      </p:sp>
      <p:sp>
        <p:nvSpPr>
          <p:cNvPr id="27720" name="Text Box 132"/>
          <p:cNvSpPr txBox="1">
            <a:spLocks noChangeArrowheads="1"/>
          </p:cNvSpPr>
          <p:nvPr/>
        </p:nvSpPr>
        <p:spPr bwMode="auto">
          <a:xfrm>
            <a:off x="900113" y="3429000"/>
            <a:ext cx="649287" cy="1192213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r>
              <a:rPr lang="en-US" altLang="zh-CN"/>
              <a:t>30</a:t>
            </a:r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27721" name="Text Box 133"/>
          <p:cNvSpPr txBox="1">
            <a:spLocks noChangeArrowheads="1"/>
          </p:cNvSpPr>
          <p:nvPr/>
        </p:nvSpPr>
        <p:spPr bwMode="auto">
          <a:xfrm>
            <a:off x="179388" y="3789363"/>
            <a:ext cx="649287" cy="779462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20</a:t>
            </a:r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27723" name="Text Box 145"/>
          <p:cNvSpPr txBox="1">
            <a:spLocks noChangeArrowheads="1"/>
          </p:cNvSpPr>
          <p:nvPr/>
        </p:nvSpPr>
        <p:spPr bwMode="auto">
          <a:xfrm>
            <a:off x="2411413" y="2565400"/>
            <a:ext cx="649287" cy="201771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bg1"/>
                </a:solidFill>
              </a:rPr>
              <a:t>50</a:t>
            </a:r>
          </a:p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27724" name="Text Box 146"/>
          <p:cNvSpPr txBox="1">
            <a:spLocks noChangeArrowheads="1"/>
          </p:cNvSpPr>
          <p:nvPr/>
        </p:nvSpPr>
        <p:spPr bwMode="auto">
          <a:xfrm>
            <a:off x="1636696" y="4221163"/>
            <a:ext cx="649288" cy="366712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10</a:t>
            </a:r>
          </a:p>
        </p:txBody>
      </p:sp>
      <p:sp>
        <p:nvSpPr>
          <p:cNvPr id="27725" name="Text Box 147"/>
          <p:cNvSpPr txBox="1">
            <a:spLocks noChangeArrowheads="1"/>
          </p:cNvSpPr>
          <p:nvPr/>
        </p:nvSpPr>
        <p:spPr bwMode="auto">
          <a:xfrm>
            <a:off x="900113" y="3429000"/>
            <a:ext cx="649287" cy="1192213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r>
              <a:rPr lang="en-US" altLang="zh-CN"/>
              <a:t>30</a:t>
            </a:r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27726" name="Text Box 148"/>
          <p:cNvSpPr txBox="1">
            <a:spLocks noChangeArrowheads="1"/>
          </p:cNvSpPr>
          <p:nvPr/>
        </p:nvSpPr>
        <p:spPr bwMode="auto">
          <a:xfrm>
            <a:off x="179388" y="3789363"/>
            <a:ext cx="649287" cy="779462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20</a:t>
            </a:r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219287" name="Text Box 151"/>
          <p:cNvSpPr txBox="1">
            <a:spLocks noChangeArrowheads="1"/>
          </p:cNvSpPr>
          <p:nvPr/>
        </p:nvSpPr>
        <p:spPr bwMode="auto">
          <a:xfrm>
            <a:off x="6804025" y="4292600"/>
            <a:ext cx="649288" cy="37623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219288" name="Text Box 152"/>
          <p:cNvSpPr txBox="1">
            <a:spLocks noChangeArrowheads="1"/>
          </p:cNvSpPr>
          <p:nvPr/>
        </p:nvSpPr>
        <p:spPr bwMode="auto">
          <a:xfrm>
            <a:off x="6804025" y="3068638"/>
            <a:ext cx="649288" cy="120173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bg1"/>
                </a:solidFill>
              </a:rPr>
              <a:t>30</a:t>
            </a:r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219289" name="Text Box 153"/>
          <p:cNvSpPr txBox="1">
            <a:spLocks noChangeArrowheads="1"/>
          </p:cNvSpPr>
          <p:nvPr/>
        </p:nvSpPr>
        <p:spPr bwMode="auto">
          <a:xfrm>
            <a:off x="6804025" y="2781300"/>
            <a:ext cx="649288" cy="28416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 dirty="0">
                <a:solidFill>
                  <a:schemeClr val="bg1"/>
                </a:solidFill>
              </a:rPr>
              <a:t>10/20</a:t>
            </a:r>
            <a:endParaRPr lang="en-US" altLang="zh-CN" sz="1200" dirty="0"/>
          </a:p>
        </p:txBody>
      </p:sp>
      <p:sp>
        <p:nvSpPr>
          <p:cNvPr id="219290" name="Text Box 154"/>
          <p:cNvSpPr txBox="1">
            <a:spLocks noChangeArrowheads="1"/>
          </p:cNvSpPr>
          <p:nvPr/>
        </p:nvSpPr>
        <p:spPr bwMode="auto">
          <a:xfrm>
            <a:off x="5292725" y="2852738"/>
            <a:ext cx="649288" cy="650875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chemeClr val="bg1"/>
                </a:solidFill>
              </a:rPr>
              <a:t>20</a:t>
            </a:r>
            <a:r>
              <a:rPr lang="en-US" altLang="zh-CN" dirty="0" smtClean="0">
                <a:solidFill>
                  <a:schemeClr val="bg1"/>
                </a:solidFill>
              </a:rPr>
              <a:t>/</a:t>
            </a:r>
            <a:br>
              <a:rPr lang="en-US" altLang="zh-CN" dirty="0" smtClean="0">
                <a:solidFill>
                  <a:schemeClr val="bg1"/>
                </a:solidFill>
              </a:rPr>
            </a:br>
            <a:r>
              <a:rPr lang="en-US" altLang="zh-CN" dirty="0" smtClean="0">
                <a:solidFill>
                  <a:schemeClr val="bg1"/>
                </a:solidFill>
              </a:rPr>
              <a:t>30</a:t>
            </a:r>
            <a:endParaRPr lang="en-US" altLang="zh-CN" dirty="0"/>
          </a:p>
        </p:txBody>
      </p:sp>
      <p:sp>
        <p:nvSpPr>
          <p:cNvPr id="219291" name="Text Box 155"/>
          <p:cNvSpPr txBox="1">
            <a:spLocks noChangeArrowheads="1"/>
          </p:cNvSpPr>
          <p:nvPr/>
        </p:nvSpPr>
        <p:spPr bwMode="auto">
          <a:xfrm>
            <a:off x="5292725" y="3500438"/>
            <a:ext cx="649288" cy="788987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bg1"/>
                </a:solidFill>
              </a:rPr>
              <a:t>20</a:t>
            </a:r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219293" name="Text Box 157"/>
          <p:cNvSpPr txBox="1">
            <a:spLocks noChangeArrowheads="1"/>
          </p:cNvSpPr>
          <p:nvPr/>
        </p:nvSpPr>
        <p:spPr bwMode="auto">
          <a:xfrm>
            <a:off x="5292725" y="4292600"/>
            <a:ext cx="649288" cy="376238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219295" name="Text Box 159"/>
          <p:cNvSpPr txBox="1">
            <a:spLocks noChangeArrowheads="1"/>
          </p:cNvSpPr>
          <p:nvPr/>
        </p:nvSpPr>
        <p:spPr bwMode="auto">
          <a:xfrm>
            <a:off x="3779838" y="3500438"/>
            <a:ext cx="649287" cy="1201737"/>
          </a:xfrm>
          <a:prstGeom prst="rect">
            <a:avLst/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bg1"/>
                </a:solidFill>
              </a:rPr>
              <a:t>30</a:t>
            </a:r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219296" name="Text Box 160"/>
          <p:cNvSpPr txBox="1">
            <a:spLocks noChangeArrowheads="1"/>
          </p:cNvSpPr>
          <p:nvPr/>
        </p:nvSpPr>
        <p:spPr bwMode="auto">
          <a:xfrm>
            <a:off x="3779838" y="2708275"/>
            <a:ext cx="649287" cy="788988"/>
          </a:xfrm>
          <a:prstGeom prst="rect">
            <a:avLst/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chemeClr val="bg1"/>
                </a:solidFill>
              </a:rPr>
              <a:t>20</a:t>
            </a:r>
          </a:p>
          <a:p>
            <a:pPr>
              <a:spcBef>
                <a:spcPct val="50000"/>
              </a:spcBef>
            </a:pPr>
            <a:endParaRPr lang="en-US" altLang="zh-CN" dirty="0"/>
          </a:p>
        </p:txBody>
      </p:sp>
      <p:sp>
        <p:nvSpPr>
          <p:cNvPr id="27739" name="Text Box 161"/>
          <p:cNvSpPr txBox="1">
            <a:spLocks noChangeArrowheads="1"/>
          </p:cNvSpPr>
          <p:nvPr/>
        </p:nvSpPr>
        <p:spPr bwMode="auto">
          <a:xfrm>
            <a:off x="2411413" y="2625733"/>
            <a:ext cx="649287" cy="201771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 dirty="0"/>
          </a:p>
          <a:p>
            <a:pPr>
              <a:spcBef>
                <a:spcPct val="50000"/>
              </a:spcBef>
            </a:pPr>
            <a:endParaRPr lang="en-US" altLang="zh-CN" dirty="0"/>
          </a:p>
          <a:p>
            <a:pPr algn="ctr">
              <a:spcBef>
                <a:spcPct val="50000"/>
              </a:spcBef>
            </a:pPr>
            <a:r>
              <a:rPr lang="en-US" altLang="zh-CN" dirty="0">
                <a:solidFill>
                  <a:schemeClr val="bg1"/>
                </a:solidFill>
              </a:rPr>
              <a:t>50</a:t>
            </a:r>
          </a:p>
          <a:p>
            <a:pPr>
              <a:spcBef>
                <a:spcPct val="50000"/>
              </a:spcBef>
            </a:pPr>
            <a:endParaRPr lang="en-US" altLang="zh-CN" dirty="0"/>
          </a:p>
          <a:p>
            <a:pPr>
              <a:spcBef>
                <a:spcPct val="50000"/>
              </a:spcBef>
            </a:pPr>
            <a:endParaRPr lang="en-US" altLang="zh-CN" dirty="0"/>
          </a:p>
        </p:txBody>
      </p:sp>
      <p:sp>
        <p:nvSpPr>
          <p:cNvPr id="27740" name="Text Box 162"/>
          <p:cNvSpPr txBox="1">
            <a:spLocks noChangeArrowheads="1"/>
          </p:cNvSpPr>
          <p:nvPr/>
        </p:nvSpPr>
        <p:spPr bwMode="auto">
          <a:xfrm>
            <a:off x="1636696" y="4254501"/>
            <a:ext cx="649288" cy="366712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dirty="0"/>
              <a:t>10</a:t>
            </a:r>
          </a:p>
        </p:txBody>
      </p:sp>
      <p:sp>
        <p:nvSpPr>
          <p:cNvPr id="27741" name="Text Box 163"/>
          <p:cNvSpPr txBox="1">
            <a:spLocks noChangeArrowheads="1"/>
          </p:cNvSpPr>
          <p:nvPr/>
        </p:nvSpPr>
        <p:spPr bwMode="auto">
          <a:xfrm>
            <a:off x="900113" y="3429000"/>
            <a:ext cx="649287" cy="1192213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 dirty="0"/>
          </a:p>
          <a:p>
            <a:pPr algn="ctr">
              <a:spcBef>
                <a:spcPct val="50000"/>
              </a:spcBef>
            </a:pPr>
            <a:r>
              <a:rPr lang="en-US" altLang="zh-CN" dirty="0"/>
              <a:t>30</a:t>
            </a:r>
          </a:p>
          <a:p>
            <a:pPr>
              <a:spcBef>
                <a:spcPct val="50000"/>
              </a:spcBef>
            </a:pPr>
            <a:endParaRPr lang="en-US" altLang="zh-CN" dirty="0"/>
          </a:p>
        </p:txBody>
      </p:sp>
      <p:sp>
        <p:nvSpPr>
          <p:cNvPr id="27742" name="Text Box 164"/>
          <p:cNvSpPr txBox="1">
            <a:spLocks noChangeArrowheads="1"/>
          </p:cNvSpPr>
          <p:nvPr/>
        </p:nvSpPr>
        <p:spPr bwMode="auto">
          <a:xfrm>
            <a:off x="179388" y="3841751"/>
            <a:ext cx="649287" cy="779462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dirty="0"/>
              <a:t>20</a:t>
            </a:r>
          </a:p>
          <a:p>
            <a:pPr>
              <a:spcBef>
                <a:spcPct val="50000"/>
              </a:spcBef>
            </a:pPr>
            <a:endParaRPr lang="en-US" altLang="zh-CN" dirty="0"/>
          </a:p>
        </p:txBody>
      </p:sp>
      <p:sp>
        <p:nvSpPr>
          <p:cNvPr id="27743" name="Text Box 165"/>
          <p:cNvSpPr txBox="1">
            <a:spLocks noChangeArrowheads="1"/>
          </p:cNvSpPr>
          <p:nvPr/>
        </p:nvSpPr>
        <p:spPr bwMode="auto">
          <a:xfrm>
            <a:off x="142844" y="4643446"/>
            <a:ext cx="230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 smtClean="0"/>
              <a:t>   60        </a:t>
            </a:r>
            <a:r>
              <a:rPr lang="en-US" altLang="zh-CN" dirty="0"/>
              <a:t>120    </a:t>
            </a:r>
            <a:r>
              <a:rPr lang="en-US" altLang="zh-CN" dirty="0" smtClean="0"/>
              <a:t>     50</a:t>
            </a:r>
            <a:endParaRPr lang="en-US" altLang="zh-CN" dirty="0"/>
          </a:p>
        </p:txBody>
      </p:sp>
      <p:sp>
        <p:nvSpPr>
          <p:cNvPr id="96" name="矩形 95"/>
          <p:cNvSpPr/>
          <p:nvPr/>
        </p:nvSpPr>
        <p:spPr>
          <a:xfrm>
            <a:off x="3571868" y="5500702"/>
            <a:ext cx="23574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选择重量最轻的物品</a:t>
            </a:r>
          </a:p>
        </p:txBody>
      </p:sp>
      <p:sp>
        <p:nvSpPr>
          <p:cNvPr id="97" name="矩形 96"/>
          <p:cNvSpPr/>
          <p:nvPr/>
        </p:nvSpPr>
        <p:spPr>
          <a:xfrm>
            <a:off x="5857884" y="5500702"/>
            <a:ext cx="3185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 smtClean="0">
                <a:solidFill>
                  <a:srgbClr val="0033CC"/>
                </a:solidFill>
                <a:latin typeface="微软雅黑" pitchFamily="34" charset="-122"/>
                <a:ea typeface="微软雅黑" pitchFamily="34" charset="-122"/>
              </a:rPr>
              <a:t>选择单位重量价值最大的物品</a:t>
            </a:r>
            <a:endParaRPr lang="zh-CN" altLang="en-US" dirty="0">
              <a:solidFill>
                <a:srgbClr val="0033CC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105" name="组合 104"/>
          <p:cNvGrpSpPr/>
          <p:nvPr/>
        </p:nvGrpSpPr>
        <p:grpSpPr>
          <a:xfrm>
            <a:off x="2402870" y="4724400"/>
            <a:ext cx="2391374" cy="776302"/>
            <a:chOff x="2402870" y="4724400"/>
            <a:chExt cx="2391374" cy="776302"/>
          </a:xfrm>
        </p:grpSpPr>
        <p:sp>
          <p:nvSpPr>
            <p:cNvPr id="219294" name="Text Box 158"/>
            <p:cNvSpPr txBox="1">
              <a:spLocks noChangeArrowheads="1"/>
            </p:cNvSpPr>
            <p:nvPr/>
          </p:nvSpPr>
          <p:spPr bwMode="auto">
            <a:xfrm>
              <a:off x="3786182" y="4724400"/>
              <a:ext cx="100806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dirty="0" smtClean="0">
                  <a:solidFill>
                    <a:schemeClr val="tx2"/>
                  </a:solidFill>
                  <a:latin typeface="微软雅黑" pitchFamily="34" charset="-122"/>
                  <a:ea typeface="微软雅黑" pitchFamily="34" charset="-122"/>
                </a:rPr>
                <a:t>180</a:t>
              </a:r>
              <a:br>
                <a:rPr lang="en-US" altLang="zh-CN" dirty="0" smtClean="0">
                  <a:solidFill>
                    <a:schemeClr val="tx2"/>
                  </a:solidFill>
                  <a:latin typeface="微软雅黑" pitchFamily="34" charset="-122"/>
                  <a:ea typeface="微软雅黑" pitchFamily="34" charset="-122"/>
                </a:rPr>
              </a:br>
              <a:r>
                <a:rPr lang="zh-CN" altLang="en-US" dirty="0" smtClean="0">
                  <a:latin typeface="微软雅黑" pitchFamily="34" charset="-122"/>
                  <a:ea typeface="微软雅黑" pitchFamily="34" charset="-122"/>
                </a:rPr>
                <a:t>策略</a:t>
              </a:r>
              <a:r>
                <a:rPr lang="en-US" altLang="zh-CN" dirty="0">
                  <a:latin typeface="微软雅黑" pitchFamily="34" charset="-122"/>
                  <a:ea typeface="微软雅黑" pitchFamily="34" charset="-122"/>
                </a:rPr>
                <a:t>1</a:t>
              </a:r>
            </a:p>
          </p:txBody>
        </p:sp>
        <p:cxnSp>
          <p:nvCxnSpPr>
            <p:cNvPr id="99" name="直接连接符 98"/>
            <p:cNvCxnSpPr>
              <a:endCxn id="219145" idx="0"/>
            </p:cNvCxnSpPr>
            <p:nvPr/>
          </p:nvCxnSpPr>
          <p:spPr>
            <a:xfrm rot="10800000" flipV="1">
              <a:off x="2402870" y="5214950"/>
              <a:ext cx="1383313" cy="285752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06" name="组合 105"/>
          <p:cNvGrpSpPr/>
          <p:nvPr/>
        </p:nvGrpSpPr>
        <p:grpSpPr>
          <a:xfrm>
            <a:off x="4750596" y="4724400"/>
            <a:ext cx="1329533" cy="776302"/>
            <a:chOff x="4750596" y="4724400"/>
            <a:chExt cx="1329533" cy="776302"/>
          </a:xfrm>
        </p:grpSpPr>
        <p:sp>
          <p:nvSpPr>
            <p:cNvPr id="219292" name="Text Box 156"/>
            <p:cNvSpPr txBox="1">
              <a:spLocks noChangeArrowheads="1"/>
            </p:cNvSpPr>
            <p:nvPr/>
          </p:nvSpPr>
          <p:spPr bwMode="auto">
            <a:xfrm>
              <a:off x="5072066" y="4724400"/>
              <a:ext cx="1008063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dirty="0" smtClean="0">
                  <a:solidFill>
                    <a:schemeClr val="tx2"/>
                  </a:solidFill>
                  <a:latin typeface="微软雅黑" pitchFamily="34" charset="-122"/>
                  <a:ea typeface="微软雅黑" pitchFamily="34" charset="-122"/>
                </a:rPr>
                <a:t>190</a:t>
              </a:r>
              <a:br>
                <a:rPr lang="en-US" altLang="zh-CN" dirty="0" smtClean="0">
                  <a:solidFill>
                    <a:schemeClr val="tx2"/>
                  </a:solidFill>
                  <a:latin typeface="微软雅黑" pitchFamily="34" charset="-122"/>
                  <a:ea typeface="微软雅黑" pitchFamily="34" charset="-122"/>
                </a:rPr>
              </a:br>
              <a:r>
                <a:rPr lang="zh-CN" altLang="en-US" dirty="0" smtClean="0">
                  <a:latin typeface="微软雅黑" pitchFamily="34" charset="-122"/>
                  <a:ea typeface="微软雅黑" pitchFamily="34" charset="-122"/>
                </a:rPr>
                <a:t>策略</a:t>
              </a:r>
              <a:r>
                <a:rPr lang="en-US" altLang="zh-CN" dirty="0">
                  <a:latin typeface="微软雅黑" pitchFamily="34" charset="-122"/>
                  <a:ea typeface="微软雅黑" pitchFamily="34" charset="-122"/>
                </a:rPr>
                <a:t>2</a:t>
              </a:r>
            </a:p>
          </p:txBody>
        </p:sp>
        <p:cxnSp>
          <p:nvCxnSpPr>
            <p:cNvPr id="102" name="直接连接符 101"/>
            <p:cNvCxnSpPr>
              <a:endCxn id="96" idx="0"/>
            </p:cNvCxnSpPr>
            <p:nvPr/>
          </p:nvCxnSpPr>
          <p:spPr>
            <a:xfrm rot="10800000" flipV="1">
              <a:off x="4750596" y="5286388"/>
              <a:ext cx="678661" cy="214314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07" name="组合 106"/>
          <p:cNvGrpSpPr/>
          <p:nvPr/>
        </p:nvGrpSpPr>
        <p:grpSpPr>
          <a:xfrm>
            <a:off x="6572264" y="4724400"/>
            <a:ext cx="1214446" cy="847740"/>
            <a:chOff x="6572264" y="4724400"/>
            <a:chExt cx="1214446" cy="847740"/>
          </a:xfrm>
        </p:grpSpPr>
        <p:sp>
          <p:nvSpPr>
            <p:cNvPr id="219286" name="Text Box 150"/>
            <p:cNvSpPr txBox="1">
              <a:spLocks noChangeArrowheads="1"/>
            </p:cNvSpPr>
            <p:nvPr/>
          </p:nvSpPr>
          <p:spPr bwMode="auto">
            <a:xfrm>
              <a:off x="6778648" y="4724400"/>
              <a:ext cx="100806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dirty="0" smtClean="0">
                  <a:solidFill>
                    <a:schemeClr val="tx2"/>
                  </a:solidFill>
                  <a:latin typeface="微软雅黑" pitchFamily="34" charset="-122"/>
                  <a:ea typeface="微软雅黑" pitchFamily="34" charset="-122"/>
                </a:rPr>
                <a:t>200</a:t>
              </a:r>
              <a:br>
                <a:rPr lang="en-US" altLang="zh-CN" dirty="0" smtClean="0">
                  <a:solidFill>
                    <a:schemeClr val="tx2"/>
                  </a:solidFill>
                  <a:latin typeface="微软雅黑" pitchFamily="34" charset="-122"/>
                  <a:ea typeface="微软雅黑" pitchFamily="34" charset="-122"/>
                </a:rPr>
              </a:br>
              <a:r>
                <a:rPr lang="zh-CN" altLang="en-US" dirty="0" smtClean="0">
                  <a:latin typeface="微软雅黑" pitchFamily="34" charset="-122"/>
                  <a:ea typeface="微软雅黑" pitchFamily="34" charset="-122"/>
                </a:rPr>
                <a:t>策略</a:t>
              </a:r>
              <a:r>
                <a:rPr lang="en-US" altLang="zh-CN" dirty="0">
                  <a:latin typeface="微软雅黑" pitchFamily="34" charset="-122"/>
                  <a:ea typeface="微软雅黑" pitchFamily="34" charset="-122"/>
                </a:rPr>
                <a:t>3</a:t>
              </a:r>
            </a:p>
          </p:txBody>
        </p:sp>
        <p:cxnSp>
          <p:nvCxnSpPr>
            <p:cNvPr id="104" name="直接连接符 103"/>
            <p:cNvCxnSpPr/>
            <p:nvPr/>
          </p:nvCxnSpPr>
          <p:spPr>
            <a:xfrm rot="5400000">
              <a:off x="6572264" y="5286388"/>
              <a:ext cx="285752" cy="28575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矩形 107"/>
          <p:cNvSpPr/>
          <p:nvPr/>
        </p:nvSpPr>
        <p:spPr>
          <a:xfrm>
            <a:off x="5072066" y="2357430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重量贪心</a:t>
            </a:r>
            <a:endParaRPr lang="zh-CN" altLang="en-US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9" name="矩形 108"/>
          <p:cNvSpPr/>
          <p:nvPr/>
        </p:nvSpPr>
        <p:spPr>
          <a:xfrm>
            <a:off x="3571868" y="2285992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价值贪心</a:t>
            </a:r>
            <a:endParaRPr lang="zh-CN" altLang="en-US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0" name="矩形 109"/>
          <p:cNvSpPr/>
          <p:nvPr/>
        </p:nvSpPr>
        <p:spPr>
          <a:xfrm>
            <a:off x="6572264" y="2357430"/>
            <a:ext cx="16430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价值密度贪心</a:t>
            </a:r>
            <a:endParaRPr lang="zh-CN" altLang="en-US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9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9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9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9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9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19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19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19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19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5" grpId="0"/>
      <p:bldP spid="219287" grpId="0" animBg="1"/>
      <p:bldP spid="219288" grpId="0" animBg="1"/>
      <p:bldP spid="219289" grpId="0" animBg="1"/>
      <p:bldP spid="219290" grpId="0" animBg="1"/>
      <p:bldP spid="219291" grpId="0" animBg="1"/>
      <p:bldP spid="219293" grpId="0" animBg="1"/>
      <p:bldP spid="219295" grpId="0" animBg="1"/>
      <p:bldP spid="219296" grpId="0" animBg="1"/>
      <p:bldP spid="96" grpId="0"/>
      <p:bldP spid="97" grpId="0"/>
      <p:bldP spid="108" grpId="0"/>
      <p:bldP spid="109" grpId="0"/>
      <p:bldP spid="1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000" smtClean="0"/>
              <a:t>部分背包问题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57158" y="1571612"/>
            <a:ext cx="821537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1.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改变数组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w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v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的排列顺序，使其按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v/m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升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降序排列；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              </a:t>
            </a:r>
            <a:r>
              <a:rPr lang="en-US" altLang="zh-CN" sz="2400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//</a:t>
            </a:r>
            <a:r>
              <a:rPr lang="zh-CN" altLang="en-US" sz="2400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算法时间主要消耗部分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2.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将数组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x[n]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初始化为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0 </a:t>
            </a:r>
            <a:endParaRPr lang="en-US" altLang="zh-CN" sz="2400" dirty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3.i=1,V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为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0</a:t>
            </a:r>
            <a:endParaRPr lang="en-US" altLang="zh-CN" sz="2400" dirty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4.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循环直到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(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w[t[</a:t>
            </a:r>
            <a:r>
              <a:rPr lang="en-US" altLang="zh-CN" sz="2400" dirty="0" err="1" smtClean="0">
                <a:latin typeface="微软雅黑" pitchFamily="34" charset="-122"/>
                <a:ea typeface="微软雅黑" pitchFamily="34" charset="-122"/>
              </a:rPr>
              <a:t>i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]]&gt;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C)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   4.1 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x[t[</a:t>
            </a:r>
            <a:r>
              <a:rPr lang="en-US" altLang="zh-CN" sz="2400" dirty="0" err="1" smtClean="0">
                <a:latin typeface="微软雅黑" pitchFamily="34" charset="-122"/>
                <a:ea typeface="微软雅黑" pitchFamily="34" charset="-122"/>
              </a:rPr>
              <a:t>i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]]=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1  //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将第</a:t>
            </a:r>
            <a:r>
              <a:rPr lang="en-US" altLang="zh-CN" sz="2400" dirty="0" err="1">
                <a:latin typeface="微软雅黑" pitchFamily="34" charset="-122"/>
                <a:ea typeface="微软雅黑" pitchFamily="34" charset="-122"/>
              </a:rPr>
              <a:t>i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个物品放入背包，整体装入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   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4.2 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C=C-w[t[</a:t>
            </a:r>
            <a:r>
              <a:rPr lang="en-US" altLang="zh-CN" sz="2400" dirty="0" err="1" smtClean="0">
                <a:latin typeface="微软雅黑" pitchFamily="34" charset="-122"/>
                <a:ea typeface="微软雅黑" pitchFamily="34" charset="-122"/>
              </a:rPr>
              <a:t>i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]]; 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V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+=v[t[</a:t>
            </a:r>
            <a:r>
              <a:rPr lang="en-US" altLang="zh-CN" sz="2400" dirty="0" err="1" smtClean="0">
                <a:latin typeface="微软雅黑" pitchFamily="34" charset="-122"/>
                <a:ea typeface="微软雅黑" pitchFamily="34" charset="-122"/>
              </a:rPr>
              <a:t>i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]];</a:t>
            </a:r>
            <a:endParaRPr lang="en-US" altLang="zh-CN" sz="2400" dirty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   4.3  </a:t>
            </a:r>
            <a:r>
              <a:rPr lang="en-US" altLang="zh-CN" sz="2400" dirty="0" err="1">
                <a:latin typeface="微软雅黑" pitchFamily="34" charset="-122"/>
                <a:ea typeface="微软雅黑" pitchFamily="34" charset="-122"/>
              </a:rPr>
              <a:t>i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++;</a:t>
            </a:r>
            <a:endParaRPr lang="en-US" altLang="zh-CN" sz="2400" dirty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5.x[t[</a:t>
            </a:r>
            <a:r>
              <a:rPr lang="en-US" altLang="zh-CN" sz="2400" dirty="0" err="1" smtClean="0">
                <a:latin typeface="微软雅黑" pitchFamily="34" charset="-122"/>
                <a:ea typeface="微软雅黑" pitchFamily="34" charset="-122"/>
              </a:rPr>
              <a:t>i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]]=C/w[t[</a:t>
            </a:r>
            <a:r>
              <a:rPr lang="en-US" altLang="zh-CN" sz="2400" dirty="0" err="1" smtClean="0">
                <a:latin typeface="微软雅黑" pitchFamily="34" charset="-122"/>
                <a:ea typeface="微软雅黑" pitchFamily="34" charset="-122"/>
              </a:rPr>
              <a:t>i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]]    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//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最后一个，可拆解部分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装入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6. V+= C/w[t[</a:t>
            </a:r>
            <a:r>
              <a:rPr lang="en-US" altLang="zh-CN" sz="2400" dirty="0" err="1" smtClean="0">
                <a:latin typeface="微软雅黑" pitchFamily="34" charset="-122"/>
                <a:ea typeface="微软雅黑" pitchFamily="34" charset="-122"/>
              </a:rPr>
              <a:t>i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]]*v[t[</a:t>
            </a:r>
            <a:r>
              <a:rPr lang="en-US" altLang="zh-CN" sz="2400" dirty="0" err="1" smtClean="0">
                <a:latin typeface="微软雅黑" pitchFamily="34" charset="-122"/>
                <a:ea typeface="微软雅黑" pitchFamily="34" charset="-122"/>
              </a:rPr>
              <a:t>i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]]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643702" y="2285992"/>
          <a:ext cx="25003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"/>
                <a:gridCol w="571492"/>
                <a:gridCol w="500060"/>
                <a:gridCol w="500060"/>
                <a:gridCol w="5000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…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…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5786448" y="2285992"/>
            <a:ext cx="714380" cy="35719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w[]</a:t>
            </a:r>
            <a:endParaRPr lang="zh-CN" altLang="en-US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6643702" y="2714620"/>
          <a:ext cx="25003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"/>
                <a:gridCol w="571492"/>
                <a:gridCol w="500060"/>
                <a:gridCol w="500060"/>
                <a:gridCol w="5000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60</a:t>
                      </a:r>
                      <a:endParaRPr lang="zh-CN" alt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120</a:t>
                      </a:r>
                      <a:endParaRPr lang="zh-CN" alt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50</a:t>
                      </a:r>
                      <a:endParaRPr lang="zh-CN" alt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…</a:t>
                      </a:r>
                      <a:endParaRPr lang="zh-CN" alt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…</a:t>
                      </a:r>
                      <a:endParaRPr lang="zh-CN" alt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5786448" y="2714620"/>
            <a:ext cx="714380" cy="35719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v[]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5786446" y="3214686"/>
            <a:ext cx="714380" cy="35719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t[]</a:t>
            </a:r>
            <a:endParaRPr lang="zh-CN" altLang="en-US" dirty="0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6643702" y="3214686"/>
          <a:ext cx="25003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"/>
                <a:gridCol w="571492"/>
                <a:gridCol w="500060"/>
                <a:gridCol w="500060"/>
                <a:gridCol w="5000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…</a:t>
                      </a:r>
                      <a:endParaRPr lang="zh-CN" alt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…</a:t>
                      </a:r>
                      <a:endParaRPr lang="zh-CN" alt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5" name="矩形 14"/>
          <p:cNvSpPr/>
          <p:nvPr/>
        </p:nvSpPr>
        <p:spPr>
          <a:xfrm>
            <a:off x="5786446" y="4357694"/>
            <a:ext cx="714380" cy="35719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x[]</a:t>
            </a:r>
            <a:endParaRPr lang="zh-CN" altLang="en-US" dirty="0"/>
          </a:p>
        </p:txBody>
      </p:sp>
      <p:graphicFrame>
        <p:nvGraphicFramePr>
          <p:cNvPr id="16" name="表格 15"/>
          <p:cNvGraphicFramePr>
            <a:graphicFrameLocks noGrp="1"/>
          </p:cNvGraphicFramePr>
          <p:nvPr/>
        </p:nvGraphicFramePr>
        <p:xfrm>
          <a:off x="6643700" y="4357694"/>
          <a:ext cx="25003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0"/>
                <a:gridCol w="500060"/>
                <a:gridCol w="500060"/>
                <a:gridCol w="500060"/>
                <a:gridCol w="5000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8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8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86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86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 smtClean="0"/>
              <a:t>0-1</a:t>
            </a:r>
            <a:r>
              <a:rPr lang="zh-CN" altLang="en-US" sz="4000" smtClean="0"/>
              <a:t>背包和完全背包（不拆解）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064500" cy="372905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2800" dirty="0" smtClean="0">
                <a:latin typeface="Times New Roman" pitchFamily="18" charset="0"/>
              </a:rPr>
              <a:t>0-1</a:t>
            </a:r>
            <a:r>
              <a:rPr lang="zh-CN" altLang="en-US" sz="2800" dirty="0" smtClean="0">
                <a:latin typeface="Times New Roman" pitchFamily="18" charset="0"/>
              </a:rPr>
              <a:t>背包：背包容量</a:t>
            </a:r>
            <a:r>
              <a:rPr lang="en-US" altLang="zh-CN" sz="2800" dirty="0" smtClean="0">
                <a:latin typeface="Times New Roman" pitchFamily="18" charset="0"/>
              </a:rPr>
              <a:t>m</a:t>
            </a:r>
            <a:r>
              <a:rPr lang="zh-CN" altLang="en-US" sz="2800" dirty="0" smtClean="0">
                <a:latin typeface="Times New Roman" pitchFamily="18" charset="0"/>
              </a:rPr>
              <a:t>，物品</a:t>
            </a:r>
            <a:r>
              <a:rPr lang="en-US" altLang="zh-CN" sz="2800" dirty="0" smtClean="0">
                <a:latin typeface="Times New Roman" pitchFamily="18" charset="0"/>
              </a:rPr>
              <a:t>n</a:t>
            </a:r>
            <a:r>
              <a:rPr lang="zh-CN" altLang="en-US" sz="2800" dirty="0" smtClean="0">
                <a:latin typeface="Times New Roman" pitchFamily="18" charset="0"/>
              </a:rPr>
              <a:t>件，重量分别为</a:t>
            </a:r>
            <a:r>
              <a:rPr lang="en-US" altLang="zh-CN" sz="2800" dirty="0" smtClean="0">
                <a:latin typeface="Times New Roman" pitchFamily="18" charset="0"/>
              </a:rPr>
              <a:t>w1,w2,…,</a:t>
            </a:r>
            <a:r>
              <a:rPr lang="en-US" altLang="zh-CN" sz="2800" dirty="0" err="1" smtClean="0">
                <a:latin typeface="Times New Roman" pitchFamily="18" charset="0"/>
              </a:rPr>
              <a:t>wn</a:t>
            </a:r>
            <a:r>
              <a:rPr lang="zh-CN" altLang="en-US" sz="2800" dirty="0" smtClean="0">
                <a:latin typeface="Times New Roman" pitchFamily="18" charset="0"/>
              </a:rPr>
              <a:t>，价值分别为</a:t>
            </a:r>
            <a:r>
              <a:rPr lang="en-US" altLang="zh-CN" sz="2800" dirty="0" smtClean="0">
                <a:latin typeface="Times New Roman" pitchFamily="18" charset="0"/>
              </a:rPr>
              <a:t>v1,v2,…,</a:t>
            </a:r>
            <a:r>
              <a:rPr lang="en-US" altLang="zh-CN" sz="2800" dirty="0" err="1" smtClean="0">
                <a:latin typeface="Times New Roman" pitchFamily="18" charset="0"/>
              </a:rPr>
              <a:t>vn</a:t>
            </a:r>
            <a:r>
              <a:rPr lang="zh-CN" altLang="en-US" sz="2800" dirty="0" smtClean="0">
                <a:latin typeface="Times New Roman" pitchFamily="18" charset="0"/>
              </a:rPr>
              <a:t>。</a:t>
            </a:r>
            <a:r>
              <a:rPr lang="zh-CN" altLang="en-US" sz="2800" dirty="0" smtClean="0">
                <a:solidFill>
                  <a:srgbClr val="FF0000"/>
                </a:solidFill>
                <a:latin typeface="Times New Roman" pitchFamily="18" charset="0"/>
              </a:rPr>
              <a:t>每种物品只有</a:t>
            </a:r>
            <a:r>
              <a:rPr lang="en-US" altLang="zh-CN" sz="2800" dirty="0" smtClean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zh-CN" altLang="en-US" sz="2800" dirty="0" smtClean="0">
                <a:solidFill>
                  <a:srgbClr val="FF0000"/>
                </a:solidFill>
                <a:latin typeface="Times New Roman" pitchFamily="18" charset="0"/>
              </a:rPr>
              <a:t>件</a:t>
            </a:r>
            <a:r>
              <a:rPr lang="zh-CN" altLang="en-US" sz="2800" dirty="0" smtClean="0">
                <a:latin typeface="Times New Roman" pitchFamily="18" charset="0"/>
              </a:rPr>
              <a:t>。求能获得的总价值。</a:t>
            </a:r>
          </a:p>
          <a:p>
            <a:pPr eaLnBrk="1" hangingPunct="1"/>
            <a:endParaRPr lang="zh-CN" altLang="en-US" sz="2800" dirty="0" smtClean="0">
              <a:latin typeface="Times New Roman" pitchFamily="18" charset="0"/>
            </a:endParaRPr>
          </a:p>
          <a:p>
            <a:pPr eaLnBrk="1" hangingPunct="1"/>
            <a:r>
              <a:rPr lang="zh-CN" altLang="en-US" sz="2800" dirty="0" smtClean="0">
                <a:latin typeface="Times New Roman" pitchFamily="18" charset="0"/>
              </a:rPr>
              <a:t>完全背包：背包容量</a:t>
            </a:r>
            <a:r>
              <a:rPr lang="en-US" altLang="zh-CN" sz="2800" dirty="0" smtClean="0">
                <a:latin typeface="Times New Roman" pitchFamily="18" charset="0"/>
              </a:rPr>
              <a:t>m</a:t>
            </a:r>
            <a:r>
              <a:rPr lang="zh-CN" altLang="en-US" sz="2800" dirty="0" smtClean="0">
                <a:latin typeface="Times New Roman" pitchFamily="18" charset="0"/>
              </a:rPr>
              <a:t>，物品</a:t>
            </a:r>
            <a:r>
              <a:rPr lang="en-US" altLang="zh-CN" sz="2800" dirty="0" smtClean="0">
                <a:latin typeface="Times New Roman" pitchFamily="18" charset="0"/>
              </a:rPr>
              <a:t>n</a:t>
            </a:r>
            <a:r>
              <a:rPr lang="zh-CN" altLang="en-US" sz="2800" dirty="0" smtClean="0">
                <a:latin typeface="Times New Roman" pitchFamily="18" charset="0"/>
              </a:rPr>
              <a:t>件，重量分别为</a:t>
            </a:r>
            <a:r>
              <a:rPr lang="en-US" altLang="zh-CN" sz="2800" dirty="0" smtClean="0">
                <a:latin typeface="Times New Roman" pitchFamily="18" charset="0"/>
              </a:rPr>
              <a:t>w1,w2,…,</a:t>
            </a:r>
            <a:r>
              <a:rPr lang="en-US" altLang="zh-CN" sz="2800" dirty="0" err="1" smtClean="0">
                <a:latin typeface="Times New Roman" pitchFamily="18" charset="0"/>
              </a:rPr>
              <a:t>wn</a:t>
            </a:r>
            <a:r>
              <a:rPr lang="zh-CN" altLang="en-US" sz="2800" dirty="0" smtClean="0">
                <a:latin typeface="Times New Roman" pitchFamily="18" charset="0"/>
              </a:rPr>
              <a:t>，价值分别为</a:t>
            </a:r>
            <a:r>
              <a:rPr lang="en-US" altLang="zh-CN" sz="2800" dirty="0" smtClean="0">
                <a:latin typeface="Times New Roman" pitchFamily="18" charset="0"/>
              </a:rPr>
              <a:t>v1,v2,…,</a:t>
            </a:r>
            <a:r>
              <a:rPr lang="en-US" altLang="zh-CN" sz="2800" dirty="0" err="1" smtClean="0">
                <a:latin typeface="Times New Roman" pitchFamily="18" charset="0"/>
              </a:rPr>
              <a:t>vn</a:t>
            </a:r>
            <a:r>
              <a:rPr lang="zh-CN" altLang="en-US" sz="2800" dirty="0" smtClean="0">
                <a:latin typeface="Times New Roman" pitchFamily="18" charset="0"/>
              </a:rPr>
              <a:t>。</a:t>
            </a:r>
            <a:r>
              <a:rPr lang="zh-CN" altLang="en-US" sz="2800" dirty="0" smtClean="0">
                <a:solidFill>
                  <a:srgbClr val="FF0000"/>
                </a:solidFill>
                <a:latin typeface="Times New Roman" pitchFamily="18" charset="0"/>
              </a:rPr>
              <a:t>每种物品的件数足够多</a:t>
            </a:r>
            <a:r>
              <a:rPr lang="zh-CN" altLang="en-US" sz="2800" dirty="0" smtClean="0">
                <a:latin typeface="Times New Roman" pitchFamily="18" charset="0"/>
              </a:rPr>
              <a:t>。求能获得的总价值。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期末上机考试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25963"/>
          </a:xfrm>
        </p:spPr>
        <p:txBody>
          <a:bodyPr/>
          <a:lstStyle/>
          <a:p>
            <a:r>
              <a:rPr lang="zh-CN" altLang="en-US" dirty="0" smtClean="0"/>
              <a:t>时间：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1</a:t>
            </a:r>
            <a:r>
              <a:rPr lang="zh-CN" altLang="en-US" dirty="0" smtClean="0"/>
              <a:t>月</a:t>
            </a:r>
            <a:r>
              <a:rPr lang="en-US" altLang="zh-CN" dirty="0" smtClean="0"/>
              <a:t>3</a:t>
            </a:r>
            <a:r>
              <a:rPr lang="zh-CN" altLang="en-US" dirty="0" smtClean="0"/>
              <a:t>日（周三</a:t>
            </a:r>
            <a:r>
              <a:rPr lang="zh-CN" altLang="en-US" dirty="0" smtClean="0"/>
              <a:t>）</a:t>
            </a:r>
            <a:r>
              <a:rPr lang="en-US" altLang="zh-CN" dirty="0" smtClean="0"/>
              <a:t>15</a:t>
            </a:r>
            <a:r>
              <a:rPr lang="zh-CN" altLang="en-US" dirty="0" smtClean="0"/>
              <a:t>：</a:t>
            </a:r>
            <a:r>
              <a:rPr lang="en-US" altLang="zh-CN" dirty="0" smtClean="0"/>
              <a:t>00-17</a:t>
            </a:r>
            <a:r>
              <a:rPr lang="zh-CN" altLang="en-US" dirty="0" smtClean="0"/>
              <a:t>：</a:t>
            </a:r>
            <a:r>
              <a:rPr lang="en-US" altLang="zh-CN" dirty="0" smtClean="0"/>
              <a:t>00</a:t>
            </a:r>
            <a:endParaRPr lang="en-US" altLang="zh-CN" dirty="0" smtClean="0"/>
          </a:p>
          <a:p>
            <a:r>
              <a:rPr lang="zh-CN" altLang="en-US" dirty="0" smtClean="0"/>
              <a:t>地点：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信息楼</a:t>
            </a:r>
            <a:r>
              <a:rPr lang="en-US" altLang="zh-CN" dirty="0" smtClean="0"/>
              <a:t>121</a:t>
            </a:r>
            <a:r>
              <a:rPr lang="zh-CN" altLang="en-US" dirty="0" smtClean="0"/>
              <a:t>专业机房</a:t>
            </a:r>
            <a:endParaRPr lang="en-US" altLang="zh-CN" dirty="0" smtClean="0"/>
          </a:p>
          <a:p>
            <a:r>
              <a:rPr lang="zh-CN" altLang="en-US" dirty="0" smtClean="0"/>
              <a:t>允许：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带书、笔记、笔</a:t>
            </a:r>
            <a:endParaRPr lang="en-US" altLang="zh-CN" dirty="0" smtClean="0"/>
          </a:p>
          <a:p>
            <a:r>
              <a:rPr lang="zh-CN" altLang="en-US" dirty="0" smtClean="0"/>
              <a:t>禁止：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手机、</a:t>
            </a:r>
            <a:r>
              <a:rPr lang="en-US" altLang="zh-CN" dirty="0" smtClean="0"/>
              <a:t>U</a:t>
            </a:r>
            <a:r>
              <a:rPr lang="zh-CN" altLang="en-US" dirty="0" smtClean="0"/>
              <a:t>盘等电子设备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34</a:t>
            </a:fld>
            <a:endParaRPr lang="zh-CN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递推化梯形法求解定积分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4</a:t>
            </a:fld>
            <a:endParaRPr lang="zh-CN" altLang="en-US" dirty="0"/>
          </a:p>
        </p:txBody>
      </p:sp>
      <p:cxnSp>
        <p:nvCxnSpPr>
          <p:cNvPr id="6" name="直接箭头连接符 5"/>
          <p:cNvCxnSpPr/>
          <p:nvPr/>
        </p:nvCxnSpPr>
        <p:spPr>
          <a:xfrm>
            <a:off x="1071538" y="5143512"/>
            <a:ext cx="44291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 rot="5400000" flipH="1" flipV="1">
            <a:off x="-428660" y="3643314"/>
            <a:ext cx="300039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任意多边形 8"/>
          <p:cNvSpPr/>
          <p:nvPr/>
        </p:nvSpPr>
        <p:spPr>
          <a:xfrm>
            <a:off x="1556084" y="2727158"/>
            <a:ext cx="3320716" cy="705853"/>
          </a:xfrm>
          <a:custGeom>
            <a:avLst/>
            <a:gdLst>
              <a:gd name="connsiteX0" fmla="*/ 0 w 3320716"/>
              <a:gd name="connsiteY0" fmla="*/ 705853 h 705853"/>
              <a:gd name="connsiteX1" fmla="*/ 1138990 w 3320716"/>
              <a:gd name="connsiteY1" fmla="*/ 96253 h 705853"/>
              <a:gd name="connsiteX2" fmla="*/ 2374232 w 3320716"/>
              <a:gd name="connsiteY2" fmla="*/ 641684 h 705853"/>
              <a:gd name="connsiteX3" fmla="*/ 3320716 w 3320716"/>
              <a:gd name="connsiteY3" fmla="*/ 0 h 705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0716" h="705853">
                <a:moveTo>
                  <a:pt x="0" y="705853"/>
                </a:moveTo>
                <a:cubicBezTo>
                  <a:pt x="371642" y="406400"/>
                  <a:pt x="743285" y="106948"/>
                  <a:pt x="1138990" y="96253"/>
                </a:cubicBezTo>
                <a:cubicBezTo>
                  <a:pt x="1534695" y="85558"/>
                  <a:pt x="2010611" y="657726"/>
                  <a:pt x="2374232" y="641684"/>
                </a:cubicBezTo>
                <a:cubicBezTo>
                  <a:pt x="2737853" y="625642"/>
                  <a:pt x="3029284" y="312821"/>
                  <a:pt x="3320716" y="0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连接符 10"/>
          <p:cNvCxnSpPr>
            <a:stCxn id="9" idx="3"/>
          </p:cNvCxnSpPr>
          <p:nvPr/>
        </p:nvCxnSpPr>
        <p:spPr>
          <a:xfrm flipH="1">
            <a:off x="4873272" y="2727158"/>
            <a:ext cx="3528" cy="2416354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1571604" y="3433011"/>
            <a:ext cx="15520" cy="1710501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rot="5400000">
            <a:off x="1428728" y="3071810"/>
            <a:ext cx="1071570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rot="5400000">
            <a:off x="1428728" y="3143248"/>
            <a:ext cx="1714512" cy="1285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rot="5400000">
            <a:off x="1714480" y="3500438"/>
            <a:ext cx="1928826" cy="1357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rot="5400000">
            <a:off x="2321703" y="3750471"/>
            <a:ext cx="1785950" cy="1143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rot="5400000">
            <a:off x="2857488" y="3643314"/>
            <a:ext cx="2000264" cy="1143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 rot="5400000">
            <a:off x="3643306" y="3857628"/>
            <a:ext cx="1571636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rot="5400000">
            <a:off x="4321967" y="4607727"/>
            <a:ext cx="642942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1857356" y="2357430"/>
            <a:ext cx="1071570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 smtClean="0">
                <a:solidFill>
                  <a:schemeClr val="tx1"/>
                </a:solidFill>
              </a:rPr>
              <a:t>f(x)</a:t>
            </a:r>
            <a:endParaRPr lang="zh-CN" altLang="en-US" sz="3200" dirty="0">
              <a:solidFill>
                <a:schemeClr val="tx1"/>
              </a:solidFill>
            </a:endParaRPr>
          </a:p>
        </p:txBody>
      </p:sp>
      <p:graphicFrame>
        <p:nvGraphicFramePr>
          <p:cNvPr id="33" name="内容占位符 32"/>
          <p:cNvGraphicFramePr>
            <a:graphicFrameLocks noChangeAspect="1"/>
          </p:cNvGraphicFramePr>
          <p:nvPr>
            <p:ph idx="1"/>
          </p:nvPr>
        </p:nvGraphicFramePr>
        <p:xfrm>
          <a:off x="5857875" y="3081338"/>
          <a:ext cx="1857375" cy="700087"/>
        </p:xfrm>
        <a:graphic>
          <a:graphicData uri="http://schemas.openxmlformats.org/presentationml/2006/ole">
            <p:oleObj spid="_x0000_s2050" name="Equation" r:id="rId3" imgW="876240" imgH="330120" progId="Equation.3">
              <p:embed/>
            </p:oleObj>
          </a:graphicData>
        </a:graphic>
      </p:graphicFrame>
      <p:cxnSp>
        <p:nvCxnSpPr>
          <p:cNvPr id="37" name="直接连接符 36"/>
          <p:cNvCxnSpPr/>
          <p:nvPr/>
        </p:nvCxnSpPr>
        <p:spPr>
          <a:xfrm flipV="1">
            <a:off x="3500430" y="3643314"/>
            <a:ext cx="1000132" cy="714380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/>
          <p:nvPr/>
        </p:nvCxnSpPr>
        <p:spPr>
          <a:xfrm flipV="1">
            <a:off x="4500562" y="3429000"/>
            <a:ext cx="1285884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直接连接符 42"/>
          <p:cNvCxnSpPr>
            <a:stCxn id="9" idx="0"/>
            <a:endCxn id="9" idx="3"/>
          </p:cNvCxnSpPr>
          <p:nvPr/>
        </p:nvCxnSpPr>
        <p:spPr>
          <a:xfrm flipV="1">
            <a:off x="1556084" y="2727158"/>
            <a:ext cx="3320716" cy="705853"/>
          </a:xfrm>
          <a:prstGeom prst="line">
            <a:avLst/>
          </a:prstGeom>
          <a:ln>
            <a:solidFill>
              <a:srgbClr val="002060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44" name="内容占位符 32"/>
          <p:cNvGraphicFramePr>
            <a:graphicFrameLocks noChangeAspect="1"/>
          </p:cNvGraphicFramePr>
          <p:nvPr/>
        </p:nvGraphicFramePr>
        <p:xfrm>
          <a:off x="5429256" y="1928802"/>
          <a:ext cx="2549525" cy="858838"/>
        </p:xfrm>
        <a:graphic>
          <a:graphicData uri="http://schemas.openxmlformats.org/presentationml/2006/ole">
            <p:oleObj spid="_x0000_s2051" name="Equation" r:id="rId4" imgW="1168200" imgH="393480" progId="Equation.3">
              <p:embed/>
            </p:oleObj>
          </a:graphicData>
        </a:graphic>
      </p:graphicFrame>
      <p:sp>
        <p:nvSpPr>
          <p:cNvPr id="45" name="矩形 44"/>
          <p:cNvSpPr/>
          <p:nvPr/>
        </p:nvSpPr>
        <p:spPr>
          <a:xfrm>
            <a:off x="2714612" y="2357430"/>
            <a:ext cx="1428760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200" dirty="0" smtClean="0">
                <a:solidFill>
                  <a:schemeClr val="tx1"/>
                </a:solidFill>
              </a:rPr>
              <a:t>=2x+1</a:t>
            </a:r>
            <a:endParaRPr lang="zh-CN" altLang="en-US" sz="3200" dirty="0">
              <a:solidFill>
                <a:schemeClr val="tx1"/>
              </a:solidFill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643174" y="2285992"/>
            <a:ext cx="1643074" cy="500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200" dirty="0" smtClean="0">
                <a:solidFill>
                  <a:schemeClr val="tx1"/>
                </a:solidFill>
              </a:rPr>
              <a:t>= </a:t>
            </a:r>
            <a:r>
              <a:rPr lang="en-US" altLang="zh-CN" sz="3200" dirty="0" err="1" smtClean="0">
                <a:solidFill>
                  <a:srgbClr val="C00000"/>
                </a:solidFill>
              </a:rPr>
              <a:t>sinx</a:t>
            </a:r>
            <a:r>
              <a:rPr lang="en-US" altLang="zh-CN" sz="3200" dirty="0" smtClean="0">
                <a:solidFill>
                  <a:srgbClr val="C00000"/>
                </a:solidFill>
              </a:rPr>
              <a:t>/x</a:t>
            </a:r>
            <a:endParaRPr lang="zh-CN" altLang="en-US" sz="3200" dirty="0">
              <a:solidFill>
                <a:srgbClr val="C00000"/>
              </a:solidFill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1357290" y="5143512"/>
            <a:ext cx="500066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chemeClr val="tx1"/>
                </a:solidFill>
              </a:rPr>
              <a:t>a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4572000" y="5143512"/>
            <a:ext cx="500066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chemeClr val="tx1"/>
                </a:solidFill>
              </a:rPr>
              <a:t>b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递推化梯形法求解定积分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5</a:t>
            </a:fld>
            <a:endParaRPr lang="zh-CN" altLang="en-US" dirty="0"/>
          </a:p>
        </p:txBody>
      </p:sp>
      <p:cxnSp>
        <p:nvCxnSpPr>
          <p:cNvPr id="5" name="直接箭头连接符 4"/>
          <p:cNvCxnSpPr/>
          <p:nvPr/>
        </p:nvCxnSpPr>
        <p:spPr>
          <a:xfrm>
            <a:off x="357952" y="5143512"/>
            <a:ext cx="44291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直接箭头连接符 5"/>
          <p:cNvCxnSpPr/>
          <p:nvPr/>
        </p:nvCxnSpPr>
        <p:spPr>
          <a:xfrm rot="5400000" flipH="1" flipV="1">
            <a:off x="-1142246" y="3643314"/>
            <a:ext cx="300039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任意多边形 6"/>
          <p:cNvSpPr/>
          <p:nvPr/>
        </p:nvSpPr>
        <p:spPr>
          <a:xfrm>
            <a:off x="842498" y="2727158"/>
            <a:ext cx="3320716" cy="705853"/>
          </a:xfrm>
          <a:custGeom>
            <a:avLst/>
            <a:gdLst>
              <a:gd name="connsiteX0" fmla="*/ 0 w 3320716"/>
              <a:gd name="connsiteY0" fmla="*/ 705853 h 705853"/>
              <a:gd name="connsiteX1" fmla="*/ 1138990 w 3320716"/>
              <a:gd name="connsiteY1" fmla="*/ 96253 h 705853"/>
              <a:gd name="connsiteX2" fmla="*/ 2374232 w 3320716"/>
              <a:gd name="connsiteY2" fmla="*/ 641684 h 705853"/>
              <a:gd name="connsiteX3" fmla="*/ 3320716 w 3320716"/>
              <a:gd name="connsiteY3" fmla="*/ 0 h 705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0716" h="705853">
                <a:moveTo>
                  <a:pt x="0" y="705853"/>
                </a:moveTo>
                <a:cubicBezTo>
                  <a:pt x="371642" y="406400"/>
                  <a:pt x="743285" y="106948"/>
                  <a:pt x="1138990" y="96253"/>
                </a:cubicBezTo>
                <a:cubicBezTo>
                  <a:pt x="1534695" y="85558"/>
                  <a:pt x="2010611" y="657726"/>
                  <a:pt x="2374232" y="641684"/>
                </a:cubicBezTo>
                <a:cubicBezTo>
                  <a:pt x="2737853" y="625642"/>
                  <a:pt x="3029284" y="312821"/>
                  <a:pt x="3320716" y="0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" name="直接连接符 7"/>
          <p:cNvCxnSpPr>
            <a:stCxn id="7" idx="3"/>
          </p:cNvCxnSpPr>
          <p:nvPr/>
        </p:nvCxnSpPr>
        <p:spPr>
          <a:xfrm flipH="1">
            <a:off x="4159686" y="2727158"/>
            <a:ext cx="3528" cy="2416354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858018" y="3433011"/>
            <a:ext cx="15520" cy="1710501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1143770" y="2357430"/>
            <a:ext cx="1071570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 smtClean="0">
                <a:solidFill>
                  <a:schemeClr val="tx1"/>
                </a:solidFill>
              </a:rPr>
              <a:t>f(x)</a:t>
            </a:r>
            <a:endParaRPr lang="zh-CN" altLang="en-US" sz="3200" dirty="0">
              <a:solidFill>
                <a:schemeClr val="tx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056422" y="2341388"/>
            <a:ext cx="1428760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200" dirty="0" smtClean="0">
                <a:solidFill>
                  <a:schemeClr val="tx1"/>
                </a:solidFill>
              </a:rPr>
              <a:t>=</a:t>
            </a:r>
            <a:r>
              <a:rPr lang="en-US" altLang="zh-CN" sz="3200" dirty="0" err="1" smtClean="0">
                <a:solidFill>
                  <a:srgbClr val="C00000"/>
                </a:solidFill>
              </a:rPr>
              <a:t>sinx</a:t>
            </a:r>
            <a:r>
              <a:rPr lang="en-US" altLang="zh-CN" sz="3200" dirty="0" smtClean="0">
                <a:solidFill>
                  <a:srgbClr val="C00000"/>
                </a:solidFill>
              </a:rPr>
              <a:t>/x</a:t>
            </a:r>
            <a:endParaRPr lang="zh-CN" altLang="en-US" sz="3200" dirty="0">
              <a:solidFill>
                <a:srgbClr val="C00000"/>
              </a:solidFill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572000" y="1857364"/>
          <a:ext cx="3130550" cy="858837"/>
        </p:xfrm>
        <a:graphic>
          <a:graphicData uri="http://schemas.openxmlformats.org/presentationml/2006/ole">
            <p:oleObj spid="_x0000_s3074" name="Equation" r:id="rId3" imgW="1434960" imgH="393480" progId="Equation.3">
              <p:embed/>
            </p:oleObj>
          </a:graphicData>
        </a:graphic>
      </p:graphicFrame>
      <p:sp>
        <p:nvSpPr>
          <p:cNvPr id="23" name="矩形 22"/>
          <p:cNvSpPr/>
          <p:nvPr/>
        </p:nvSpPr>
        <p:spPr>
          <a:xfrm>
            <a:off x="643704" y="5143512"/>
            <a:ext cx="500066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chemeClr val="tx1"/>
                </a:solidFill>
              </a:rPr>
              <a:t>a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858414" y="5143512"/>
            <a:ext cx="500066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chemeClr val="tx1"/>
                </a:solidFill>
              </a:rPr>
              <a:t>b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cxnSp>
        <p:nvCxnSpPr>
          <p:cNvPr id="26" name="直接连接符 25"/>
          <p:cNvCxnSpPr/>
          <p:nvPr/>
        </p:nvCxnSpPr>
        <p:spPr>
          <a:xfrm rot="5400000">
            <a:off x="1536679" y="4179099"/>
            <a:ext cx="2071702" cy="1588"/>
          </a:xfrm>
          <a:prstGeom prst="line">
            <a:avLst/>
          </a:prstGeom>
          <a:ln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2001026" y="5143512"/>
            <a:ext cx="135732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chemeClr val="tx1"/>
                </a:solidFill>
              </a:rPr>
              <a:t>(</a:t>
            </a:r>
            <a:r>
              <a:rPr lang="en-US" altLang="zh-CN" sz="2800" dirty="0" err="1" smtClean="0">
                <a:solidFill>
                  <a:schemeClr val="tx1"/>
                </a:solidFill>
              </a:rPr>
              <a:t>a+b</a:t>
            </a:r>
            <a:r>
              <a:rPr lang="en-US" altLang="zh-CN" sz="2800" dirty="0" smtClean="0">
                <a:solidFill>
                  <a:schemeClr val="tx1"/>
                </a:solidFill>
              </a:rPr>
              <a:t>)/2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cxnSp>
        <p:nvCxnSpPr>
          <p:cNvPr id="29" name="直接连接符 28"/>
          <p:cNvCxnSpPr/>
          <p:nvPr/>
        </p:nvCxnSpPr>
        <p:spPr>
          <a:xfrm flipV="1">
            <a:off x="858018" y="3143248"/>
            <a:ext cx="1714512" cy="357190"/>
          </a:xfrm>
          <a:prstGeom prst="line">
            <a:avLst/>
          </a:prstGeom>
          <a:ln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直接连接符 30"/>
          <p:cNvCxnSpPr>
            <a:endCxn id="7" idx="3"/>
          </p:cNvCxnSpPr>
          <p:nvPr/>
        </p:nvCxnSpPr>
        <p:spPr>
          <a:xfrm flipV="1">
            <a:off x="2572530" y="2727158"/>
            <a:ext cx="1590684" cy="416090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Object 2"/>
          <p:cNvGraphicFramePr>
            <a:graphicFrameLocks noChangeAspect="1"/>
          </p:cNvGraphicFramePr>
          <p:nvPr/>
        </p:nvGraphicFramePr>
        <p:xfrm>
          <a:off x="4572000" y="2786058"/>
          <a:ext cx="4357718" cy="833382"/>
        </p:xfrm>
        <a:graphic>
          <a:graphicData uri="http://schemas.openxmlformats.org/presentationml/2006/ole">
            <p:oleObj spid="_x0000_s3075" name="Equation" r:id="rId4" imgW="2260440" imgH="431640" progId="Equation.3">
              <p:embed/>
            </p:oleObj>
          </a:graphicData>
        </a:graphic>
      </p:graphicFrame>
      <p:graphicFrame>
        <p:nvGraphicFramePr>
          <p:cNvPr id="33" name="Object 2"/>
          <p:cNvGraphicFramePr>
            <a:graphicFrameLocks noChangeAspect="1"/>
          </p:cNvGraphicFramePr>
          <p:nvPr/>
        </p:nvGraphicFramePr>
        <p:xfrm>
          <a:off x="4857752" y="3643314"/>
          <a:ext cx="2692400" cy="758825"/>
        </p:xfrm>
        <a:graphic>
          <a:graphicData uri="http://schemas.openxmlformats.org/presentationml/2006/ole">
            <p:oleObj spid="_x0000_s3076" name="Equation" r:id="rId5" imgW="1396800" imgH="393480" progId="Equation.3">
              <p:embed/>
            </p:oleObj>
          </a:graphicData>
        </a:graphic>
      </p:graphicFrame>
      <p:graphicFrame>
        <p:nvGraphicFramePr>
          <p:cNvPr id="34" name="Object 2"/>
          <p:cNvGraphicFramePr>
            <a:graphicFrameLocks noChangeAspect="1"/>
          </p:cNvGraphicFramePr>
          <p:nvPr/>
        </p:nvGraphicFramePr>
        <p:xfrm>
          <a:off x="4500562" y="4392613"/>
          <a:ext cx="3867150" cy="831850"/>
        </p:xfrm>
        <a:graphic>
          <a:graphicData uri="http://schemas.openxmlformats.org/presentationml/2006/ole">
            <p:oleObj spid="_x0000_s3077" name="Equation" r:id="rId6" imgW="2006280" imgH="431640" progId="Equation.3">
              <p:embed/>
            </p:oleObj>
          </a:graphicData>
        </a:graphic>
      </p:graphicFrame>
      <p:graphicFrame>
        <p:nvGraphicFramePr>
          <p:cNvPr id="35" name="Object 2"/>
          <p:cNvGraphicFramePr>
            <a:graphicFrameLocks noChangeAspect="1"/>
          </p:cNvGraphicFramePr>
          <p:nvPr/>
        </p:nvGraphicFramePr>
        <p:xfrm>
          <a:off x="5711825" y="5384800"/>
          <a:ext cx="1443038" cy="490538"/>
        </p:xfrm>
        <a:graphic>
          <a:graphicData uri="http://schemas.openxmlformats.org/presentationml/2006/ole">
            <p:oleObj spid="_x0000_s3078" name="Equation" r:id="rId7" imgW="749160" imgH="253800" progId="Equation.3">
              <p:embed/>
            </p:oleObj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递推化梯形法求解定积分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6</a:t>
            </a:fld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85720" y="1571612"/>
            <a:ext cx="4572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double </a:t>
            </a:r>
            <a:r>
              <a:rPr lang="en-US" altLang="zh-CN" dirty="0" err="1" smtClean="0"/>
              <a:t>func</a:t>
            </a:r>
            <a:r>
              <a:rPr lang="en-US" altLang="zh-CN" dirty="0" smtClean="0"/>
              <a:t>(double x)</a:t>
            </a:r>
          </a:p>
          <a:p>
            <a:r>
              <a:rPr lang="en-US" altLang="zh-CN" dirty="0" smtClean="0"/>
              <a:t>{</a:t>
            </a:r>
          </a:p>
          <a:p>
            <a:r>
              <a:rPr lang="en-US" altLang="zh-CN" dirty="0" smtClean="0"/>
              <a:t>if (x)</a:t>
            </a:r>
          </a:p>
          <a:p>
            <a:r>
              <a:rPr lang="en-US" altLang="zh-CN" dirty="0" smtClean="0"/>
              <a:t>return sin(x) / x;</a:t>
            </a:r>
          </a:p>
          <a:p>
            <a:r>
              <a:rPr lang="en-US" altLang="zh-CN" dirty="0" smtClean="0"/>
              <a:t>else</a:t>
            </a:r>
          </a:p>
          <a:p>
            <a:r>
              <a:rPr lang="en-US" altLang="zh-CN" dirty="0" smtClean="0"/>
              <a:t>return 1.0;</a:t>
            </a:r>
          </a:p>
          <a:p>
            <a:r>
              <a:rPr lang="en-US" altLang="zh-CN" dirty="0" smtClean="0"/>
              <a:t>}</a:t>
            </a:r>
          </a:p>
          <a:p>
            <a:endParaRPr lang="zh-CN" altLang="en-US" dirty="0" smtClean="0"/>
          </a:p>
          <a:p>
            <a:r>
              <a:rPr lang="en-US" altLang="zh-CN" dirty="0" smtClean="0"/>
              <a:t>double ING(double a, double b, double e)</a:t>
            </a:r>
          </a:p>
          <a:p>
            <a:r>
              <a:rPr lang="en-US" altLang="zh-CN" dirty="0" smtClean="0"/>
              <a:t>{</a:t>
            </a:r>
          </a:p>
          <a:p>
            <a:r>
              <a:rPr lang="fr-FR" altLang="zh-CN" dirty="0" smtClean="0"/>
              <a:t>double T1 = 0.0, T2 = 0.0, S = 0.0;</a:t>
            </a:r>
          </a:p>
          <a:p>
            <a:r>
              <a:rPr lang="en-US" altLang="zh-CN" dirty="0" smtClean="0"/>
              <a:t>double h, x;</a:t>
            </a:r>
          </a:p>
          <a:p>
            <a:r>
              <a:rPr lang="en-US" altLang="zh-CN" dirty="0" err="1" smtClean="0"/>
              <a:t>int</a:t>
            </a:r>
            <a:r>
              <a:rPr lang="en-US" altLang="zh-CN" dirty="0" smtClean="0"/>
              <a:t> flag;</a:t>
            </a:r>
          </a:p>
          <a:p>
            <a:r>
              <a:rPr lang="en-US" altLang="zh-CN" dirty="0" smtClean="0"/>
              <a:t>h = b - a;</a:t>
            </a:r>
          </a:p>
          <a:p>
            <a:r>
              <a:rPr lang="pt-BR" altLang="zh-CN" dirty="0" smtClean="0"/>
              <a:t>T1 = h / 2 * (func(a) + func(b));</a:t>
            </a:r>
          </a:p>
        </p:txBody>
      </p:sp>
      <p:sp>
        <p:nvSpPr>
          <p:cNvPr id="6" name="矩形 5"/>
          <p:cNvSpPr/>
          <p:nvPr/>
        </p:nvSpPr>
        <p:spPr>
          <a:xfrm>
            <a:off x="4786314" y="1428736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 smtClean="0"/>
              <a:t>do {</a:t>
            </a:r>
          </a:p>
          <a:p>
            <a:pPr lvl="1"/>
            <a:r>
              <a:rPr lang="en-US" altLang="zh-CN" dirty="0" smtClean="0"/>
              <a:t>S = 0;</a:t>
            </a:r>
          </a:p>
          <a:p>
            <a:pPr lvl="1"/>
            <a:r>
              <a:rPr lang="en-US" altLang="zh-CN" dirty="0" smtClean="0"/>
              <a:t>x = a + h / 2;</a:t>
            </a:r>
          </a:p>
          <a:p>
            <a:pPr lvl="1"/>
            <a:r>
              <a:rPr lang="en-US" altLang="zh-CN" dirty="0" smtClean="0"/>
              <a:t>while (x &lt; b) {</a:t>
            </a:r>
          </a:p>
          <a:p>
            <a:pPr lvl="1"/>
            <a:r>
              <a:rPr lang="en-US" altLang="zh-CN" dirty="0" smtClean="0"/>
              <a:t>S = S + </a:t>
            </a:r>
            <a:r>
              <a:rPr lang="en-US" altLang="zh-CN" dirty="0" err="1" smtClean="0"/>
              <a:t>func</a:t>
            </a:r>
            <a:r>
              <a:rPr lang="en-US" altLang="zh-CN" dirty="0" smtClean="0"/>
              <a:t>(x);</a:t>
            </a:r>
          </a:p>
          <a:p>
            <a:pPr lvl="1"/>
            <a:r>
              <a:rPr lang="en-US" altLang="zh-CN" dirty="0" smtClean="0"/>
              <a:t>x = x + h;</a:t>
            </a:r>
          </a:p>
          <a:p>
            <a:r>
              <a:rPr lang="en-US" altLang="zh-CN" dirty="0" smtClean="0"/>
              <a:t>}</a:t>
            </a:r>
          </a:p>
          <a:p>
            <a:r>
              <a:rPr lang="en-US" altLang="zh-CN" dirty="0" smtClean="0"/>
              <a:t>T2 = T1 / 2 + h / 2 * S;</a:t>
            </a:r>
          </a:p>
          <a:p>
            <a:r>
              <a:rPr lang="en-US" altLang="zh-CN" dirty="0" smtClean="0"/>
              <a:t>if (</a:t>
            </a:r>
            <a:r>
              <a:rPr lang="en-US" altLang="zh-CN" dirty="0" err="1" smtClean="0"/>
              <a:t>fabs</a:t>
            </a:r>
            <a:r>
              <a:rPr lang="en-US" altLang="zh-CN" dirty="0" smtClean="0"/>
              <a:t>(T1 - T2) &gt;= e) {</a:t>
            </a:r>
          </a:p>
          <a:p>
            <a:pPr lvl="1"/>
            <a:r>
              <a:rPr lang="en-US" altLang="zh-CN" dirty="0" smtClean="0"/>
              <a:t>h = h / 2;</a:t>
            </a:r>
          </a:p>
          <a:p>
            <a:pPr lvl="1"/>
            <a:r>
              <a:rPr lang="en-US" altLang="zh-CN" dirty="0" smtClean="0"/>
              <a:t>T1 = T2;</a:t>
            </a:r>
          </a:p>
          <a:p>
            <a:pPr lvl="1"/>
            <a:r>
              <a:rPr lang="en-US" altLang="zh-CN" dirty="0" smtClean="0"/>
              <a:t>flag = 1;</a:t>
            </a:r>
          </a:p>
          <a:p>
            <a:r>
              <a:rPr lang="en-US" altLang="zh-CN" dirty="0" smtClean="0"/>
              <a:t>}</a:t>
            </a:r>
          </a:p>
          <a:p>
            <a:r>
              <a:rPr lang="en-US" altLang="zh-CN" dirty="0" smtClean="0"/>
              <a:t>else</a:t>
            </a:r>
          </a:p>
          <a:p>
            <a:pPr lvl="1"/>
            <a:r>
              <a:rPr lang="en-US" altLang="zh-CN" dirty="0" smtClean="0"/>
              <a:t>flag = 0;</a:t>
            </a:r>
          </a:p>
          <a:p>
            <a:r>
              <a:rPr lang="en-US" altLang="zh-CN" dirty="0" smtClean="0"/>
              <a:t>} while (flag);</a:t>
            </a:r>
          </a:p>
          <a:p>
            <a:r>
              <a:rPr lang="en-US" altLang="zh-CN" dirty="0" smtClean="0"/>
              <a:t>return T2;</a:t>
            </a:r>
          </a:p>
          <a:p>
            <a:r>
              <a:rPr lang="en-US" altLang="zh-CN" dirty="0" smtClean="0"/>
              <a:t>}</a:t>
            </a:r>
            <a:endParaRPr lang="zh-CN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递归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00660"/>
          </a:xfrm>
        </p:spPr>
        <p:txBody>
          <a:bodyPr>
            <a:normAutofit/>
          </a:bodyPr>
          <a:lstStyle/>
          <a:p>
            <a:r>
              <a:rPr lang="zh-CN" altLang="en-US" sz="2400" dirty="0" smtClean="0"/>
              <a:t>将一个规模较大的问题分割成规模较小的</a:t>
            </a:r>
            <a:r>
              <a:rPr lang="zh-CN" altLang="en-US" sz="2400" dirty="0" smtClean="0">
                <a:solidFill>
                  <a:srgbClr val="FF0000"/>
                </a:solidFill>
              </a:rPr>
              <a:t>同类问题</a:t>
            </a:r>
            <a:endParaRPr lang="en-US" altLang="zh-CN" sz="2400" dirty="0" smtClean="0">
              <a:solidFill>
                <a:srgbClr val="FF0000"/>
              </a:solidFill>
            </a:endParaRPr>
          </a:p>
          <a:p>
            <a:endParaRPr lang="en-US" altLang="zh-CN" dirty="0" smtClean="0">
              <a:solidFill>
                <a:srgbClr val="FF0000"/>
              </a:solidFill>
            </a:endParaRPr>
          </a:p>
          <a:p>
            <a:endParaRPr lang="en-US" altLang="zh-CN" dirty="0" smtClean="0">
              <a:solidFill>
                <a:srgbClr val="FF0000"/>
              </a:solidFill>
            </a:endParaRPr>
          </a:p>
          <a:p>
            <a:endParaRPr lang="en-US" altLang="zh-CN" dirty="0" smtClean="0">
              <a:solidFill>
                <a:srgbClr val="FF0000"/>
              </a:solidFill>
            </a:endParaRPr>
          </a:p>
          <a:p>
            <a:endParaRPr lang="en-US" altLang="zh-CN" dirty="0" smtClean="0">
              <a:solidFill>
                <a:srgbClr val="FF0000"/>
              </a:solidFill>
            </a:endParaRPr>
          </a:p>
          <a:p>
            <a:endParaRPr lang="en-US" altLang="zh-CN" sz="2400" dirty="0" smtClean="0"/>
          </a:p>
          <a:p>
            <a:endParaRPr lang="en-US" altLang="zh-CN" sz="2400" dirty="0" smtClean="0"/>
          </a:p>
          <a:p>
            <a:endParaRPr lang="en-US" altLang="zh-CN" sz="2400" dirty="0" smtClean="0"/>
          </a:p>
          <a:p>
            <a:r>
              <a:rPr lang="zh-CN" altLang="en-US" sz="2400" dirty="0" smtClean="0"/>
              <a:t>一种直接或间接地调用原算法本身的算法</a:t>
            </a:r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7</a:t>
            </a:fld>
            <a:endParaRPr lang="zh-CN" altLang="en-US" dirty="0"/>
          </a:p>
        </p:txBody>
      </p:sp>
      <p:sp>
        <p:nvSpPr>
          <p:cNvPr id="4098" name="AutoShape 2" descr="http://img5.imgtn.bdimg.com/it/u=3304488909,1470087780&amp;fm=27&amp;gp=0.jpg"/>
          <p:cNvSpPr>
            <a:spLocks noChangeAspect="1" noChangeArrowheads="1"/>
          </p:cNvSpPr>
          <p:nvPr/>
        </p:nvSpPr>
        <p:spPr bwMode="auto">
          <a:xfrm>
            <a:off x="4445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4100" name="Picture 4" descr="https://timgsa.baidu.com/timg?image&amp;quality=80&amp;size=b9999_10000&amp;sec=1513530676634&amp;di=6d37828864c64bea34db8cac7d05fecf&amp;imgtype=0&amp;src=http%3A%2F%2Fs2.sinaimg.cn%2Fmw690%2F538d55begcf99ebca0eb1%2669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000240"/>
            <a:ext cx="3429024" cy="3429024"/>
          </a:xfrm>
          <a:prstGeom prst="rect">
            <a:avLst/>
          </a:prstGeom>
          <a:noFill/>
        </p:spPr>
      </p:pic>
      <p:sp>
        <p:nvSpPr>
          <p:cNvPr id="7" name="矩形 6"/>
          <p:cNvSpPr/>
          <p:nvPr/>
        </p:nvSpPr>
        <p:spPr>
          <a:xfrm rot="18858167">
            <a:off x="3551631" y="1908565"/>
            <a:ext cx="1483740" cy="14837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 rot="18858167">
            <a:off x="3551631" y="4021967"/>
            <a:ext cx="1483740" cy="14837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 rot="18858167">
            <a:off x="4664900" y="2950397"/>
            <a:ext cx="1483740" cy="148374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 rot="18858167">
            <a:off x="2450324" y="2950397"/>
            <a:ext cx="1483740" cy="1483740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 rot="18858167">
            <a:off x="5269939" y="3421346"/>
            <a:ext cx="610634" cy="610634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 rot="18858167">
            <a:off x="5614807" y="3566420"/>
            <a:ext cx="319436" cy="320486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1" animBg="1"/>
      <p:bldP spid="1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递归算法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8</a:t>
            </a:fld>
            <a:endParaRPr lang="zh-CN" altLang="en-US" dirty="0"/>
          </a:p>
        </p:txBody>
      </p:sp>
      <p:graphicFrame>
        <p:nvGraphicFramePr>
          <p:cNvPr id="5" name="内容占位符 4"/>
          <p:cNvGraphicFramePr>
            <a:graphicFrameLocks noChangeAspect="1"/>
          </p:cNvGraphicFramePr>
          <p:nvPr>
            <p:ph idx="1"/>
          </p:nvPr>
        </p:nvGraphicFramePr>
        <p:xfrm>
          <a:off x="714348" y="1857364"/>
          <a:ext cx="3679825" cy="1439862"/>
        </p:xfrm>
        <a:graphic>
          <a:graphicData uri="http://schemas.openxmlformats.org/presentationml/2006/ole">
            <p:oleObj spid="_x0000_s14338" name="Equation" r:id="rId3" imgW="1168200" imgH="457200" progId="Equation.3">
              <p:embed/>
            </p:oleObj>
          </a:graphicData>
        </a:graphic>
      </p:graphicFrame>
      <p:sp>
        <p:nvSpPr>
          <p:cNvPr id="6" name="矩形 5"/>
          <p:cNvSpPr/>
          <p:nvPr/>
        </p:nvSpPr>
        <p:spPr>
          <a:xfrm>
            <a:off x="785786" y="3857628"/>
            <a:ext cx="5643602" cy="17145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 err="1" smtClean="0"/>
              <a:t>int</a:t>
            </a:r>
            <a:r>
              <a:rPr lang="en-US" altLang="zh-CN" sz="2400" dirty="0" smtClean="0"/>
              <a:t> factorial(n)</a:t>
            </a:r>
          </a:p>
          <a:p>
            <a:r>
              <a:rPr lang="en-US" altLang="zh-CN" sz="2400" dirty="0" smtClean="0"/>
              <a:t>{</a:t>
            </a:r>
          </a:p>
          <a:p>
            <a:r>
              <a:rPr lang="en-US" altLang="zh-CN" sz="2400" dirty="0" smtClean="0"/>
              <a:t>   if (n==0) return 1;</a:t>
            </a:r>
          </a:p>
          <a:p>
            <a:r>
              <a:rPr lang="en-US" altLang="zh-CN" sz="2400" dirty="0" smtClean="0"/>
              <a:t>   else return n*factorial(n-1);</a:t>
            </a:r>
            <a:endParaRPr lang="zh-CN" altLang="en-US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递归算法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在设计递归算法时，先要确定要解决的的问题是否可以分解为与原问题类型一致的、更小规模的子问题；</a:t>
            </a:r>
            <a:endParaRPr lang="en-US" altLang="zh-CN" dirty="0" smtClean="0"/>
          </a:p>
          <a:p>
            <a:r>
              <a:rPr lang="zh-CN" altLang="en-US" dirty="0" smtClean="0"/>
              <a:t>每个递归函数都必须有一个非递归定义的初始值，作为递归结束标识，或递归结束的出口；</a:t>
            </a:r>
            <a:endParaRPr lang="en-US" altLang="zh-CN" dirty="0" smtClean="0"/>
          </a:p>
          <a:p>
            <a:r>
              <a:rPr lang="zh-CN" altLang="en-US" dirty="0" smtClean="0"/>
              <a:t>虽然采用递归算法解决问题，特别是一些复杂问题，更加方便且容易实现，但是递归方法的时间和空间复杂度都比较高；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9</a:t>
            </a:fld>
            <a:endParaRPr lang="zh-CN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B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NBU</Template>
  <TotalTime>5678</TotalTime>
  <Words>1964</Words>
  <Application>Microsoft Office PowerPoint</Application>
  <PresentationFormat>全屏显示(4:3)</PresentationFormat>
  <Paragraphs>520</Paragraphs>
  <Slides>34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34</vt:i4>
      </vt:variant>
    </vt:vector>
  </HeadingPairs>
  <TitlesOfParts>
    <vt:vector size="37" baseType="lpstr">
      <vt:lpstr>NBU</vt:lpstr>
      <vt:lpstr>Equation</vt:lpstr>
      <vt:lpstr>公式</vt:lpstr>
      <vt:lpstr>程序设计实践</vt:lpstr>
      <vt:lpstr>内容提要</vt:lpstr>
      <vt:lpstr>递推</vt:lpstr>
      <vt:lpstr>递推化梯形法求解定积分</vt:lpstr>
      <vt:lpstr>递推化梯形法求解定积分</vt:lpstr>
      <vt:lpstr>递推化梯形法求解定积分</vt:lpstr>
      <vt:lpstr>递归</vt:lpstr>
      <vt:lpstr>递归算法</vt:lpstr>
      <vt:lpstr>递归算法</vt:lpstr>
      <vt:lpstr>递归实现数制转换</vt:lpstr>
      <vt:lpstr>递归实现数制转换</vt:lpstr>
      <vt:lpstr>递归实现汉诺塔</vt:lpstr>
      <vt:lpstr>枚举</vt:lpstr>
      <vt:lpstr>枚举法求最大公约数</vt:lpstr>
      <vt:lpstr>枚举法求最小公倍数</vt:lpstr>
      <vt:lpstr>四方定理</vt:lpstr>
      <vt:lpstr>四方定理</vt:lpstr>
      <vt:lpstr>真分数递增序列</vt:lpstr>
      <vt:lpstr>真分数递增序列</vt:lpstr>
      <vt:lpstr>真分数递增序列</vt:lpstr>
      <vt:lpstr>高斯8皇后问题</vt:lpstr>
      <vt:lpstr>高斯8皇后问题</vt:lpstr>
      <vt:lpstr>高斯8皇后问题</vt:lpstr>
      <vt:lpstr>高斯8皇后问题</vt:lpstr>
      <vt:lpstr>高斯8皇后问题</vt:lpstr>
      <vt:lpstr>高斯8皇后问题</vt:lpstr>
      <vt:lpstr>贪心</vt:lpstr>
      <vt:lpstr>最优装载问题</vt:lpstr>
      <vt:lpstr>最优装载问题</vt:lpstr>
      <vt:lpstr>部分背包问题</vt:lpstr>
      <vt:lpstr>部分背包问题</vt:lpstr>
      <vt:lpstr>部分背包问题</vt:lpstr>
      <vt:lpstr>0-1背包和完全背包（不拆解）</vt:lpstr>
      <vt:lpstr>期末上机考试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题目</dc:title>
  <dc:creator>Haiming Chen</dc:creator>
  <cp:lastModifiedBy>Haiming Chen</cp:lastModifiedBy>
  <cp:revision>1327</cp:revision>
  <dcterms:created xsi:type="dcterms:W3CDTF">2017-09-12T05:23:27Z</dcterms:created>
  <dcterms:modified xsi:type="dcterms:W3CDTF">2017-12-19T16:36:54Z</dcterms:modified>
</cp:coreProperties>
</file>